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3"/>
  </p:notesMasterIdLst>
  <p:sldIdLst>
    <p:sldId id="313" r:id="rId2"/>
    <p:sldId id="392" r:id="rId3"/>
    <p:sldId id="256" r:id="rId4"/>
    <p:sldId id="390" r:id="rId5"/>
    <p:sldId id="365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9" r:id="rId14"/>
    <p:sldId id="391" r:id="rId15"/>
    <p:sldId id="385" r:id="rId16"/>
    <p:sldId id="387" r:id="rId17"/>
    <p:sldId id="388" r:id="rId18"/>
    <p:sldId id="376" r:id="rId19"/>
    <p:sldId id="383" r:id="rId20"/>
    <p:sldId id="327" r:id="rId21"/>
    <p:sldId id="329" r:id="rId22"/>
  </p:sldIdLst>
  <p:sldSz cx="12161838" cy="6858000"/>
  <p:notesSz cx="6858000" cy="9144000"/>
  <p:embeddedFontLst>
    <p:embeddedFont>
      <p:font typeface="Bebas Neue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Dosis" panose="02010703020202060003" pitchFamily="2" charset="0"/>
      <p:regular r:id="rId33"/>
      <p:bold r:id="rId34"/>
    </p:embeddedFont>
    <p:embeddedFont>
      <p:font typeface="Fira Sans Extra Condensed Medium" panose="020B0604020202020204" charset="0"/>
      <p:regular r:id="rId35"/>
      <p:bold r:id="rId36"/>
      <p:italic r:id="rId37"/>
      <p:boldItalic r:id="rId38"/>
    </p:embeddedFont>
    <p:embeddedFont>
      <p:font typeface="Quicksand" panose="020B0604020202020204" charset="0"/>
      <p:regular r:id="rId39"/>
      <p:bold r:id="rId40"/>
    </p:embeddedFont>
    <p:embeddedFont>
      <p:font typeface="Roboto Condensed Light" panose="02000000000000000000" pitchFamily="2" charset="0"/>
      <p:regular r:id="rId41"/>
      <p:italic r:id="rId42"/>
    </p:embeddedFont>
    <p:embeddedFont>
      <p:font typeface="Source Sans Pro" panose="020B0503030403020204" pitchFamily="34" charset="0"/>
      <p:regular r:id="rId43"/>
      <p:bold r:id="rId44"/>
      <p:italic r:id="rId45"/>
      <p:boldItalic r:id="rId46"/>
    </p:embeddedFont>
    <p:embeddedFont>
      <p:font typeface="Titan One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n Thi Linh (FE FSC DN)" initials="PTL(FD" lastIdx="1" clrIdx="0">
    <p:extLst>
      <p:ext uri="{19B8F6BF-5375-455C-9EA6-DF929625EA0E}">
        <p15:presenceInfo xmlns:p15="http://schemas.microsoft.com/office/powerpoint/2012/main" userId="Phan Thi Linh (FE FSC D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33CCFF"/>
    <a:srgbClr val="FF9933"/>
    <a:srgbClr val="FFDC79"/>
    <a:srgbClr val="A3FF75"/>
    <a:srgbClr val="FFAB81"/>
    <a:srgbClr val="FF99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88398" autoAdjust="0"/>
  </p:normalViewPr>
  <p:slideViewPr>
    <p:cSldViewPr>
      <p:cViewPr varScale="1">
        <p:scale>
          <a:sx n="64" d="100"/>
          <a:sy n="64" d="100"/>
        </p:scale>
        <p:origin x="1062" y="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30T12:52:07.728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các ô vuông để ra đáp án</a:t>
            </a:r>
          </a:p>
        </p:txBody>
      </p:sp>
    </p:spTree>
    <p:extLst>
      <p:ext uri="{BB962C8B-B14F-4D97-AF65-F5344CB8AC3E}">
        <p14:creationId xmlns:p14="http://schemas.microsoft.com/office/powerpoint/2010/main" val="3194941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Nhảy khởi động vận động theo nhạc</a:t>
            </a:r>
          </a:p>
        </p:txBody>
      </p:sp>
    </p:spTree>
    <p:extLst>
      <p:ext uri="{BB962C8B-B14F-4D97-AF65-F5344CB8AC3E}">
        <p14:creationId xmlns:p14="http://schemas.microsoft.com/office/powerpoint/2010/main" val="262459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41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Sau khi chơi xong, cho HS xem lại kết quả của bài, chốt lại cho HS cách so sánh số có 3 chữ số.</a:t>
            </a:r>
          </a:p>
        </p:txBody>
      </p:sp>
    </p:spTree>
    <p:extLst>
      <p:ext uri="{BB962C8B-B14F-4D97-AF65-F5344CB8AC3E}">
        <p14:creationId xmlns:p14="http://schemas.microsoft.com/office/powerpoint/2010/main" val="2283600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vào từng biển số để nó di chuyển</a:t>
            </a:r>
          </a:p>
        </p:txBody>
      </p:sp>
    </p:spTree>
    <p:extLst>
      <p:ext uri="{BB962C8B-B14F-4D97-AF65-F5344CB8AC3E}">
        <p14:creationId xmlns:p14="http://schemas.microsoft.com/office/powerpoint/2010/main" val="2400543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85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52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2F4C41BD-1B5C-4824-8B2E-A4625B6748A2}" type="datetime3">
              <a:rPr lang="en-US" sz="1197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2114">
                <a:buClrTx/>
                <a:defRPr/>
              </a:pPr>
              <a:t>13 February 2022</a:t>
            </a:fld>
            <a:endParaRPr lang="es-ES" sz="1197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2114">
              <a:buClrTx/>
              <a:defRPr/>
            </a:pPr>
            <a:endParaRPr lang="es-ES" sz="1197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2114">
              <a:buClrTx/>
              <a:defRPr/>
            </a:pPr>
            <a:fld id="{CDFADB6E-50F9-457A-9C10-4C421D9BC94D}" type="slidenum">
              <a:rPr lang="es-ES" sz="1197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defTabSz="912114">
                <a:buClrTx/>
                <a:defRPr/>
              </a:pPr>
              <a:t>‹#›</a:t>
            </a:fld>
            <a:endParaRPr lang="es-ES" sz="1197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18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4" r:id="rId5"/>
    <p:sldLayoutId id="2147483669" r:id="rId6"/>
    <p:sldLayoutId id="2147483682" r:id="rId7"/>
    <p:sldLayoutId id="2147483683" r:id="rId8"/>
    <p:sldLayoutId id="2147483687" r:id="rId9"/>
    <p:sldLayoutId id="2147483688" r:id="rId10"/>
    <p:sldLayoutId id="214748368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jpg"/><Relationship Id="rId12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g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audio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jpg"/><Relationship Id="rId12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g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audio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comments" Target="../comments/comment1.xml"/><Relationship Id="rId5" Type="http://schemas.openxmlformats.org/officeDocument/2006/relationships/audio" Target="NUL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jpg"/><Relationship Id="rId12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g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jpg"/><Relationship Id="rId12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g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jpg"/><Relationship Id="rId12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g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70810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73953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0431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chemeClr val="bg1">
                      <a:lumMod val="50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03872" y="3620707"/>
            <a:ext cx="5180566" cy="2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81327" y="1476465"/>
            <a:ext cx="745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VN" sz="4800" b="1">
                <a:solidFill>
                  <a:srgbClr val="FFFFFF"/>
                </a:solidFill>
              </a:rPr>
              <a:t>520  =  250</a:t>
            </a:r>
            <a:endParaRPr lang="es-ES" sz="4400" b="1" kern="1200" dirty="0">
              <a:solidFill>
                <a:srgbClr val="FFFFFF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189774" y="3898760"/>
            <a:ext cx="2941346" cy="957605"/>
            <a:chOff x="2323891" y="5194590"/>
            <a:chExt cx="2948641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3475308" y="5412969"/>
              <a:ext cx="1797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Đ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56216" y="3938374"/>
            <a:ext cx="3140866" cy="957605"/>
            <a:chOff x="2323891" y="5194590"/>
            <a:chExt cx="3148656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3449538" y="5449580"/>
              <a:ext cx="20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S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37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9442" y="3754078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93" y="2868970"/>
            <a:ext cx="1681754" cy="285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42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615788" y="1563090"/>
            <a:ext cx="811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VN" sz="4800" b="1">
                <a:solidFill>
                  <a:srgbClr val="FFFFFF"/>
                </a:solidFill>
              </a:rPr>
              <a:t>270  &lt;  720</a:t>
            </a:r>
            <a:endParaRPr lang="es-ES" sz="4400" b="1" kern="1200" dirty="0">
              <a:solidFill>
                <a:srgbClr val="FFFFFF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819603" y="4040679"/>
            <a:ext cx="3210589" cy="957605"/>
            <a:chOff x="2323891" y="5194590"/>
            <a:chExt cx="3218551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3464069" y="5456579"/>
              <a:ext cx="2078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S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25743" y="3938374"/>
            <a:ext cx="3171952" cy="957605"/>
            <a:chOff x="2323891" y="5194590"/>
            <a:chExt cx="3179819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3480701" y="5477855"/>
              <a:ext cx="20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Đ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64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9442" y="3754078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84" y="3325588"/>
            <a:ext cx="1288073" cy="21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53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2" y="207068"/>
            <a:ext cx="4884430" cy="70788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650736" y="1414081"/>
            <a:ext cx="811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VN" sz="4800" b="1">
                <a:solidFill>
                  <a:srgbClr val="FFFFFF"/>
                </a:solidFill>
              </a:rPr>
              <a:t>460  &gt;  640</a:t>
            </a:r>
            <a:endParaRPr lang="es-ES" sz="4400" b="1" kern="1200" dirty="0">
              <a:solidFill>
                <a:srgbClr val="FFFFFF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819603" y="4040679"/>
            <a:ext cx="3122947" cy="957605"/>
            <a:chOff x="2323891" y="5194590"/>
            <a:chExt cx="3130692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3376210" y="5412501"/>
              <a:ext cx="2078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Đ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25743" y="3938374"/>
            <a:ext cx="2705022" cy="957605"/>
            <a:chOff x="2323891" y="5194590"/>
            <a:chExt cx="2711731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2692824" y="5478744"/>
              <a:ext cx="20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s-ES_tradnl" sz="2800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S</a:t>
              </a:r>
              <a:endParaRPr lang="es-ES" sz="28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64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9442" y="3754078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84" y="3325588"/>
            <a:ext cx="1288073" cy="21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44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26" y="1848743"/>
            <a:ext cx="7051781" cy="303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7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25B41D-335F-4D3A-B899-30A86C9B260E}"/>
              </a:ext>
            </a:extLst>
          </p:cNvPr>
          <p:cNvGrpSpPr/>
          <p:nvPr/>
        </p:nvGrpSpPr>
        <p:grpSpPr>
          <a:xfrm>
            <a:off x="594519" y="533400"/>
            <a:ext cx="10292408" cy="766003"/>
            <a:chOff x="970111" y="734289"/>
            <a:chExt cx="10292408" cy="766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D3AC07-77E9-4EDD-A9FC-36EB96C5E087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/>
                <a:t>Đ, S ?</a:t>
              </a:r>
              <a:endParaRPr lang="en-US" sz="40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F01298-6596-4C9C-98C7-81B6EA7F00DF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733BA0C-CB03-415A-A11A-20CAC3D4017D}"/>
              </a:ext>
            </a:extLst>
          </p:cNvPr>
          <p:cNvGrpSpPr/>
          <p:nvPr/>
        </p:nvGrpSpPr>
        <p:grpSpPr>
          <a:xfrm>
            <a:off x="935467" y="1897092"/>
            <a:ext cx="10319619" cy="3594638"/>
            <a:chOff x="935467" y="1897092"/>
            <a:chExt cx="10319619" cy="359463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242D6A2-D702-4C0A-887B-A4EAC45C567F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4000" dirty="0"/>
                <a:t>700  &lt;  900				520  =  250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890  </a:t>
              </a:r>
              <a:r>
                <a:rPr lang="en-VN" sz="4000"/>
                <a:t>&gt;  8</a:t>
              </a:r>
              <a:r>
                <a:rPr lang="en-US" sz="4000"/>
                <a:t>8</a:t>
              </a:r>
              <a:r>
                <a:rPr lang="en-VN" sz="4000"/>
                <a:t>0</a:t>
              </a:r>
              <a:r>
                <a:rPr lang="en-VN" sz="4000" dirty="0"/>
                <a:t>				270  &lt;  720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190  =  190				460  &gt;  640</a:t>
              </a:r>
            </a:p>
          </p:txBody>
        </p:sp>
        <p:sp>
          <p:nvSpPr>
            <p:cNvPr id="46" name="Rounded Rectangle 29">
              <a:extLst>
                <a:ext uri="{FF2B5EF4-FFF2-40B4-BE49-F238E27FC236}">
                  <a16:creationId xmlns:a16="http://schemas.microsoft.com/office/drawing/2014/main" id="{EDD6BCA9-C4E4-42D6-8BC9-9E5BFAE71B87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7" name="Rounded Rectangle 33">
              <a:extLst>
                <a:ext uri="{FF2B5EF4-FFF2-40B4-BE49-F238E27FC236}">
                  <a16:creationId xmlns:a16="http://schemas.microsoft.com/office/drawing/2014/main" id="{FB891431-67D0-4CE5-8227-38CC6F9A0C4A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8" name="Rounded Rectangle 39">
              <a:extLst>
                <a:ext uri="{FF2B5EF4-FFF2-40B4-BE49-F238E27FC236}">
                  <a16:creationId xmlns:a16="http://schemas.microsoft.com/office/drawing/2014/main" id="{F21802C8-915F-4525-AB80-E5C4A8DC3DF2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9" name="Rounded Rectangle 40">
              <a:extLst>
                <a:ext uri="{FF2B5EF4-FFF2-40B4-BE49-F238E27FC236}">
                  <a16:creationId xmlns:a16="http://schemas.microsoft.com/office/drawing/2014/main" id="{BFBEFA12-AB50-46AB-ADE4-ECD566F27290}"/>
                </a:ext>
              </a:extLst>
            </p:cNvPr>
            <p:cNvSpPr/>
            <p:nvPr/>
          </p:nvSpPr>
          <p:spPr>
            <a:xfrm>
              <a:off x="9356107" y="2295796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0" name="Rounded Rectangle 41">
              <a:extLst>
                <a:ext uri="{FF2B5EF4-FFF2-40B4-BE49-F238E27FC236}">
                  <a16:creationId xmlns:a16="http://schemas.microsoft.com/office/drawing/2014/main" id="{CF05FB15-E2BE-460E-9221-395863B2E789}"/>
                </a:ext>
              </a:extLst>
            </p:cNvPr>
            <p:cNvSpPr/>
            <p:nvPr/>
          </p:nvSpPr>
          <p:spPr>
            <a:xfrm>
              <a:off x="9365014" y="3432303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1" name="Rounded Rectangle 42">
              <a:extLst>
                <a:ext uri="{FF2B5EF4-FFF2-40B4-BE49-F238E27FC236}">
                  <a16:creationId xmlns:a16="http://schemas.microsoft.com/office/drawing/2014/main" id="{F634ABA8-3ECF-4361-8C07-56F3DA8DF10A}"/>
                </a:ext>
              </a:extLst>
            </p:cNvPr>
            <p:cNvSpPr/>
            <p:nvPr/>
          </p:nvSpPr>
          <p:spPr>
            <a:xfrm>
              <a:off x="9356107" y="4618459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AE336DE-2F94-493A-9B35-3A1E143C54CD}"/>
              </a:ext>
            </a:extLst>
          </p:cNvPr>
          <p:cNvSpPr txBox="1"/>
          <p:nvPr/>
        </p:nvSpPr>
        <p:spPr>
          <a:xfrm>
            <a:off x="4109158" y="2338819"/>
            <a:ext cx="554960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65F7A8-EFAA-4390-852B-1FC07520EC8D}"/>
              </a:ext>
            </a:extLst>
          </p:cNvPr>
          <p:cNvSpPr txBox="1"/>
          <p:nvPr/>
        </p:nvSpPr>
        <p:spPr>
          <a:xfrm>
            <a:off x="4109158" y="3465331"/>
            <a:ext cx="554960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EDF618-D8DD-43B1-9B40-FF0CD2663A20}"/>
              </a:ext>
            </a:extLst>
          </p:cNvPr>
          <p:cNvSpPr txBox="1"/>
          <p:nvPr/>
        </p:nvSpPr>
        <p:spPr>
          <a:xfrm>
            <a:off x="4109158" y="4687786"/>
            <a:ext cx="554960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DCB0BF-B789-4C9A-8238-598D3EAEFD55}"/>
              </a:ext>
            </a:extLst>
          </p:cNvPr>
          <p:cNvSpPr txBox="1"/>
          <p:nvPr/>
        </p:nvSpPr>
        <p:spPr>
          <a:xfrm>
            <a:off x="9549046" y="2387806"/>
            <a:ext cx="526106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C2A07D-7B43-453C-9B82-B8654F427739}"/>
              </a:ext>
            </a:extLst>
          </p:cNvPr>
          <p:cNvSpPr txBox="1"/>
          <p:nvPr/>
        </p:nvSpPr>
        <p:spPr>
          <a:xfrm>
            <a:off x="9549046" y="3514318"/>
            <a:ext cx="554960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Đ</a:t>
            </a:r>
            <a:endParaRPr lang="en-VN" sz="4000" dirty="0">
              <a:solidFill>
                <a:srgbClr val="FF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0E971A-5D94-4908-AF8D-74D9CAE7CD75}"/>
              </a:ext>
            </a:extLst>
          </p:cNvPr>
          <p:cNvSpPr txBox="1"/>
          <p:nvPr/>
        </p:nvSpPr>
        <p:spPr>
          <a:xfrm>
            <a:off x="9549046" y="4736773"/>
            <a:ext cx="526106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8A2A5E-5E79-4765-9C3D-174AF8E008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16"/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225" y="487793"/>
            <a:ext cx="2634777" cy="140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58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60E59C-FEF3-4945-BD9C-99697B62A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38" y="3491206"/>
            <a:ext cx="10601863" cy="29751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25B41D-335F-4D3A-B899-30A86C9B260E}"/>
              </a:ext>
            </a:extLst>
          </p:cNvPr>
          <p:cNvGrpSpPr/>
          <p:nvPr/>
        </p:nvGrpSpPr>
        <p:grpSpPr>
          <a:xfrm>
            <a:off x="681538" y="457200"/>
            <a:ext cx="10798762" cy="1012224"/>
            <a:chOff x="970111" y="734289"/>
            <a:chExt cx="10798762" cy="10122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D3AC07-77E9-4EDD-A9FC-36EB96C5E087}"/>
                </a:ext>
              </a:extLst>
            </p:cNvPr>
            <p:cNvSpPr txBox="1"/>
            <p:nvPr/>
          </p:nvSpPr>
          <p:spPr>
            <a:xfrm>
              <a:off x="1701631" y="792406"/>
              <a:ext cx="100672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Hãy gắn các biển số lên mỗi nhà kho để các ngôi nhà được đánh số theo thứ tự từ lớn đến bé.</a:t>
              </a:r>
              <a:endParaRPr lang="en-US" sz="28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F01298-6596-4C9C-98C7-81B6EA7F00DF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ED680C92-B335-486E-9AEC-3BD1331F7D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7" b="29429" l="34734" r="46926"/>
                    </a14:imgEffect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98" t="9663" r="52327" b="70260"/>
          <a:stretch/>
        </p:blipFill>
        <p:spPr>
          <a:xfrm>
            <a:off x="3875850" y="1897646"/>
            <a:ext cx="1752601" cy="954107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4C3ACC09-94BB-4939-96B1-C06075757A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14" b="29143" l="70902" r="85041"/>
                    </a14:imgEffect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84" r="14666" b="70260"/>
          <a:stretch/>
        </p:blipFill>
        <p:spPr>
          <a:xfrm>
            <a:off x="9142570" y="1438449"/>
            <a:ext cx="1676400" cy="1413304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0851B1D3-ACB9-497F-B912-97995C8646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71" b="29143" l="53279" r="66291"/>
                    </a14:imgEffect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59" r="32166" b="70260"/>
          <a:stretch/>
        </p:blipFill>
        <p:spPr>
          <a:xfrm>
            <a:off x="6618692" y="1336079"/>
            <a:ext cx="1752600" cy="1413304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18CAD71D-16F7-4471-8B10-081812F496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29" b="29143" l="14754" r="28484"/>
                    </a14:imgEffect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61" t="7499" r="71289" b="68178"/>
          <a:stretch/>
        </p:blipFill>
        <p:spPr>
          <a:xfrm>
            <a:off x="1446778" y="1762027"/>
            <a:ext cx="1676401" cy="11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8636E-6 -3.7037E-6 L -0.00731 0.24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8763E-8 -4.81481E-6 L 0.42253 0.27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20" y="13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1098E-6 3.33333E-6 L 0.0154 0.127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" y="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6859E-8 -1.48148E-6 L -0.45843 0.112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1" y="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25B41D-335F-4D3A-B899-30A86C9B260E}"/>
              </a:ext>
            </a:extLst>
          </p:cNvPr>
          <p:cNvGrpSpPr/>
          <p:nvPr/>
        </p:nvGrpSpPr>
        <p:grpSpPr>
          <a:xfrm>
            <a:off x="681538" y="677085"/>
            <a:ext cx="10798762" cy="1135335"/>
            <a:chOff x="970111" y="734289"/>
            <a:chExt cx="10798762" cy="11353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D3AC07-77E9-4EDD-A9FC-36EB96C5E087}"/>
                </a:ext>
              </a:extLst>
            </p:cNvPr>
            <p:cNvSpPr txBox="1"/>
            <p:nvPr/>
          </p:nvSpPr>
          <p:spPr>
            <a:xfrm>
              <a:off x="1701631" y="792406"/>
              <a:ext cx="100672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Rô- bốt cần đổi chỗ hai tảng đá nào để các số theo thứ tự từ bé đến lớn?</a:t>
              </a:r>
              <a:endParaRPr lang="en-US" sz="32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F01298-6596-4C9C-98C7-81B6EA7F00DF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F3DCE2-F01A-461C-B243-36F9E5E06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066"/>
          <a:stretch/>
        </p:blipFill>
        <p:spPr>
          <a:xfrm>
            <a:off x="85003" y="2057400"/>
            <a:ext cx="4730953" cy="3212870"/>
          </a:xfrm>
          <a:prstGeom prst="rect">
            <a:avLst/>
          </a:prstGeom>
        </p:spPr>
      </p:pic>
      <p:pic>
        <p:nvPicPr>
          <p:cNvPr id="98" name="Picture 2">
            <a:extLst>
              <a:ext uri="{FF2B5EF4-FFF2-40B4-BE49-F238E27FC236}">
                <a16:creationId xmlns:a16="http://schemas.microsoft.com/office/drawing/2014/main" id="{4A8C8123-46F2-4853-96AC-AED23A9CC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19" y="3429000"/>
            <a:ext cx="2287095" cy="284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5483E0DE-D2E7-4209-86A2-F59E253F4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20" t="26089" r="37034" b="23271"/>
          <a:stretch/>
        </p:blipFill>
        <p:spPr>
          <a:xfrm>
            <a:off x="5372237" y="2850336"/>
            <a:ext cx="1752600" cy="162699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658C51D-C39D-4126-B4FE-996A0E0CCE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55" t="24752" r="18899" b="24608"/>
          <a:stretch/>
        </p:blipFill>
        <p:spPr>
          <a:xfrm>
            <a:off x="7681118" y="2753472"/>
            <a:ext cx="1752600" cy="162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3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817E-6 -0.00047 L -1.04817E-6 0.00023 C 0.00313 -0.02222 0.00679 -0.04398 0.01005 -0.06597 C 0.01097 -0.075 0.01214 -0.08426 0.01371 -0.09306 C 0.0141 -0.09537 0.01462 -0.09769 0.01514 -0.09977 C 0.0158 -0.10232 0.01684 -0.1044 0.01736 -0.10672 C 0.01945 -0.11551 0.02324 -0.1382 0.0265 -0.14283 C 0.03015 -0.14722 0.03276 -0.15301 0.03694 -0.15625 C 0.04242 -0.16158 0.05013 -0.16829 0.05587 -0.17222 C 0.05991 -0.17477 0.06396 -0.17755 0.06866 -0.17894 C 0.07401 -0.18056 0.07949 -0.18033 0.08511 -0.18125 C 0.10638 -0.1875 0.1043 -0.18773 0.14124 -0.18125 C 0.14672 -0.18033 0.15142 -0.17639 0.15638 -0.17222 C 0.16095 -0.16806 0.16995 -0.16204 0.17426 -0.15417 C 0.1757 -0.15139 0.17648 -0.14769 0.17792 -0.14491 C 0.18118 -0.13866 0.18601 -0.13426 0.1881 -0.12685 C 0.20154 -0.08588 0.18536 -0.1375 0.1971 -0.09306 C 0.19854 -0.0875 0.20076 -0.08287 0.20246 -0.07732 C 0.2035 -0.07222 0.20389 -0.06667 0.2048 -0.06134 C 0.20546 -0.05764 0.20663 -0.00857 0.20768 -0.00463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7" y="-9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8 0.00949 L 0.01788 0.00949 C 0.01684 0.05393 0.01814 0.09814 0.01514 0.14282 C 0.01397 0.16111 0.00496 0.18773 -0.00274 0.20139 C -0.00444 0.20463 -0.006 0.2074 -0.00783 0.21064 C -0.00901 0.21227 -0.01044 0.21342 -0.01162 0.21481 C -0.01384 0.21759 -0.0154 0.22176 -0.01801 0.22361 C -0.0201 0.22569 -0.02232 0.225 -0.02428 0.22639 C -0.02571 0.22708 -0.02689 0.22847 -0.02819 0.22847 C -0.03289 0.22986 -0.03759 0.22986 -0.04216 0.23102 C -0.04608 0.23171 -0.04986 0.2324 -0.05365 0.23333 C -0.06722 0.2324 -0.08093 0.23333 -0.0945 0.23102 C -0.09803 0.23032 -0.10116 0.22569 -0.10469 0.22361 C -0.10925 0.22176 -0.11408 0.22176 -0.11865 0.21967 C -0.14646 0.2074 -0.11722 0.2162 -0.13784 0.21064 C -0.15285 0.19722 -0.1458 0.20069 -0.1582 0.19652 C -0.16121 0.19259 -0.16395 0.18703 -0.16708 0.18356 C -0.16865 0.18148 -0.1706 0.18032 -0.17217 0.17893 C -0.17556 0.17546 -0.17726 0.17291 -0.17987 0.16736 C -0.18118 0.16481 -0.18261 0.1618 -0.18366 0.15856 C -0.18823 0.14421 -0.18457 0.15162 -0.18744 0.14027 C -0.19854 0.09745 -0.18809 0.14305 -0.19514 0.10833 C -0.19606 0.10416 -0.1988 0.09421 -0.19893 0.08796 C -0.19932 0.06898 -0.19893 0.0493 -0.19893 0.02963 C -0.19893 0.02963 -0.18744 0.0162 -0.18744 0.0162 " pathEditMode="relative" rAng="0" ptsTypes="AAAAAAAAAAAAAAAAAAAAAAAAA">
                                      <p:cBhvr>
                                        <p:cTn id="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7" y="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25B41D-335F-4D3A-B899-30A86C9B260E}"/>
              </a:ext>
            </a:extLst>
          </p:cNvPr>
          <p:cNvGrpSpPr/>
          <p:nvPr/>
        </p:nvGrpSpPr>
        <p:grpSpPr>
          <a:xfrm>
            <a:off x="673862" y="471083"/>
            <a:ext cx="11038181" cy="731520"/>
            <a:chOff x="970111" y="734289"/>
            <a:chExt cx="11038181" cy="7315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D3AC07-77E9-4EDD-A9FC-36EB96C5E087}"/>
                </a:ext>
              </a:extLst>
            </p:cNvPr>
            <p:cNvSpPr txBox="1"/>
            <p:nvPr/>
          </p:nvSpPr>
          <p:spPr>
            <a:xfrm>
              <a:off x="1701631" y="843608"/>
              <a:ext cx="103066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 a) Tìm số lớn nhất ghi trong các toa tàu.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F01298-6596-4C9C-98C7-81B6EA7F00DF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FF01DC2A-BFFD-496B-8BC8-9528D8B5A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08" b="100000" l="392" r="100000"/>
                    </a14:imgEffect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3" y="1729278"/>
            <a:ext cx="10372693" cy="2599944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BC724132-26E9-4A86-9A26-5093A996D174}"/>
              </a:ext>
            </a:extLst>
          </p:cNvPr>
          <p:cNvSpPr/>
          <p:nvPr/>
        </p:nvSpPr>
        <p:spPr>
          <a:xfrm>
            <a:off x="3294583" y="1622598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5" name="Freeform 17">
            <a:extLst>
              <a:ext uri="{FF2B5EF4-FFF2-40B4-BE49-F238E27FC236}">
                <a16:creationId xmlns:a16="http://schemas.microsoft.com/office/drawing/2014/main" id="{942E3280-42E4-4619-BC59-8AC6B69FF4EE}"/>
              </a:ext>
            </a:extLst>
          </p:cNvPr>
          <p:cNvSpPr/>
          <p:nvPr/>
        </p:nvSpPr>
        <p:spPr>
          <a:xfrm rot="11129704" flipH="1">
            <a:off x="3977472" y="3932915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3F582F6-E88D-43BB-9DE9-C569A130CC7A}"/>
              </a:ext>
            </a:extLst>
          </p:cNvPr>
          <p:cNvSpPr txBox="1"/>
          <p:nvPr/>
        </p:nvSpPr>
        <p:spPr>
          <a:xfrm>
            <a:off x="1661320" y="5398217"/>
            <a:ext cx="990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b) Đổi chỗ hai toa tàu để được các toa ghi các số theo thứ tự từ bé đến lớn. </a:t>
            </a:r>
            <a:endParaRPr lang="en-US" sz="3200" dirty="0"/>
          </a:p>
        </p:txBody>
      </p:sp>
      <p:sp>
        <p:nvSpPr>
          <p:cNvPr id="87" name="Freeform 17">
            <a:extLst>
              <a:ext uri="{FF2B5EF4-FFF2-40B4-BE49-F238E27FC236}">
                <a16:creationId xmlns:a16="http://schemas.microsoft.com/office/drawing/2014/main" id="{E1CE74E4-78DC-4EC5-8FCE-D0E36ED44C7E}"/>
              </a:ext>
            </a:extLst>
          </p:cNvPr>
          <p:cNvSpPr/>
          <p:nvPr/>
        </p:nvSpPr>
        <p:spPr>
          <a:xfrm rot="289644" flipH="1">
            <a:off x="4371392" y="1437814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2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84" grpId="2" animBg="1"/>
      <p:bldP spid="85" grpId="0" animBg="1"/>
      <p:bldP spid="85" grpId="1" animBg="1"/>
      <p:bldP spid="86" grpId="0"/>
      <p:bldP spid="87" grpId="0" animBg="1"/>
      <p:bldP spid="8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E8BF3E-6506-4487-83D4-4A3A0DBBA2D2}"/>
              </a:ext>
            </a:extLst>
          </p:cNvPr>
          <p:cNvGrpSpPr/>
          <p:nvPr/>
        </p:nvGrpSpPr>
        <p:grpSpPr>
          <a:xfrm>
            <a:off x="518319" y="409533"/>
            <a:ext cx="11128564" cy="1077218"/>
            <a:chOff x="970111" y="686622"/>
            <a:chExt cx="11128564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33EC12-4400-4861-9582-0D9C8F665F57}"/>
                </a:ext>
              </a:extLst>
            </p:cNvPr>
            <p:cNvSpPr txBox="1"/>
            <p:nvPr/>
          </p:nvSpPr>
          <p:spPr>
            <a:xfrm>
              <a:off x="1701631" y="686622"/>
              <a:ext cx="103970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Các bạn gấu có cân nặng là: 480 kg, 400 kg và 540kg. Dựa vào hình vẽ, tìm cân nặng của mỗi bạn gấu.</a:t>
              </a:r>
              <a:endParaRPr lang="en-US" sz="3200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7EE0D64-E695-4A95-91FE-09FEB773D1E1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FCDE554-08EE-49D1-B20D-9A1F2F60D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" y="1647233"/>
            <a:ext cx="10397044" cy="22329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56C76F-2EE8-4571-9CE6-EDF5B1A5AA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11" b="56696" l="57047" r="66347"/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/>
        </p:blipFill>
        <p:spPr>
          <a:xfrm>
            <a:off x="5652915" y="4069397"/>
            <a:ext cx="1126671" cy="13389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E6CB2D5-DDC0-4646-8BA7-13B5FDA573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61161" l="3739" r="15053"/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/>
        </p:blipFill>
        <p:spPr>
          <a:xfrm>
            <a:off x="2087328" y="4039388"/>
            <a:ext cx="1126671" cy="13389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8F8088-4718-4AA4-AF85-EC38A29A5D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/>
        </p:blipFill>
        <p:spPr>
          <a:xfrm flipH="1">
            <a:off x="9276790" y="4094059"/>
            <a:ext cx="1126671" cy="133894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B4FA0DB-5401-435C-A8EF-E6AE0B623685}"/>
              </a:ext>
            </a:extLst>
          </p:cNvPr>
          <p:cNvSpPr txBox="1"/>
          <p:nvPr/>
        </p:nvSpPr>
        <p:spPr>
          <a:xfrm>
            <a:off x="3419232" y="4360172"/>
            <a:ext cx="2090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nhẹ hơn</a:t>
            </a:r>
            <a:endParaRPr lang="en-VN" sz="4000" dirty="0">
              <a:solidFill>
                <a:srgbClr val="FF0000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59D5EF7-B73E-47E1-9662-3FF85FA05C0C}"/>
              </a:ext>
            </a:extLst>
          </p:cNvPr>
          <p:cNvGrpSpPr/>
          <p:nvPr/>
        </p:nvGrpSpPr>
        <p:grpSpPr>
          <a:xfrm>
            <a:off x="5326131" y="5597582"/>
            <a:ext cx="1819813" cy="895368"/>
            <a:chOff x="7921929" y="4098709"/>
            <a:chExt cx="1819813" cy="89536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53C081D-0542-4B9D-9F9C-190F14A1A345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57" name="Rounded Rectangle 12">
              <a:extLst>
                <a:ext uri="{FF2B5EF4-FFF2-40B4-BE49-F238E27FC236}">
                  <a16:creationId xmlns:a16="http://schemas.microsoft.com/office/drawing/2014/main" id="{C9A36B32-633D-4408-9BCA-ADD836D8B9D5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EC500F9-339C-4B74-8D03-FF73CAB2919C}"/>
              </a:ext>
            </a:extLst>
          </p:cNvPr>
          <p:cNvGrpSpPr/>
          <p:nvPr/>
        </p:nvGrpSpPr>
        <p:grpSpPr>
          <a:xfrm>
            <a:off x="8911506" y="5591070"/>
            <a:ext cx="1819813" cy="895368"/>
            <a:chOff x="7921929" y="4098709"/>
            <a:chExt cx="1819813" cy="895368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2C62DC6-BB59-4A57-8735-C61BF4EC73C1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60" name="Rounded Rectangle 15">
              <a:extLst>
                <a:ext uri="{FF2B5EF4-FFF2-40B4-BE49-F238E27FC236}">
                  <a16:creationId xmlns:a16="http://schemas.microsoft.com/office/drawing/2014/main" id="{0DEE639E-CDD6-40CA-BF88-084A944ADA65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2933004-D5A6-4119-9F1B-BBB62F405EDB}"/>
              </a:ext>
            </a:extLst>
          </p:cNvPr>
          <p:cNvGrpSpPr/>
          <p:nvPr/>
        </p:nvGrpSpPr>
        <p:grpSpPr>
          <a:xfrm>
            <a:off x="1740756" y="5553099"/>
            <a:ext cx="1819813" cy="895368"/>
            <a:chOff x="7921929" y="4098709"/>
            <a:chExt cx="1819813" cy="89536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5C8315C-EAD4-4864-8B74-15BFF11419C6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63" name="Rounded Rectangle 18">
              <a:extLst>
                <a:ext uri="{FF2B5EF4-FFF2-40B4-BE49-F238E27FC236}">
                  <a16:creationId xmlns:a16="http://schemas.microsoft.com/office/drawing/2014/main" id="{CBE5B800-9F16-4A17-A182-C2DF39D262B1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6B482667-79A0-43B9-B530-614CAEB36DAD}"/>
              </a:ext>
            </a:extLst>
          </p:cNvPr>
          <p:cNvSpPr txBox="1"/>
          <p:nvPr/>
        </p:nvSpPr>
        <p:spPr>
          <a:xfrm>
            <a:off x="7043107" y="4360172"/>
            <a:ext cx="2090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nhẹ hơn</a:t>
            </a:r>
            <a:endParaRPr lang="en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FE6E6-C0A4-424A-BD3D-55775C51B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719" y="2514600"/>
            <a:ext cx="8948531" cy="710800"/>
          </a:xfrm>
        </p:spPr>
        <p:txBody>
          <a:bodyPr/>
          <a:lstStyle/>
          <a:p>
            <a:pPr algn="ctr"/>
            <a:r>
              <a:rPr lang="en-US" sz="4800">
                <a:latin typeface="+mj-lt"/>
              </a:rPr>
              <a:t>CỦNG CỐ </a:t>
            </a:r>
            <a:br>
              <a:rPr lang="en-US" sz="4800">
                <a:latin typeface="+mj-lt"/>
              </a:rPr>
            </a:br>
            <a:endParaRPr lang="en-US" sz="4800" b="1" i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879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CA9A7-57DC-4FF2-8711-F14B611B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★ Just Dance Kids 2 - I'm a Gummy Bear (The Gummy Bear Song) (HD) ★">
            <a:hlinkClick r:id="" action="ppaction://media"/>
            <a:extLst>
              <a:ext uri="{FF2B5EF4-FFF2-40B4-BE49-F238E27FC236}">
                <a16:creationId xmlns:a16="http://schemas.microsoft.com/office/drawing/2014/main" id="{6CEA5BF2-1064-47C0-9C45-12B59E6211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2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20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4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90" y="1143000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" name="Google Shape;691;p41">
            <a:extLst>
              <a:ext uri="{FF2B5EF4-FFF2-40B4-BE49-F238E27FC236}">
                <a16:creationId xmlns:a16="http://schemas.microsoft.com/office/drawing/2014/main" id="{C49B9F2E-8CCB-4542-BEF0-E127957698CE}"/>
              </a:ext>
            </a:extLst>
          </p:cNvPr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31" name="Google Shape;692;p41">
              <a:extLst>
                <a:ext uri="{FF2B5EF4-FFF2-40B4-BE49-F238E27FC236}">
                  <a16:creationId xmlns:a16="http://schemas.microsoft.com/office/drawing/2014/main" id="{6057601B-D868-4FBE-B473-DBC867B9F40E}"/>
                </a:ext>
              </a:extLst>
            </p:cNvPr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693;p41">
              <a:extLst>
                <a:ext uri="{FF2B5EF4-FFF2-40B4-BE49-F238E27FC236}">
                  <a16:creationId xmlns:a16="http://schemas.microsoft.com/office/drawing/2014/main" id="{8CABA59E-BAB8-400E-8A72-0B194F591909}"/>
                </a:ext>
              </a:extLst>
            </p:cNvPr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694;p41">
              <a:extLst>
                <a:ext uri="{FF2B5EF4-FFF2-40B4-BE49-F238E27FC236}">
                  <a16:creationId xmlns:a16="http://schemas.microsoft.com/office/drawing/2014/main" id="{FDF62F3D-7E96-4764-A6CA-0651841FC4DF}"/>
                </a:ext>
              </a:extLst>
            </p:cNvPr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695;p41">
              <a:extLst>
                <a:ext uri="{FF2B5EF4-FFF2-40B4-BE49-F238E27FC236}">
                  <a16:creationId xmlns:a16="http://schemas.microsoft.com/office/drawing/2014/main" id="{E9A820D2-CA92-44D7-9238-C1D2BB395FEE}"/>
                </a:ext>
              </a:extLst>
            </p:cNvPr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696;p41">
              <a:extLst>
                <a:ext uri="{FF2B5EF4-FFF2-40B4-BE49-F238E27FC236}">
                  <a16:creationId xmlns:a16="http://schemas.microsoft.com/office/drawing/2014/main" id="{334B1492-E569-4757-B03D-E04E54BFD0B8}"/>
                </a:ext>
              </a:extLst>
            </p:cNvPr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697;p41">
              <a:extLst>
                <a:ext uri="{FF2B5EF4-FFF2-40B4-BE49-F238E27FC236}">
                  <a16:creationId xmlns:a16="http://schemas.microsoft.com/office/drawing/2014/main" id="{4B2B6751-AB53-460C-8660-F3989222E4D7}"/>
                </a:ext>
              </a:extLst>
            </p:cNvPr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698;p41">
              <a:extLst>
                <a:ext uri="{FF2B5EF4-FFF2-40B4-BE49-F238E27FC236}">
                  <a16:creationId xmlns:a16="http://schemas.microsoft.com/office/drawing/2014/main" id="{FFD053BD-0317-477A-B142-5B4DE3B34A35}"/>
                </a:ext>
              </a:extLst>
            </p:cNvPr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699;p41">
              <a:extLst>
                <a:ext uri="{FF2B5EF4-FFF2-40B4-BE49-F238E27FC236}">
                  <a16:creationId xmlns:a16="http://schemas.microsoft.com/office/drawing/2014/main" id="{87D288B4-183F-4C61-9292-53D1CB67CD9A}"/>
                </a:ext>
              </a:extLst>
            </p:cNvPr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Title 6">
            <a:extLst>
              <a:ext uri="{FF2B5EF4-FFF2-40B4-BE49-F238E27FC236}">
                <a16:creationId xmlns:a16="http://schemas.microsoft.com/office/drawing/2014/main" id="{F05680A7-73E7-4F0F-974B-5E512814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31" y="1993311"/>
            <a:ext cx="10838718" cy="3570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600"/>
              </a:spcBef>
              <a:spcAft>
                <a:spcPts val="1200"/>
              </a:spcAft>
            </a:pPr>
            <a:r>
              <a:rPr lang="en-US" sz="48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50</a:t>
            </a:r>
            <a:br>
              <a:rPr lang="en-US" sz="48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48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SO SÁNH CÁC SỐ </a:t>
            </a:r>
            <a:br>
              <a:rPr lang="en-US" sz="48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48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TRÒN TRĂM, TRÒN CHỤC</a:t>
            </a:r>
            <a:endParaRPr lang="en-US" sz="5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17A990-F8F5-4222-A490-B85A0FCC5F4C}"/>
              </a:ext>
            </a:extLst>
          </p:cNvPr>
          <p:cNvSpPr txBox="1"/>
          <p:nvPr/>
        </p:nvSpPr>
        <p:spPr>
          <a:xfrm>
            <a:off x="2270919" y="862215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10:</a:t>
            </a:r>
          </a:p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 SỐ TRONG PHẠM VI 1 000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4320C1-E320-4F17-B5DA-4DE37D1A584D}"/>
              </a:ext>
            </a:extLst>
          </p:cNvPr>
          <p:cNvSpPr txBox="1"/>
          <p:nvPr/>
        </p:nvSpPr>
        <p:spPr>
          <a:xfrm>
            <a:off x="5590023" y="5206425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(Tiết 2)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2C8478-F619-4DFF-9441-EB41E2548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447800"/>
            <a:ext cx="6660026" cy="333001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8613C3-C8EE-485B-B7CD-C754A8EB2993}"/>
              </a:ext>
            </a:extLst>
          </p:cNvPr>
          <p:cNvSpPr/>
          <p:nvPr/>
        </p:nvSpPr>
        <p:spPr>
          <a:xfrm>
            <a:off x="8578268" y="5347260"/>
            <a:ext cx="136934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S/48</a:t>
            </a:r>
          </a:p>
        </p:txBody>
      </p:sp>
    </p:spTree>
    <p:extLst>
      <p:ext uri="{BB962C8B-B14F-4D97-AF65-F5344CB8AC3E}">
        <p14:creationId xmlns:p14="http://schemas.microsoft.com/office/powerpoint/2010/main" val="177039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25B41D-335F-4D3A-B899-30A86C9B260E}"/>
              </a:ext>
            </a:extLst>
          </p:cNvPr>
          <p:cNvGrpSpPr/>
          <p:nvPr/>
        </p:nvGrpSpPr>
        <p:grpSpPr>
          <a:xfrm>
            <a:off x="594519" y="533400"/>
            <a:ext cx="10292408" cy="766003"/>
            <a:chOff x="970111" y="734289"/>
            <a:chExt cx="10292408" cy="766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D3AC07-77E9-4EDD-A9FC-36EB96C5E087}"/>
                </a:ext>
              </a:extLst>
            </p:cNvPr>
            <p:cNvSpPr txBox="1"/>
            <p:nvPr/>
          </p:nvSpPr>
          <p:spPr>
            <a:xfrm>
              <a:off x="1701631" y="792406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/>
                <a:t>Đ, S ?</a:t>
              </a:r>
              <a:endParaRPr lang="en-US" sz="40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F01298-6596-4C9C-98C7-81B6EA7F00DF}"/>
                </a:ext>
              </a:extLst>
            </p:cNvPr>
            <p:cNvSpPr/>
            <p:nvPr/>
          </p:nvSpPr>
          <p:spPr>
            <a:xfrm>
              <a:off x="970111" y="734289"/>
              <a:ext cx="731520" cy="73152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EF4E5B8F-B9FC-463E-85F3-72D200CC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16"/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225" y="487793"/>
            <a:ext cx="2634777" cy="140929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733BA0C-CB03-415A-A11A-20CAC3D4017D}"/>
              </a:ext>
            </a:extLst>
          </p:cNvPr>
          <p:cNvGrpSpPr/>
          <p:nvPr/>
        </p:nvGrpSpPr>
        <p:grpSpPr>
          <a:xfrm>
            <a:off x="935467" y="1897092"/>
            <a:ext cx="10319619" cy="3594638"/>
            <a:chOff x="935467" y="1897092"/>
            <a:chExt cx="10319619" cy="359463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242D6A2-D702-4C0A-887B-A4EAC45C567F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4000" dirty="0"/>
                <a:t>700  &lt;  900				520  =  250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890  </a:t>
              </a:r>
              <a:r>
                <a:rPr lang="en-VN" sz="4000"/>
                <a:t>&gt;  8</a:t>
              </a:r>
              <a:r>
                <a:rPr lang="en-US" sz="4000"/>
                <a:t>8</a:t>
              </a:r>
              <a:r>
                <a:rPr lang="en-VN" sz="4000"/>
                <a:t>0</a:t>
              </a:r>
              <a:r>
                <a:rPr lang="en-VN" sz="4000" dirty="0"/>
                <a:t>				270  &lt;  720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190  =  190				460  &gt;  640</a:t>
              </a:r>
            </a:p>
          </p:txBody>
        </p:sp>
        <p:sp>
          <p:nvSpPr>
            <p:cNvPr id="46" name="Rounded Rectangle 29">
              <a:extLst>
                <a:ext uri="{FF2B5EF4-FFF2-40B4-BE49-F238E27FC236}">
                  <a16:creationId xmlns:a16="http://schemas.microsoft.com/office/drawing/2014/main" id="{EDD6BCA9-C4E4-42D6-8BC9-9E5BFAE71B87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7" name="Rounded Rectangle 33">
              <a:extLst>
                <a:ext uri="{FF2B5EF4-FFF2-40B4-BE49-F238E27FC236}">
                  <a16:creationId xmlns:a16="http://schemas.microsoft.com/office/drawing/2014/main" id="{FB891431-67D0-4CE5-8227-38CC6F9A0C4A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8" name="Rounded Rectangle 39">
              <a:extLst>
                <a:ext uri="{FF2B5EF4-FFF2-40B4-BE49-F238E27FC236}">
                  <a16:creationId xmlns:a16="http://schemas.microsoft.com/office/drawing/2014/main" id="{F21802C8-915F-4525-AB80-E5C4A8DC3DF2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9" name="Rounded Rectangle 40">
              <a:extLst>
                <a:ext uri="{FF2B5EF4-FFF2-40B4-BE49-F238E27FC236}">
                  <a16:creationId xmlns:a16="http://schemas.microsoft.com/office/drawing/2014/main" id="{BFBEFA12-AB50-46AB-ADE4-ECD566F27290}"/>
                </a:ext>
              </a:extLst>
            </p:cNvPr>
            <p:cNvSpPr/>
            <p:nvPr/>
          </p:nvSpPr>
          <p:spPr>
            <a:xfrm>
              <a:off x="9356107" y="2295796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0" name="Rounded Rectangle 41">
              <a:extLst>
                <a:ext uri="{FF2B5EF4-FFF2-40B4-BE49-F238E27FC236}">
                  <a16:creationId xmlns:a16="http://schemas.microsoft.com/office/drawing/2014/main" id="{CF05FB15-E2BE-460E-9221-395863B2E789}"/>
                </a:ext>
              </a:extLst>
            </p:cNvPr>
            <p:cNvSpPr/>
            <p:nvPr/>
          </p:nvSpPr>
          <p:spPr>
            <a:xfrm>
              <a:off x="9365014" y="3432303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51" name="Rounded Rectangle 42">
              <a:extLst>
                <a:ext uri="{FF2B5EF4-FFF2-40B4-BE49-F238E27FC236}">
                  <a16:creationId xmlns:a16="http://schemas.microsoft.com/office/drawing/2014/main" id="{F634ABA8-3ECF-4361-8C07-56F3DA8DF10A}"/>
                </a:ext>
              </a:extLst>
            </p:cNvPr>
            <p:cNvSpPr/>
            <p:nvPr/>
          </p:nvSpPr>
          <p:spPr>
            <a:xfrm>
              <a:off x="9356107" y="4618459"/>
              <a:ext cx="863600" cy="8636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132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5" y="914955"/>
            <a:ext cx="10241214" cy="5315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14 Conector recto"/>
          <p:cNvCxnSpPr/>
          <p:nvPr/>
        </p:nvCxnSpPr>
        <p:spPr>
          <a:xfrm flipV="1">
            <a:off x="6366722" y="3584798"/>
            <a:ext cx="3630291" cy="169027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56671" y="2495212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142">
            <a:extLst>
              <a:ext uri="{FF2B5EF4-FFF2-40B4-BE49-F238E27FC236}">
                <a16:creationId xmlns:a16="http://schemas.microsoft.com/office/drawing/2014/main" id="{6BD7A495-437A-4077-93DE-960054284692}"/>
              </a:ext>
            </a:extLst>
          </p:cNvPr>
          <p:cNvSpPr/>
          <p:nvPr/>
        </p:nvSpPr>
        <p:spPr>
          <a:xfrm>
            <a:off x="1861687" y="1999499"/>
            <a:ext cx="8438464" cy="175432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 defTabSz="912114">
              <a:buClrTx/>
              <a:defRPr/>
            </a:pPr>
            <a:r>
              <a:rPr lang="en-US" altLang="zh-CN" sz="5400" b="1" kern="120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+mn-lt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VƯỢT QUA THỬ THÁCH </a:t>
            </a:r>
          </a:p>
          <a:p>
            <a:pPr algn="ctr" defTabSz="912114">
              <a:buClrTx/>
              <a:defRPr/>
            </a:pPr>
            <a:r>
              <a:rPr lang="en-US" altLang="zh-CN" sz="5400" b="1" kern="120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+mn-lt"/>
                <a:ea typeface="宋体" panose="02010600030101010101" pitchFamily="2" charset="-122"/>
                <a:cs typeface="Calibri" panose="020F0502020204030204" pitchFamily="34" charset="0"/>
                <a:sym typeface="+mn-lt"/>
              </a:rPr>
              <a:t>CỦA PHÙ THUỲ</a:t>
            </a:r>
            <a:endParaRPr lang="zh-CN" altLang="en-US" sz="5400" b="1" kern="1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+mn-lt"/>
              <a:ea typeface="宋体" panose="02010600030101010101" pitchFamily="2" charset="-122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5216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49034" y="1575773"/>
            <a:ext cx="7452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VN" sz="4400" b="1">
                <a:solidFill>
                  <a:srgbClr val="FFFFFF"/>
                </a:solidFill>
              </a:rPr>
              <a:t>700  &lt;  900	</a:t>
            </a:r>
            <a:endParaRPr lang="es-ES" sz="4000" b="1" kern="1200" dirty="0">
              <a:solidFill>
                <a:srgbClr val="FFFFFF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189774" y="3898760"/>
            <a:ext cx="2705022" cy="957605"/>
            <a:chOff x="2323891" y="5194590"/>
            <a:chExt cx="2711731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2800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2567491" y="5372788"/>
              <a:ext cx="1797224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s-ES_tradnl" sz="4000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S</a:t>
              </a:r>
              <a:endParaRPr lang="es-ES" sz="40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56216" y="3938374"/>
            <a:ext cx="2705022" cy="957605"/>
            <a:chOff x="2323891" y="5194590"/>
            <a:chExt cx="2711731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2800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2558808" y="5319759"/>
              <a:ext cx="2023009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s-ES_tradnl" sz="4000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Đ</a:t>
              </a:r>
              <a:endParaRPr lang="es-ES" sz="40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37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9442" y="3754078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12" y="3171308"/>
            <a:ext cx="1350640" cy="228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18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52718" y="1770024"/>
            <a:ext cx="745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VN" sz="4800" b="1">
                <a:solidFill>
                  <a:srgbClr val="FFFFFF"/>
                </a:solidFill>
              </a:rPr>
              <a:t>890  &gt;  8</a:t>
            </a:r>
            <a:r>
              <a:rPr lang="en-US" sz="4800" b="1">
                <a:solidFill>
                  <a:srgbClr val="FFFFFF"/>
                </a:solidFill>
              </a:rPr>
              <a:t>8</a:t>
            </a:r>
            <a:r>
              <a:rPr lang="en-VN" sz="4800" b="1">
                <a:solidFill>
                  <a:srgbClr val="FFFFFF"/>
                </a:solidFill>
              </a:rPr>
              <a:t>0</a:t>
            </a:r>
            <a:endParaRPr lang="es-ES" sz="4400" b="1" kern="1200" dirty="0">
              <a:solidFill>
                <a:srgbClr val="FFFFFF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819603" y="4040679"/>
            <a:ext cx="2705022" cy="957605"/>
            <a:chOff x="2323891" y="5194590"/>
            <a:chExt cx="2711731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2603752" y="5458826"/>
              <a:ext cx="2078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S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25743" y="3938374"/>
            <a:ext cx="2705022" cy="957605"/>
            <a:chOff x="2323891" y="5194590"/>
            <a:chExt cx="2711731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2599283" y="5412969"/>
              <a:ext cx="20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Đ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64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9442" y="3754078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84" y="3325588"/>
            <a:ext cx="1288073" cy="21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757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93" y="914957"/>
            <a:ext cx="8860767" cy="4256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http://www.entertainmentearth.com/images/AUTOIMAGES/GE10603lg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100000" l="78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72" r="23296" b="8344"/>
          <a:stretch/>
        </p:blipFill>
        <p:spPr bwMode="auto">
          <a:xfrm>
            <a:off x="9600774" y="2490336"/>
            <a:ext cx="2505167" cy="43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24078" y="1456211"/>
            <a:ext cx="745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VN" sz="4800" b="1">
                <a:solidFill>
                  <a:srgbClr val="FFFFFF"/>
                </a:solidFill>
              </a:rPr>
              <a:t>190  =  190</a:t>
            </a:r>
            <a:endParaRPr lang="es-ES" sz="4400" b="1" kern="1200" dirty="0">
              <a:solidFill>
                <a:srgbClr val="FFFFFF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7516492" y="2081595"/>
            <a:ext cx="2201996" cy="1596549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189774" y="3898760"/>
            <a:ext cx="3011567" cy="957605"/>
            <a:chOff x="2323891" y="5194590"/>
            <a:chExt cx="3019036" cy="959980"/>
          </a:xfrm>
        </p:grpSpPr>
        <p:sp>
          <p:nvSpPr>
            <p:cNvPr id="23" name="Rounded Rectangle 22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6 CuadroTexto"/>
            <p:cNvSpPr txBox="1"/>
            <p:nvPr/>
          </p:nvSpPr>
          <p:spPr>
            <a:xfrm>
              <a:off x="3545703" y="5395045"/>
              <a:ext cx="1797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S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56216" y="3938374"/>
            <a:ext cx="3220943" cy="957605"/>
            <a:chOff x="2323891" y="5194590"/>
            <a:chExt cx="3228932" cy="959980"/>
          </a:xfrm>
        </p:grpSpPr>
        <p:sp>
          <p:nvSpPr>
            <p:cNvPr id="27" name="Rounded Rectangle 26"/>
            <p:cNvSpPr/>
            <p:nvPr/>
          </p:nvSpPr>
          <p:spPr>
            <a:xfrm>
              <a:off x="2323891" y="5194590"/>
              <a:ext cx="2711731" cy="95998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6 CuadroTexto"/>
            <p:cNvSpPr txBox="1"/>
            <p:nvPr/>
          </p:nvSpPr>
          <p:spPr>
            <a:xfrm>
              <a:off x="3529814" y="5428654"/>
              <a:ext cx="2023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s-ES_tradnl" sz="2793" kern="1200">
                  <a:solidFill>
                    <a:srgbClr val="FFFFFF"/>
                  </a:solidFill>
                  <a:latin typeface="Comic Sans MS" pitchFamily="66" charset="0"/>
                  <a:ea typeface="+mn-ea"/>
                  <a:cs typeface="+mn-cs"/>
                </a:rPr>
                <a:t>Đ</a:t>
              </a:r>
              <a:endParaRPr lang="es-ES" sz="2793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Happy Cartoon Witch Isolated Icons PNG - Free PNG and Icons Downloads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2584" y1="27562" x2="32584" y2="27562"/>
                        <a14:foregroundMark x1="23034" y1="32155" x2="23034" y2="32155"/>
                        <a14:foregroundMark x1="41573" y1="91519" x2="41573" y2="91519"/>
                        <a14:foregroundMark x1="38764" y1="97173" x2="38764" y2="97173"/>
                        <a14:foregroundMark x1="92697" y1="73498" x2="92697" y2="73498"/>
                        <a14:foregroundMark x1="95506" y1="79152" x2="95506" y2="79152"/>
                        <a14:foregroundMark x1="91573" y1="82332" x2="91573" y2="82332"/>
                        <a14:foregroundMark x1="26966" y1="26502" x2="26966" y2="2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37" y="3430180"/>
            <a:ext cx="1165752" cy="18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/>
        </p:nvCxnSpPr>
        <p:spPr>
          <a:xfrm flipV="1">
            <a:off x="4584029" y="3713109"/>
            <a:ext cx="4950251" cy="60281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 Conector recto"/>
          <p:cNvCxnSpPr/>
          <p:nvPr/>
        </p:nvCxnSpPr>
        <p:spPr>
          <a:xfrm flipV="1">
            <a:off x="8522354" y="3837116"/>
            <a:ext cx="1206713" cy="478803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Fat Witch Thinking - Halloween Vector Illustration Royalty-Free Stock Image  - Storyblock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93" y="2868970"/>
            <a:ext cx="1681754" cy="285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8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796</Words>
  <Application>Microsoft Office PowerPoint</Application>
  <PresentationFormat>Custom</PresentationFormat>
  <Paragraphs>113</Paragraphs>
  <Slides>21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Dosis</vt:lpstr>
      <vt:lpstr>Comic Sans MS</vt:lpstr>
      <vt:lpstr>Fira Sans Extra Condensed Medium</vt:lpstr>
      <vt:lpstr>Bebas Neue</vt:lpstr>
      <vt:lpstr>Titan One</vt:lpstr>
      <vt:lpstr>Roboto Condensed Light</vt:lpstr>
      <vt:lpstr>Source Sans Pro</vt:lpstr>
      <vt:lpstr>Arial</vt:lpstr>
      <vt:lpstr>Quicksand</vt:lpstr>
      <vt:lpstr>Calibri</vt:lpstr>
      <vt:lpstr>Pre-K for Christian Schools: God Created Families to Love One Another by Slidesgo</vt:lpstr>
      <vt:lpstr>PowerPoint Presentation</vt:lpstr>
      <vt:lpstr>PowerPoint Presentation</vt:lpstr>
      <vt:lpstr>BÀI 50 SO SÁNH CÁC SỐ  TRÒN TRĂM, TRÒN CHỤC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 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Phan Thi Linh (FE FSC DN)</cp:lastModifiedBy>
  <cp:revision>168</cp:revision>
  <dcterms:modified xsi:type="dcterms:W3CDTF">2022-02-13T01:11:01Z</dcterms:modified>
</cp:coreProperties>
</file>