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20"/>
  </p:notesMasterIdLst>
  <p:sldIdLst>
    <p:sldId id="320" r:id="rId2"/>
    <p:sldId id="256" r:id="rId3"/>
    <p:sldId id="325" r:id="rId4"/>
    <p:sldId id="326" r:id="rId5"/>
    <p:sldId id="327" r:id="rId6"/>
    <p:sldId id="328" r:id="rId7"/>
    <p:sldId id="329" r:id="rId8"/>
    <p:sldId id="313" r:id="rId9"/>
    <p:sldId id="321" r:id="rId10"/>
    <p:sldId id="315" r:id="rId11"/>
    <p:sldId id="324" r:id="rId12"/>
    <p:sldId id="316" r:id="rId13"/>
    <p:sldId id="317" r:id="rId14"/>
    <p:sldId id="322" r:id="rId15"/>
    <p:sldId id="261" r:id="rId16"/>
    <p:sldId id="331" r:id="rId17"/>
    <p:sldId id="330" r:id="rId18"/>
    <p:sldId id="273" r:id="rId19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6">
          <p15:clr>
            <a:srgbClr val="FF00FF"/>
          </p15:clr>
        </p15:guide>
        <p15:guide id="2" orient="horz" pos="755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E399"/>
    <a:srgbClr val="FFD5D5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EB2D66-254E-4411-82A7-1A475D040C09}">
  <a:tblStyle styleId="{03EB2D66-254E-4411-82A7-1A475D040C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3274" autoAdjust="0"/>
  </p:normalViewPr>
  <p:slideViewPr>
    <p:cSldViewPr snapToGrid="0">
      <p:cViewPr varScale="1">
        <p:scale>
          <a:sx n="69" d="100"/>
          <a:sy n="69" d="100"/>
        </p:scale>
        <p:origin x="1210" y="72"/>
      </p:cViewPr>
      <p:guideLst>
        <p:guide orient="horz" pos="566"/>
        <p:guide orient="horz" pos="755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14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hộp quà để ra câu hỏi</a:t>
            </a:r>
          </a:p>
          <a:p>
            <a:r>
              <a:rPr lang="en-US" baseline="0" smtClean="0"/>
              <a:t>Tại câu hỏi, click vào hộp quà để quay về</a:t>
            </a:r>
          </a:p>
          <a:p>
            <a:r>
              <a:rPr lang="en-US" baseline="0" smtClean="0"/>
              <a:t>Chơi xong click vào mũi tên để đến bài học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7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thi đua trên bảng lớp hoặc bảng nhóm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thi đua trên bảng lớp hoặc bảng nhóm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8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88fe86c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88fe86c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Cùng</a:t>
            </a:r>
            <a:r>
              <a:rPr lang="en-US" baseline="0" smtClean="0"/>
              <a:t> trở lại với bài toán ngày hôm qua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80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ảnh chỉ mang tính chất minh hoạ. Hs hỏi gà sao k đủ 18 con thì GV bảo gà đi kiếm ăn chưa về nhé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7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8b00801bcb_0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8b00801bcb_0_1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4933465" y="4786300"/>
            <a:ext cx="5934881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933465" y="1504667"/>
            <a:ext cx="6279626" cy="32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4933465" y="5567567"/>
            <a:ext cx="5587343" cy="57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3666707" y="3468300"/>
            <a:ext cx="4828425" cy="175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2564241" y="4943533"/>
            <a:ext cx="7033357" cy="101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0" y="1"/>
            <a:ext cx="12161838" cy="1527913"/>
          </a:xfrm>
          <a:custGeom>
            <a:avLst/>
            <a:gdLst/>
            <a:ahLst/>
            <a:cxnLst/>
            <a:rect l="l" t="t" r="r" b="b"/>
            <a:pathLst>
              <a:path w="285750" h="53436" extrusionOk="0">
                <a:moveTo>
                  <a:pt x="0" y="0"/>
                </a:moveTo>
                <a:lnTo>
                  <a:pt x="0" y="53435"/>
                </a:lnTo>
                <a:lnTo>
                  <a:pt x="239792" y="53435"/>
                </a:lnTo>
                <a:cubicBezTo>
                  <a:pt x="239875" y="53316"/>
                  <a:pt x="239982" y="53233"/>
                  <a:pt x="240101" y="53185"/>
                </a:cubicBezTo>
                <a:cubicBezTo>
                  <a:pt x="240234" y="53064"/>
                  <a:pt x="240408" y="52993"/>
                  <a:pt x="240584" y="52993"/>
                </a:cubicBezTo>
                <a:cubicBezTo>
                  <a:pt x="240598" y="52993"/>
                  <a:pt x="240612" y="52994"/>
                  <a:pt x="240625" y="52995"/>
                </a:cubicBezTo>
                <a:cubicBezTo>
                  <a:pt x="240875" y="53018"/>
                  <a:pt x="241090" y="53185"/>
                  <a:pt x="241161" y="53435"/>
                </a:cubicBezTo>
                <a:lnTo>
                  <a:pt x="285750" y="53435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948614" y="450100"/>
            <a:ext cx="10264543" cy="94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96F1052E-9318-4EE8-9F70-AC7C059B8AB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lIns="121725" tIns="60862" rIns="121725" bIns="60862"/>
          <a:lstStyle/>
          <a:p>
            <a:fld id="{BDDEBB9A-9498-4E25-A01C-5061210C8F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lIns="121725" tIns="60862" rIns="121725" bIns="6086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lIns="121725" tIns="60862" rIns="121725" bIns="60862"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4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662433"/>
            <a:ext cx="10264543" cy="4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66" r:id="rId4"/>
    <p:sldLayoutId id="2147483673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  <p15:guide id="5" pos="2880">
          <p15:clr>
            <a:srgbClr val="FF00FF"/>
          </p15:clr>
        </p15:guide>
        <p15:guide id="6">
          <p15:clr>
            <a:srgbClr val="FF00FF"/>
          </p15:clr>
        </p15:guide>
        <p15:guide id="7" pos="5760">
          <p15:clr>
            <a:srgbClr val="FF00FF"/>
          </p15:clr>
        </p15:guide>
        <p15:guide id="8" orient="horz" pos="1620">
          <p15:clr>
            <a:srgbClr val="FF00FF"/>
          </p15:clr>
        </p15:guide>
        <p15:guide id="9" orient="horz" pos="3237">
          <p15:clr>
            <a:srgbClr val="FF00FF"/>
          </p15:clr>
        </p15:guide>
        <p15:guide id="10" orient="horz">
          <p15:clr>
            <a:srgbClr val="FF00FF"/>
          </p15:clr>
        </p15:guide>
        <p15:guide id="11" orient="horz" pos="72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microsoft.com/office/2007/relationships/hdphoto" Target="../media/hdphoto4.wdp"/><Relationship Id="rId3" Type="http://schemas.openxmlformats.org/officeDocument/2006/relationships/image" Target="../media/image6.jpg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6.png"/><Relationship Id="rId4" Type="http://schemas.openxmlformats.org/officeDocument/2006/relationships/slide" Target="slide5.xml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9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6700" y="-158830"/>
            <a:ext cx="2871019" cy="14355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91749" y="1130785"/>
            <a:ext cx="379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</a:rPr>
              <a:t>Đặt tính rồi tính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0229" y="1032118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212763" y="2075532"/>
            <a:ext cx="10211422" cy="707889"/>
            <a:chOff x="2037223" y="3918823"/>
            <a:chExt cx="7416624" cy="7078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2037223" y="3918826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47 + 43</a:t>
              </a:r>
              <a:endParaRPr lang="vi-VN" sz="40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11982" y="3918825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43 + 47</a:t>
              </a:r>
              <a:endParaRPr lang="vi-VN" sz="40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6081941" y="3918824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65 + 28</a:t>
              </a:r>
              <a:endParaRPr lang="vi-VN" sz="40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65802" y="3918823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28 + 65</a:t>
              </a:r>
              <a:endParaRPr lang="vi-VN" sz="4000" dirty="0"/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6245" b="-1059"/>
          <a:stretch/>
        </p:blipFill>
        <p:spPr bwMode="auto">
          <a:xfrm>
            <a:off x="-243682" y="3144797"/>
            <a:ext cx="12405519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53227" y="3575958"/>
            <a:ext cx="96372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05335" y="4524052"/>
            <a:ext cx="10930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370395" y="4063995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518250" y="522886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052188" y="54779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90557" y="5477992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86065" y="3585018"/>
            <a:ext cx="974947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567854" y="4533112"/>
            <a:ext cx="95650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208845" y="4073055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356700" y="523792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881020" y="5477992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94369" y="5477992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26813" y="3585018"/>
            <a:ext cx="9685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287532" y="4533112"/>
            <a:ext cx="9957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046389" y="4073055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194244" y="523792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732190" y="5477992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37523" y="5477992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61617" y="3585018"/>
            <a:ext cx="9957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215246" y="4533112"/>
            <a:ext cx="9685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9894817" y="4073055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0042672" y="523792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576611" y="54779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42409" y="5477992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6245" b="15979"/>
          <a:stretch/>
        </p:blipFill>
        <p:spPr bwMode="auto">
          <a:xfrm>
            <a:off x="-243682" y="691932"/>
            <a:ext cx="12405519" cy="298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53227" y="1123092"/>
            <a:ext cx="96372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05335" y="2071186"/>
            <a:ext cx="10930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370395" y="1611129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518250" y="2776000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052188" y="3025126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90557" y="3025126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86065" y="1132152"/>
            <a:ext cx="974947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567854" y="2080246"/>
            <a:ext cx="95650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208845" y="1620189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356700" y="2785060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881020" y="3025126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94369" y="3025126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26813" y="1132152"/>
            <a:ext cx="9685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287532" y="2080246"/>
            <a:ext cx="9957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046389" y="1620189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194244" y="2785060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732190" y="3025126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37523" y="3025126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61617" y="1132152"/>
            <a:ext cx="9957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215246" y="2080246"/>
            <a:ext cx="9685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9894817" y="1620189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0042672" y="2785060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576611" y="3025126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42409" y="3025126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370395" y="4438006"/>
            <a:ext cx="436552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smtClean="0"/>
              <a:t>47 + 43 = 43 + 47 = 90</a:t>
            </a:r>
            <a:endParaRPr lang="vi-VN" sz="3200" dirty="0"/>
          </a:p>
        </p:txBody>
      </p:sp>
      <p:pic>
        <p:nvPicPr>
          <p:cNvPr id="1026" name="Picture 2" descr="Arrow Cartoon - ClipArt 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1" y="4340399"/>
            <a:ext cx="1104796" cy="8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409331" y="4438006"/>
            <a:ext cx="4365522" cy="584775"/>
          </a:xfrm>
          <a:prstGeom prst="rect">
            <a:avLst/>
          </a:prstGeom>
          <a:solidFill>
            <a:srgbClr val="FFDB69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smtClean="0"/>
              <a:t>65 + 28 = 28 + 65 = 93</a:t>
            </a:r>
            <a:endParaRPr lang="vi-VN" sz="3200" dirty="0"/>
          </a:p>
        </p:txBody>
      </p:sp>
      <p:pic>
        <p:nvPicPr>
          <p:cNvPr id="62" name="Picture 2" descr="Arrow Cartoon - ClipArt 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98" y="4309621"/>
            <a:ext cx="1104796" cy="8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0332" y="455718"/>
            <a:ext cx="10449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</a:rPr>
              <a:t>Nêu tên các tàu ngầm theo thứ tự kết quả của phép tính từ bé đến lớn.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88815" y="400593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3CC60A-82AC-409B-BC5A-44BA279BE5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4818" y="1653141"/>
            <a:ext cx="6884139" cy="416151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45730F1-0ABC-4E21-9EEE-3700A0A9366A}"/>
              </a:ext>
            </a:extLst>
          </p:cNvPr>
          <p:cNvGrpSpPr/>
          <p:nvPr/>
        </p:nvGrpSpPr>
        <p:grpSpPr>
          <a:xfrm>
            <a:off x="3014935" y="3315296"/>
            <a:ext cx="807151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AF23E3-E053-47CF-918B-8C2B7258F74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AAA615-B996-4448-A00F-B005CAFFCE7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0CCEE8-36DB-4489-BEBE-FB98C00BEFD0}"/>
              </a:ext>
            </a:extLst>
          </p:cNvPr>
          <p:cNvGrpSpPr/>
          <p:nvPr/>
        </p:nvGrpSpPr>
        <p:grpSpPr>
          <a:xfrm>
            <a:off x="5954698" y="2445765"/>
            <a:ext cx="793899" cy="662828"/>
            <a:chOff x="1750173" y="2926500"/>
            <a:chExt cx="793899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A10E861-75D2-4B3B-B4C3-55626DC3A3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A3C94A-E269-4EE5-9FAD-D8773FBA3D7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364CD2-AB81-433B-BFE2-CABE4BA8F39F}"/>
              </a:ext>
            </a:extLst>
          </p:cNvPr>
          <p:cNvGrpSpPr/>
          <p:nvPr/>
        </p:nvGrpSpPr>
        <p:grpSpPr>
          <a:xfrm>
            <a:off x="7445568" y="4559487"/>
            <a:ext cx="793899" cy="662828"/>
            <a:chOff x="1750173" y="2926500"/>
            <a:chExt cx="793899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07FBC7-8495-4DDE-802F-80D0058961A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226BA2-AADE-47EF-9A99-EA94FD8AD555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0AC023-45D8-4891-B92A-31CACB24FD5E}"/>
              </a:ext>
            </a:extLst>
          </p:cNvPr>
          <p:cNvGrpSpPr/>
          <p:nvPr/>
        </p:nvGrpSpPr>
        <p:grpSpPr>
          <a:xfrm>
            <a:off x="3449832" y="4617829"/>
            <a:ext cx="793899" cy="662828"/>
            <a:chOff x="1750173" y="2926500"/>
            <a:chExt cx="793899" cy="66282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50D4DBE-874B-4F15-8DC7-813F078979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9F6501-C401-45E0-BF16-913A1E3E3CCB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Arrow: Right 22">
            <a:extLst>
              <a:ext uri="{FF2B5EF4-FFF2-40B4-BE49-F238E27FC236}">
                <a16:creationId xmlns:a16="http://schemas.microsoft.com/office/drawing/2014/main" id="{30338723-D6D6-4EE8-B00D-FF3923A9197C}"/>
              </a:ext>
            </a:extLst>
          </p:cNvPr>
          <p:cNvSpPr/>
          <p:nvPr/>
        </p:nvSpPr>
        <p:spPr>
          <a:xfrm>
            <a:off x="2321407" y="5825811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D23AF8-2651-452B-9E68-38632C38EE8A}"/>
              </a:ext>
            </a:extLst>
          </p:cNvPr>
          <p:cNvGrpSpPr/>
          <p:nvPr/>
        </p:nvGrpSpPr>
        <p:grpSpPr>
          <a:xfrm>
            <a:off x="3773801" y="5750248"/>
            <a:ext cx="780648" cy="662828"/>
            <a:chOff x="1710416" y="2926500"/>
            <a:chExt cx="78064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0A39D6F-5C3D-4CE0-AE08-3628112B298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AA5C5C-434F-4111-9EA1-29F2214C863E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2876AC-6490-488C-B6AB-6F74D70EA7E7}"/>
              </a:ext>
            </a:extLst>
          </p:cNvPr>
          <p:cNvGrpSpPr/>
          <p:nvPr/>
        </p:nvGrpSpPr>
        <p:grpSpPr>
          <a:xfrm>
            <a:off x="4966771" y="5750248"/>
            <a:ext cx="780648" cy="662828"/>
            <a:chOff x="1710416" y="2926500"/>
            <a:chExt cx="78064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F35AD9B-0063-4F3E-B47F-A3A233C7134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F35757"/>
            </a:solidFill>
            <a:ln w="28575">
              <a:solidFill>
                <a:srgbClr val="F3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35757"/>
                  </a:solidFill>
                </a:rPr>
                <a:t>26</a:t>
              </a:r>
              <a:endParaRPr lang="vi-VN" sz="2400" dirty="0">
                <a:solidFill>
                  <a:srgbClr val="F35757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6B71AA-BBD8-4848-A83F-30695649259D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D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ABA311-ECAC-448B-9DBA-73061CBF7943}"/>
              </a:ext>
            </a:extLst>
          </p:cNvPr>
          <p:cNvGrpSpPr/>
          <p:nvPr/>
        </p:nvGrpSpPr>
        <p:grpSpPr>
          <a:xfrm>
            <a:off x="6166998" y="5750248"/>
            <a:ext cx="780648" cy="662828"/>
            <a:chOff x="1710416" y="2926500"/>
            <a:chExt cx="78064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07DCA9-E7A5-4DF8-8422-DD5C93CE7CD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26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277B26-2AFD-43DF-89BA-CE87ABAE2822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1F0E748-C856-4B53-A68A-D9D92A7D2DA8}"/>
              </a:ext>
            </a:extLst>
          </p:cNvPr>
          <p:cNvGrpSpPr/>
          <p:nvPr/>
        </p:nvGrpSpPr>
        <p:grpSpPr>
          <a:xfrm>
            <a:off x="7485045" y="5750248"/>
            <a:ext cx="780648" cy="662828"/>
            <a:chOff x="1710416" y="2926500"/>
            <a:chExt cx="78064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6794AD0-8DB7-41BC-BE9A-2F5B098B301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D71B1E3-56C5-4C0F-9A35-BFC9636EB635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0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60680" y="342537"/>
            <a:ext cx="10710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</a:rPr>
              <a:t>Chọn câu trả lời đúng.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</a:rPr>
              <a:t>Con đường nào ngắn nhất để kiến vàng bò đến hạt gạo?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9161" y="342537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20165E7-A0E0-4E19-B2D0-82C3F5288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407"/>
          <a:stretch/>
        </p:blipFill>
        <p:spPr>
          <a:xfrm>
            <a:off x="730151" y="1020349"/>
            <a:ext cx="6826349" cy="462962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6A513B5-037A-433B-B769-F4FC21B94788}"/>
              </a:ext>
            </a:extLst>
          </p:cNvPr>
          <p:cNvGrpSpPr/>
          <p:nvPr/>
        </p:nvGrpSpPr>
        <p:grpSpPr>
          <a:xfrm>
            <a:off x="7175500" y="1962122"/>
            <a:ext cx="3810000" cy="3881332"/>
            <a:chOff x="7175500" y="1163852"/>
            <a:chExt cx="3810000" cy="38813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4D44FD1-AA71-4C9B-A9A5-588359EB0EC0}"/>
                </a:ext>
              </a:extLst>
            </p:cNvPr>
            <p:cNvSpPr/>
            <p:nvPr/>
          </p:nvSpPr>
          <p:spPr>
            <a:xfrm>
              <a:off x="7175500" y="1163852"/>
              <a:ext cx="3810000" cy="609600"/>
            </a:xfrm>
            <a:prstGeom prst="rect">
              <a:avLst/>
            </a:prstGeom>
            <a:solidFill>
              <a:srgbClr val="EF4136"/>
            </a:solidFill>
            <a:ln>
              <a:solidFill>
                <a:srgbClr val="EF4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/>
                <a:t>A. Đường màu đỏ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B74B28C-0EF4-43B7-8D47-45FE5F286B60}"/>
                </a:ext>
              </a:extLst>
            </p:cNvPr>
            <p:cNvSpPr/>
            <p:nvPr/>
          </p:nvSpPr>
          <p:spPr>
            <a:xfrm>
              <a:off x="7175500" y="2833362"/>
              <a:ext cx="3810000" cy="609600"/>
            </a:xfrm>
            <a:prstGeom prst="rect">
              <a:avLst/>
            </a:prstGeom>
            <a:solidFill>
              <a:srgbClr val="007DC9"/>
            </a:solidFill>
            <a:ln>
              <a:solidFill>
                <a:srgbClr val="007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/>
                <a:t>B</a:t>
              </a:r>
              <a:r>
                <a:rPr lang="vi-VN" sz="2800"/>
                <a:t>. </a:t>
              </a:r>
              <a:r>
                <a:rPr lang="vi-VN" sz="2800" dirty="0"/>
                <a:t>Đường màu xanh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626CB-C76B-4AE5-9672-07A77D504CC6}"/>
                </a:ext>
              </a:extLst>
            </p:cNvPr>
            <p:cNvSpPr/>
            <p:nvPr/>
          </p:nvSpPr>
          <p:spPr>
            <a:xfrm>
              <a:off x="7175500" y="4435584"/>
              <a:ext cx="3810000" cy="609600"/>
            </a:xfrm>
            <a:prstGeom prst="rect">
              <a:avLst/>
            </a:prstGeom>
            <a:solidFill>
              <a:srgbClr val="6D6E72"/>
            </a:solidFill>
            <a:ln>
              <a:solidFill>
                <a:srgbClr val="6D6E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/>
                <a:t>C. Đường màu đen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09CFC2F-4166-4997-A830-F98F45A86597}"/>
              </a:ext>
            </a:extLst>
          </p:cNvPr>
          <p:cNvSpPr/>
          <p:nvPr/>
        </p:nvSpPr>
        <p:spPr>
          <a:xfrm>
            <a:off x="7627157" y="2716862"/>
            <a:ext cx="2416729" cy="523220"/>
          </a:xfrm>
          <a:prstGeom prst="rect">
            <a:avLst/>
          </a:prstGeom>
          <a:solidFill>
            <a:srgbClr val="FFD5D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sz="2800" smtClean="0"/>
              <a:t> </a:t>
            </a:r>
            <a:r>
              <a:rPr lang="vi-VN" sz="2800" smtClean="0"/>
              <a:t>48 </a:t>
            </a:r>
            <a:r>
              <a:rPr lang="vi-VN" sz="2800" dirty="0"/>
              <a:t>+ 32=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FD7C3F-CF09-4D44-BBEC-18011DE6128F}"/>
              </a:ext>
            </a:extLst>
          </p:cNvPr>
          <p:cNvSpPr txBox="1"/>
          <p:nvPr/>
        </p:nvSpPr>
        <p:spPr>
          <a:xfrm>
            <a:off x="9293369" y="2689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EC77DD-7187-4E79-BB64-B44C303DFDB9}"/>
              </a:ext>
            </a:extLst>
          </p:cNvPr>
          <p:cNvSpPr/>
          <p:nvPr/>
        </p:nvSpPr>
        <p:spPr>
          <a:xfrm>
            <a:off x="7627157" y="4340359"/>
            <a:ext cx="241672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sz="2800" smtClean="0"/>
              <a:t> </a:t>
            </a:r>
            <a:r>
              <a:rPr lang="vi-VN" sz="2800" smtClean="0"/>
              <a:t>34 </a:t>
            </a:r>
            <a:r>
              <a:rPr lang="vi-VN" sz="2800"/>
              <a:t>+ </a:t>
            </a:r>
            <a:r>
              <a:rPr lang="vi-VN" sz="2800" smtClean="0"/>
              <a:t>34</a:t>
            </a:r>
            <a:r>
              <a:rPr lang="en-US" sz="2800" smtClean="0"/>
              <a:t> </a:t>
            </a:r>
            <a:r>
              <a:rPr lang="vi-VN" sz="2800" smtClean="0"/>
              <a:t>=         </a:t>
            </a:r>
            <a:endParaRPr lang="vi-VN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4EE913-BB7A-4225-B261-BA493A372767}"/>
              </a:ext>
            </a:extLst>
          </p:cNvPr>
          <p:cNvSpPr txBox="1"/>
          <p:nvPr/>
        </p:nvSpPr>
        <p:spPr>
          <a:xfrm>
            <a:off x="9293369" y="431282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968569-D7F2-4EE1-B228-B91E4B2A74F2}"/>
              </a:ext>
            </a:extLst>
          </p:cNvPr>
          <p:cNvSpPr/>
          <p:nvPr/>
        </p:nvSpPr>
        <p:spPr>
          <a:xfrm>
            <a:off x="7627157" y="5949372"/>
            <a:ext cx="241672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sz="2800" smtClean="0"/>
              <a:t> </a:t>
            </a:r>
            <a:r>
              <a:rPr lang="vi-VN" sz="2800" smtClean="0"/>
              <a:t>32 </a:t>
            </a:r>
            <a:r>
              <a:rPr lang="vi-VN" sz="2800"/>
              <a:t>+ </a:t>
            </a:r>
            <a:r>
              <a:rPr lang="vi-VN" sz="2800" smtClean="0"/>
              <a:t>48</a:t>
            </a:r>
            <a:r>
              <a:rPr lang="en-US" sz="2800" smtClean="0"/>
              <a:t> </a:t>
            </a:r>
            <a:r>
              <a:rPr lang="vi-VN" sz="2800" smtClean="0"/>
              <a:t>=         </a:t>
            </a:r>
            <a:endParaRPr lang="vi-VN" sz="2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F43FDA-49F6-418F-863A-B16B95D12FC5}"/>
              </a:ext>
            </a:extLst>
          </p:cNvPr>
          <p:cNvSpPr txBox="1"/>
          <p:nvPr/>
        </p:nvSpPr>
        <p:spPr>
          <a:xfrm>
            <a:off x="9293369" y="592183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>
            <a:off x="7023100" y="3495206"/>
            <a:ext cx="660400" cy="830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 rot="20200820">
            <a:off x="2329539" y="2493622"/>
            <a:ext cx="1123058" cy="50024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 rot="1593362">
            <a:off x="5239681" y="2408683"/>
            <a:ext cx="1123058" cy="50024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 rot="20200820">
            <a:off x="2598053" y="3567534"/>
            <a:ext cx="1123058" cy="500245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 rot="590945">
            <a:off x="4625571" y="3358239"/>
            <a:ext cx="1123058" cy="500245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 rot="1667596">
            <a:off x="1370006" y="4533301"/>
            <a:ext cx="1123058" cy="500245"/>
          </a:xfrm>
          <a:prstGeom prst="ellipse">
            <a:avLst/>
          </a:prstGeom>
          <a:noFill/>
          <a:ln w="38100"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 rot="20372264">
            <a:off x="4807000" y="4482625"/>
            <a:ext cx="1123058" cy="500245"/>
          </a:xfrm>
          <a:prstGeom prst="ellipse">
            <a:avLst/>
          </a:prstGeom>
          <a:noFill/>
          <a:ln w="38100"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01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60680" y="441204"/>
            <a:ext cx="1062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</a:rPr>
              <a:t>Tính.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9161" y="342537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505903" y="1464997"/>
            <a:ext cx="6751348" cy="934975"/>
            <a:chOff x="1089466" y="3918826"/>
            <a:chExt cx="5258253" cy="934975"/>
          </a:xfrm>
          <a:solidFill>
            <a:srgbClr val="C0E399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089466" y="3918826"/>
              <a:ext cx="1961633" cy="923330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solidFill>
                    <a:srgbClr val="002060"/>
                  </a:solidFill>
                </a:rPr>
                <a:t>23 + 27 + 1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4386086" y="3930471"/>
              <a:ext cx="1961633" cy="923330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solidFill>
                    <a:srgbClr val="002060"/>
                  </a:solidFill>
                </a:rPr>
                <a:t>45 + 45 + 2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AD7713-5EF9-4B9B-8221-CCE4DDB935C7}"/>
              </a:ext>
            </a:extLst>
          </p:cNvPr>
          <p:cNvGrpSpPr/>
          <p:nvPr/>
        </p:nvGrpSpPr>
        <p:grpSpPr>
          <a:xfrm>
            <a:off x="2513718" y="4412312"/>
            <a:ext cx="6770206" cy="923331"/>
            <a:chOff x="1456335" y="3683932"/>
            <a:chExt cx="6770206" cy="923331"/>
          </a:xfrm>
          <a:solidFill>
            <a:srgbClr val="C0E399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AFBC1F-62E8-4045-A6F6-B241FD0B5558}"/>
                </a:ext>
              </a:extLst>
            </p:cNvPr>
            <p:cNvSpPr/>
            <p:nvPr/>
          </p:nvSpPr>
          <p:spPr>
            <a:xfrm>
              <a:off x="1456335" y="3683933"/>
              <a:ext cx="2518638" cy="923330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solidFill>
                    <a:srgbClr val="002060"/>
                  </a:solidFill>
                </a:rPr>
                <a:t>58 + 12 + 3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ED0F16-6091-419B-B190-B7AA7F10DE12}"/>
                </a:ext>
              </a:extLst>
            </p:cNvPr>
            <p:cNvSpPr/>
            <p:nvPr/>
          </p:nvSpPr>
          <p:spPr>
            <a:xfrm>
              <a:off x="5707903" y="3683932"/>
              <a:ext cx="2518638" cy="923330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solidFill>
                    <a:srgbClr val="002060"/>
                  </a:solidFill>
                </a:rPr>
                <a:t>69 + 11 + 4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69EF13-AF4E-4E82-8CA9-882D58CD0678}"/>
              </a:ext>
            </a:extLst>
          </p:cNvPr>
          <p:cNvSpPr txBox="1"/>
          <p:nvPr/>
        </p:nvSpPr>
        <p:spPr>
          <a:xfrm>
            <a:off x="2368393" y="2309645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</a:t>
            </a:r>
            <a:r>
              <a:rPr lang="vi-VN" sz="3600" smtClean="0">
                <a:solidFill>
                  <a:srgbClr val="002060"/>
                </a:solidFill>
              </a:rPr>
              <a:t> </a:t>
            </a:r>
            <a:r>
              <a:rPr lang="en-US" sz="3600" smtClean="0">
                <a:solidFill>
                  <a:srgbClr val="002060"/>
                </a:solidFill>
              </a:rPr>
              <a:t> </a:t>
            </a:r>
            <a:r>
              <a:rPr lang="vi-VN" sz="3600" smtClean="0">
                <a:solidFill>
                  <a:srgbClr val="002060"/>
                </a:solidFill>
              </a:rPr>
              <a:t>50 + </a:t>
            </a:r>
            <a:r>
              <a:rPr lang="vi-VN" sz="36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577C2-3D70-491D-99A0-42180698A350}"/>
              </a:ext>
            </a:extLst>
          </p:cNvPr>
          <p:cNvSpPr txBox="1"/>
          <p:nvPr/>
        </p:nvSpPr>
        <p:spPr>
          <a:xfrm>
            <a:off x="2368393" y="2979737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   </a:t>
            </a:r>
            <a:r>
              <a:rPr lang="en-US" sz="3600" smtClean="0">
                <a:solidFill>
                  <a:srgbClr val="002060"/>
                </a:solidFill>
              </a:rPr>
              <a:t> </a:t>
            </a:r>
            <a:r>
              <a:rPr lang="vi-VN" sz="3600" smtClean="0">
                <a:solidFill>
                  <a:srgbClr val="002060"/>
                </a:solidFill>
              </a:rPr>
              <a:t> 51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11A33-7D91-463A-830D-D219D47197D7}"/>
              </a:ext>
            </a:extLst>
          </p:cNvPr>
          <p:cNvSpPr txBox="1"/>
          <p:nvPr/>
        </p:nvSpPr>
        <p:spPr>
          <a:xfrm>
            <a:off x="6543047" y="2309645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 </a:t>
            </a:r>
            <a:r>
              <a:rPr lang="vi-VN" sz="3600" smtClean="0">
                <a:solidFill>
                  <a:srgbClr val="002060"/>
                </a:solidFill>
              </a:rPr>
              <a:t> </a:t>
            </a:r>
            <a:r>
              <a:rPr lang="vi-VN" sz="3600">
                <a:solidFill>
                  <a:srgbClr val="002060"/>
                </a:solidFill>
              </a:rPr>
              <a:t>90 </a:t>
            </a:r>
            <a:r>
              <a:rPr lang="vi-VN" sz="3600" smtClean="0">
                <a:solidFill>
                  <a:srgbClr val="002060"/>
                </a:solidFill>
              </a:rPr>
              <a:t>+ </a:t>
            </a:r>
            <a:r>
              <a:rPr lang="vi-VN" sz="3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CB851-6EC9-4801-B3E2-17AFE9B2C096}"/>
              </a:ext>
            </a:extLst>
          </p:cNvPr>
          <p:cNvSpPr txBox="1"/>
          <p:nvPr/>
        </p:nvSpPr>
        <p:spPr>
          <a:xfrm>
            <a:off x="6543047" y="2979737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     </a:t>
            </a:r>
            <a:r>
              <a:rPr lang="vi-VN" sz="3600" smtClean="0">
                <a:solidFill>
                  <a:srgbClr val="002060"/>
                </a:solidFill>
              </a:rPr>
              <a:t> 92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FB77B1-B63F-41C4-843C-04F7ACF14FA7}"/>
              </a:ext>
            </a:extLst>
          </p:cNvPr>
          <p:cNvSpPr txBox="1"/>
          <p:nvPr/>
        </p:nvSpPr>
        <p:spPr>
          <a:xfrm>
            <a:off x="2368393" y="526896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</a:t>
            </a:r>
            <a:r>
              <a:rPr lang="en-US" sz="3600" smtClean="0">
                <a:solidFill>
                  <a:srgbClr val="002060"/>
                </a:solidFill>
              </a:rPr>
              <a:t>  </a:t>
            </a:r>
            <a:r>
              <a:rPr lang="vi-VN" sz="3600" smtClean="0">
                <a:solidFill>
                  <a:srgbClr val="002060"/>
                </a:solidFill>
              </a:rPr>
              <a:t>70 + </a:t>
            </a:r>
            <a:r>
              <a:rPr lang="vi-VN" sz="36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B25CCC-76EA-46EE-B01C-38B499EA3534}"/>
              </a:ext>
            </a:extLst>
          </p:cNvPr>
          <p:cNvSpPr txBox="1"/>
          <p:nvPr/>
        </p:nvSpPr>
        <p:spPr>
          <a:xfrm>
            <a:off x="2368393" y="5939052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    </a:t>
            </a:r>
            <a:r>
              <a:rPr lang="en-US" sz="3600" smtClean="0">
                <a:solidFill>
                  <a:srgbClr val="002060"/>
                </a:solidFill>
              </a:rPr>
              <a:t> </a:t>
            </a:r>
            <a:r>
              <a:rPr lang="vi-VN" sz="3600" smtClean="0">
                <a:solidFill>
                  <a:srgbClr val="002060"/>
                </a:solidFill>
              </a:rPr>
              <a:t>73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EC3AC9-B542-40FA-8CF5-CEA3D4768D47}"/>
              </a:ext>
            </a:extLst>
          </p:cNvPr>
          <p:cNvSpPr txBox="1"/>
          <p:nvPr/>
        </p:nvSpPr>
        <p:spPr>
          <a:xfrm>
            <a:off x="6543047" y="526895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 </a:t>
            </a:r>
            <a:r>
              <a:rPr lang="en-US" sz="3600" smtClean="0">
                <a:solidFill>
                  <a:srgbClr val="002060"/>
                </a:solidFill>
              </a:rPr>
              <a:t> </a:t>
            </a:r>
            <a:r>
              <a:rPr lang="vi-VN" sz="3600" smtClean="0">
                <a:solidFill>
                  <a:srgbClr val="002060"/>
                </a:solidFill>
              </a:rPr>
              <a:t> </a:t>
            </a:r>
            <a:r>
              <a:rPr lang="vi-VN" sz="3600">
                <a:solidFill>
                  <a:srgbClr val="002060"/>
                </a:solidFill>
              </a:rPr>
              <a:t>80 </a:t>
            </a:r>
            <a:r>
              <a:rPr lang="vi-VN" sz="3600" smtClean="0">
                <a:solidFill>
                  <a:srgbClr val="002060"/>
                </a:solidFill>
              </a:rPr>
              <a:t>+ </a:t>
            </a:r>
            <a:r>
              <a:rPr lang="vi-VN" sz="36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269F0D-8A15-4164-8BD0-8E15BE0629B2}"/>
              </a:ext>
            </a:extLst>
          </p:cNvPr>
          <p:cNvSpPr txBox="1"/>
          <p:nvPr/>
        </p:nvSpPr>
        <p:spPr>
          <a:xfrm>
            <a:off x="6543047" y="5939050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       </a:t>
            </a:r>
            <a:r>
              <a:rPr lang="vi-VN" sz="3600" smtClean="0">
                <a:solidFill>
                  <a:srgbClr val="002060"/>
                </a:solidFill>
              </a:rPr>
              <a:t>84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2"/>
          <p:cNvSpPr txBox="1">
            <a:spLocks noGrp="1"/>
          </p:cNvSpPr>
          <p:nvPr>
            <p:ph type="title"/>
          </p:nvPr>
        </p:nvSpPr>
        <p:spPr>
          <a:xfrm>
            <a:off x="3620126" y="4164986"/>
            <a:ext cx="4828425" cy="175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9600" smtClean="0"/>
              <a:t>CỦNG CỐ</a:t>
            </a:r>
            <a:endParaRPr sz="9600"/>
          </a:p>
        </p:txBody>
      </p:sp>
      <p:grpSp>
        <p:nvGrpSpPr>
          <p:cNvPr id="575" name="Google Shape;575;p32"/>
          <p:cNvGrpSpPr/>
          <p:nvPr/>
        </p:nvGrpSpPr>
        <p:grpSpPr>
          <a:xfrm rot="-5400000">
            <a:off x="3178230" y="830777"/>
            <a:ext cx="3671935" cy="679128"/>
            <a:chOff x="4399950" y="2954075"/>
            <a:chExt cx="1287675" cy="238725"/>
          </a:xfrm>
        </p:grpSpPr>
        <p:sp>
          <p:nvSpPr>
            <p:cNvPr id="576" name="Google Shape;576;p32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1" name="Google Shape;611;p32"/>
          <p:cNvGrpSpPr/>
          <p:nvPr/>
        </p:nvGrpSpPr>
        <p:grpSpPr>
          <a:xfrm rot="5186822" flipH="1">
            <a:off x="2234404" y="594873"/>
            <a:ext cx="4529851" cy="767125"/>
            <a:chOff x="4330300" y="3920250"/>
            <a:chExt cx="1682975" cy="210775"/>
          </a:xfrm>
        </p:grpSpPr>
        <p:sp>
          <p:nvSpPr>
            <p:cNvPr id="612" name="Google Shape;612;p32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7" name="Google Shape;617;p32"/>
          <p:cNvGrpSpPr/>
          <p:nvPr/>
        </p:nvGrpSpPr>
        <p:grpSpPr>
          <a:xfrm rot="-5074289" flipH="1">
            <a:off x="4298076" y="-544724"/>
            <a:ext cx="4654017" cy="2935702"/>
            <a:chOff x="2600325" y="3927100"/>
            <a:chExt cx="1196000" cy="691475"/>
          </a:xfrm>
        </p:grpSpPr>
        <p:sp>
          <p:nvSpPr>
            <p:cNvPr id="618" name="Google Shape;618;p32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9" name="Google Shape;639;p32"/>
          <p:cNvGrpSpPr/>
          <p:nvPr/>
        </p:nvGrpSpPr>
        <p:grpSpPr>
          <a:xfrm rot="360163" flipH="1">
            <a:off x="6048402" y="-661168"/>
            <a:ext cx="1544113" cy="3168552"/>
            <a:chOff x="6404350" y="3138600"/>
            <a:chExt cx="658750" cy="1348425"/>
          </a:xfrm>
        </p:grpSpPr>
        <p:sp>
          <p:nvSpPr>
            <p:cNvPr id="640" name="Google Shape;640;p32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1" name="Google Shape;661;p32"/>
          <p:cNvGrpSpPr/>
          <p:nvPr/>
        </p:nvGrpSpPr>
        <p:grpSpPr>
          <a:xfrm rot="3091077">
            <a:off x="5344572" y="24242"/>
            <a:ext cx="3419767" cy="2479302"/>
            <a:chOff x="7365331" y="3876744"/>
            <a:chExt cx="752588" cy="546995"/>
          </a:xfrm>
        </p:grpSpPr>
        <p:sp>
          <p:nvSpPr>
            <p:cNvPr id="662" name="Google Shape;662;p32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6" name="Google Shape;666;p32"/>
          <p:cNvGrpSpPr/>
          <p:nvPr/>
        </p:nvGrpSpPr>
        <p:grpSpPr>
          <a:xfrm rot="-5611341">
            <a:off x="3582241" y="496235"/>
            <a:ext cx="4162744" cy="853757"/>
            <a:chOff x="4341300" y="4367325"/>
            <a:chExt cx="1511525" cy="310775"/>
          </a:xfrm>
        </p:grpSpPr>
        <p:sp>
          <p:nvSpPr>
            <p:cNvPr id="667" name="Google Shape;667;p32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03AFF7-8D9D-4E02-BC4E-56EA016A4A9D}"/>
              </a:ext>
            </a:extLst>
          </p:cNvPr>
          <p:cNvSpPr txBox="1"/>
          <p:nvPr/>
        </p:nvSpPr>
        <p:spPr>
          <a:xfrm>
            <a:off x="885033" y="919247"/>
            <a:ext cx="10440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/>
              <a:t>Đàn gà mẹ nuôi có 18 con gà mái. Cứ mỗi ngày, một con gà mái đều đẻ 1 quả trứng. Hỏi sau 2 ngày thì đàn gà đẻ được tất cả bao nhiêu quả trứng?</a:t>
            </a:r>
            <a:endParaRPr lang="vi-VN" sz="3600" dirty="0"/>
          </a:p>
        </p:txBody>
      </p:sp>
      <p:pic>
        <p:nvPicPr>
          <p:cNvPr id="2050" name="Picture 2" descr="How Many Chickens Do I Need To Keep – Raising Chick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54" y="4531443"/>
            <a:ext cx="2141812" cy="180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7 Chicken Cages ideas | chicken cages, cage, chicken co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13" y="4607633"/>
            <a:ext cx="1794794" cy="17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 on Chicken Websi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531443"/>
            <a:ext cx="2933700" cy="22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in on Chicken Websi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4607633"/>
            <a:ext cx="2933700" cy="22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03AFF7-8D9D-4E02-BC4E-56EA016A4A9D}"/>
              </a:ext>
            </a:extLst>
          </p:cNvPr>
          <p:cNvSpPr txBox="1"/>
          <p:nvPr/>
        </p:nvSpPr>
        <p:spPr>
          <a:xfrm>
            <a:off x="885033" y="919247"/>
            <a:ext cx="1044019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/>
              <a:t>                                 Bài giải: 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 </a:t>
            </a:r>
            <a:r>
              <a:rPr lang="en-US" sz="3600" smtClean="0"/>
              <a:t>    Sau hai ngày, đàn gà đẻ được tất cả là:</a:t>
            </a:r>
          </a:p>
          <a:p>
            <a:pPr algn="just">
              <a:lnSpc>
                <a:spcPct val="150000"/>
              </a:lnSpc>
            </a:pPr>
            <a:r>
              <a:rPr lang="en-US" sz="3600" smtClean="0"/>
              <a:t>			18 + 18 = 36 (quả)</a:t>
            </a:r>
          </a:p>
          <a:p>
            <a:pPr algn="just">
              <a:lnSpc>
                <a:spcPct val="150000"/>
              </a:lnSpc>
            </a:pPr>
            <a:r>
              <a:rPr lang="en-US" sz="3600" smtClean="0"/>
              <a:t>                                   Đáp số: 36 quả trứng.</a:t>
            </a:r>
            <a:endParaRPr lang="vi-VN" sz="3600" dirty="0"/>
          </a:p>
        </p:txBody>
      </p:sp>
      <p:sp>
        <p:nvSpPr>
          <p:cNvPr id="2" name="Rectangle 1"/>
          <p:cNvSpPr/>
          <p:nvPr/>
        </p:nvSpPr>
        <p:spPr>
          <a:xfrm>
            <a:off x="1984625" y="167977"/>
            <a:ext cx="8191666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/>
              <a:t>Cùng trở lại với bài toán ngày hôm qua nhé!</a:t>
            </a:r>
          </a:p>
        </p:txBody>
      </p:sp>
    </p:spTree>
    <p:extLst>
      <p:ext uri="{BB962C8B-B14F-4D97-AF65-F5344CB8AC3E}">
        <p14:creationId xmlns:p14="http://schemas.microsoft.com/office/powerpoint/2010/main" val="208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Many Chickens Do I Need To Keep – Raising Chick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9" y="4741928"/>
            <a:ext cx="2141812" cy="180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7 Chicken Cages ideas | chicken cages, cage, chicken co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64" y="4947438"/>
            <a:ext cx="1794794" cy="17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n on Chicken Websi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531443"/>
            <a:ext cx="2933700" cy="22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in on Chicken Websi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4607633"/>
            <a:ext cx="2933700" cy="22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03AFF7-8D9D-4E02-BC4E-56EA016A4A9D}"/>
              </a:ext>
            </a:extLst>
          </p:cNvPr>
          <p:cNvSpPr txBox="1"/>
          <p:nvPr/>
        </p:nvSpPr>
        <p:spPr>
          <a:xfrm>
            <a:off x="885033" y="919247"/>
            <a:ext cx="1044019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/>
              <a:t>Tuần này, đến thứ Tư thì có một con gà mái không đẻ trứng. Vậy trong ba ngày: thứ Hai, thứ Ba và thứ Tư, đàn gà đẻ được tất cả bao nhiêu quả trứng?</a:t>
            </a:r>
            <a:endParaRPr lang="vi-VN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3AFF7-8D9D-4E02-BC4E-56EA016A4A9D}"/>
              </a:ext>
            </a:extLst>
          </p:cNvPr>
          <p:cNvSpPr txBox="1"/>
          <p:nvPr/>
        </p:nvSpPr>
        <p:spPr>
          <a:xfrm>
            <a:off x="860362" y="483635"/>
            <a:ext cx="10440192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/>
              <a:t>				Bài giải</a:t>
            </a:r>
          </a:p>
          <a:p>
            <a:pPr algn="just"/>
            <a:r>
              <a:rPr lang="en-US" sz="3200" smtClean="0"/>
              <a:t>Thứ Hai và thứ Ba, đàn gà đẻ được tất cả số trứng là: </a:t>
            </a:r>
          </a:p>
          <a:p>
            <a:pPr algn="just"/>
            <a:r>
              <a:rPr lang="en-US" sz="3200"/>
              <a:t> </a:t>
            </a:r>
            <a:r>
              <a:rPr lang="en-US" sz="3200" smtClean="0"/>
              <a:t> 			18 + 18 = (36 quả)</a:t>
            </a:r>
          </a:p>
          <a:p>
            <a:pPr algn="just"/>
            <a:r>
              <a:rPr lang="en-US" sz="3200" smtClean="0"/>
              <a:t>Vì thứ Tư có một con gà mái không đẻ trứng nên cả đàn chỉ đẻ được 17 quả trứng.</a:t>
            </a:r>
          </a:p>
          <a:p>
            <a:pPr algn="just"/>
            <a:r>
              <a:rPr lang="en-US" sz="3200" smtClean="0"/>
              <a:t>Thứ Hai, thứ Ba và thứ Tư, cả đàn gà đẻ được tất cả là:</a:t>
            </a:r>
          </a:p>
          <a:p>
            <a:pPr algn="just"/>
            <a:r>
              <a:rPr lang="en-US" sz="3200" smtClean="0"/>
              <a:t>			36 + 17 = 53 (quả)</a:t>
            </a:r>
          </a:p>
          <a:p>
            <a:pPr algn="just"/>
            <a:r>
              <a:rPr lang="en-US" sz="3200" smtClean="0"/>
              <a:t>                                   Đáp số: 53 (quả trứng gà)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8790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44"/>
          <p:cNvGrpSpPr/>
          <p:nvPr/>
        </p:nvGrpSpPr>
        <p:grpSpPr>
          <a:xfrm rot="2700000" flipH="1">
            <a:off x="5722563" y="2545753"/>
            <a:ext cx="715759" cy="713988"/>
            <a:chOff x="419475" y="2272029"/>
            <a:chExt cx="623400" cy="623400"/>
          </a:xfrm>
        </p:grpSpPr>
        <p:sp>
          <p:nvSpPr>
            <p:cNvPr id="1412" name="Google Shape;1412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4" name="Google Shape;1414;p44"/>
          <p:cNvGrpSpPr/>
          <p:nvPr/>
        </p:nvGrpSpPr>
        <p:grpSpPr>
          <a:xfrm rot="7200242" flipH="1">
            <a:off x="6804386" y="3624653"/>
            <a:ext cx="715743" cy="713972"/>
            <a:chOff x="419475" y="2272029"/>
            <a:chExt cx="623400" cy="623400"/>
          </a:xfrm>
        </p:grpSpPr>
        <p:sp>
          <p:nvSpPr>
            <p:cNvPr id="1415" name="Google Shape;1415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44"/>
          <p:cNvGrpSpPr/>
          <p:nvPr/>
        </p:nvGrpSpPr>
        <p:grpSpPr>
          <a:xfrm rot="8100000">
            <a:off x="5723477" y="4671867"/>
            <a:ext cx="713988" cy="715759"/>
            <a:chOff x="419475" y="2272029"/>
            <a:chExt cx="623400" cy="623400"/>
          </a:xfrm>
        </p:grpSpPr>
        <p:sp>
          <p:nvSpPr>
            <p:cNvPr id="1418" name="Google Shape;1418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20" name="Google Shape;1420;p44"/>
          <p:cNvSpPr txBox="1">
            <a:spLocks noGrp="1"/>
          </p:cNvSpPr>
          <p:nvPr>
            <p:ph type="title"/>
          </p:nvPr>
        </p:nvSpPr>
        <p:spPr>
          <a:xfrm>
            <a:off x="890561" y="1586509"/>
            <a:ext cx="10264543" cy="94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-US" smtClean="0"/>
              <a:t>D</a:t>
            </a:r>
            <a:r>
              <a:rPr lang="en" smtClean="0"/>
              <a:t>ẶN DÒ</a:t>
            </a:r>
            <a:endParaRPr/>
          </a:p>
        </p:txBody>
      </p:sp>
      <p:sp>
        <p:nvSpPr>
          <p:cNvPr id="1421" name="Google Shape;1421;p44"/>
          <p:cNvSpPr txBox="1"/>
          <p:nvPr/>
        </p:nvSpPr>
        <p:spPr>
          <a:xfrm>
            <a:off x="7650362" y="3624305"/>
            <a:ext cx="3140027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Hoàn thành bài…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23" name="Google Shape;1423;p44"/>
          <p:cNvSpPr txBox="1"/>
          <p:nvPr/>
        </p:nvSpPr>
        <p:spPr>
          <a:xfrm>
            <a:off x="1601663" y="3624305"/>
            <a:ext cx="3140027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Xem lại </a:t>
            </a:r>
          </a:p>
          <a:p>
            <a:pPr algn="ctr"/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bài đã học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25" name="Google Shape;1425;p44"/>
          <p:cNvSpPr txBox="1"/>
          <p:nvPr/>
        </p:nvSpPr>
        <p:spPr>
          <a:xfrm>
            <a:off x="4731518" y="5318100"/>
            <a:ext cx="2778074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-US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</a:t>
            </a:r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huẩn bị bài mới: </a:t>
            </a:r>
            <a:r>
              <a:rPr lang="en" sz="2800" i="1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Luyện tập – trang 78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427" name="Google Shape;1427;p44"/>
          <p:cNvGrpSpPr/>
          <p:nvPr/>
        </p:nvGrpSpPr>
        <p:grpSpPr>
          <a:xfrm rot="-3600104" flipH="1">
            <a:off x="4614801" y="3624960"/>
            <a:ext cx="715701" cy="713931"/>
            <a:chOff x="419475" y="2272029"/>
            <a:chExt cx="623400" cy="623400"/>
          </a:xfrm>
        </p:grpSpPr>
        <p:sp>
          <p:nvSpPr>
            <p:cNvPr id="1428" name="Google Shape;1428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32" name="Google Shape;1432;p44"/>
          <p:cNvSpPr/>
          <p:nvPr/>
        </p:nvSpPr>
        <p:spPr>
          <a:xfrm>
            <a:off x="4958868" y="2857600"/>
            <a:ext cx="2243237" cy="2248800"/>
          </a:xfrm>
          <a:prstGeom prst="diamond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ctrTitle"/>
          </p:nvPr>
        </p:nvSpPr>
        <p:spPr>
          <a:xfrm>
            <a:off x="4958285" y="1952423"/>
            <a:ext cx="6279626" cy="32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mtClean="0"/>
              <a:t>KHỞI ĐỘNG</a:t>
            </a:r>
            <a:endParaRPr/>
          </a:p>
        </p:txBody>
      </p:sp>
      <p:grpSp>
        <p:nvGrpSpPr>
          <p:cNvPr id="200" name="Google Shape;200;p27"/>
          <p:cNvGrpSpPr/>
          <p:nvPr/>
        </p:nvGrpSpPr>
        <p:grpSpPr>
          <a:xfrm rot="10800000">
            <a:off x="549015" y="4391933"/>
            <a:ext cx="3662851" cy="680812"/>
            <a:chOff x="4399950" y="2954075"/>
            <a:chExt cx="1287675" cy="238725"/>
          </a:xfrm>
        </p:grpSpPr>
        <p:sp>
          <p:nvSpPr>
            <p:cNvPr id="201" name="Google Shape;201;p27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6" name="Google Shape;236;p27"/>
          <p:cNvGrpSpPr/>
          <p:nvPr/>
        </p:nvGrpSpPr>
        <p:grpSpPr>
          <a:xfrm rot="-213178" flipH="1">
            <a:off x="-70313" y="4863970"/>
            <a:ext cx="4518644" cy="769028"/>
            <a:chOff x="4330300" y="3920250"/>
            <a:chExt cx="1682975" cy="210775"/>
          </a:xfrm>
        </p:grpSpPr>
        <p:sp>
          <p:nvSpPr>
            <p:cNvPr id="237" name="Google Shape;237;p27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2" name="Google Shape;242;p27"/>
          <p:cNvGrpSpPr/>
          <p:nvPr/>
        </p:nvGrpSpPr>
        <p:grpSpPr>
          <a:xfrm rot="-10474289" flipH="1">
            <a:off x="-187415" y="1645966"/>
            <a:ext cx="4642504" cy="2942983"/>
            <a:chOff x="2600325" y="3927100"/>
            <a:chExt cx="1196000" cy="691475"/>
          </a:xfrm>
        </p:grpSpPr>
        <p:sp>
          <p:nvSpPr>
            <p:cNvPr id="243" name="Google Shape;243;p27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4" name="Google Shape;264;p27"/>
          <p:cNvGrpSpPr/>
          <p:nvPr/>
        </p:nvGrpSpPr>
        <p:grpSpPr>
          <a:xfrm rot="10588659">
            <a:off x="57603" y="3653375"/>
            <a:ext cx="4152446" cy="855875"/>
            <a:chOff x="4341300" y="4367325"/>
            <a:chExt cx="1511525" cy="310775"/>
          </a:xfrm>
        </p:grpSpPr>
        <p:sp>
          <p:nvSpPr>
            <p:cNvPr id="265" name="Google Shape;265;p27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72" name="Google Shape;272;p27"/>
          <p:cNvGrpSpPr/>
          <p:nvPr/>
        </p:nvGrpSpPr>
        <p:grpSpPr>
          <a:xfrm rot="-5400000" flipH="1">
            <a:off x="1606446" y="1416918"/>
            <a:ext cx="1547975" cy="3160780"/>
            <a:chOff x="6404350" y="3138600"/>
            <a:chExt cx="658750" cy="1348425"/>
          </a:xfrm>
        </p:grpSpPr>
        <p:sp>
          <p:nvSpPr>
            <p:cNvPr id="273" name="Google Shape;273;p27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4" name="Google Shape;294;p27"/>
          <p:cNvGrpSpPr/>
          <p:nvPr/>
        </p:nvGrpSpPr>
        <p:grpSpPr>
          <a:xfrm rot="-2308923">
            <a:off x="768108" y="1444295"/>
            <a:ext cx="3411306" cy="2485451"/>
            <a:chOff x="7365331" y="3876744"/>
            <a:chExt cx="752588" cy="546995"/>
          </a:xfrm>
        </p:grpSpPr>
        <p:sp>
          <p:nvSpPr>
            <p:cNvPr id="295" name="Google Shape;295;p27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>
          <a:xfrm>
            <a:off x="8518" y="0"/>
            <a:ext cx="12138805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808" y="3246581"/>
            <a:ext cx="4137838" cy="311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59" y="2350755"/>
            <a:ext cx="2429176" cy="243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54" y="4176181"/>
            <a:ext cx="2972428" cy="2681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65" y="3246581"/>
            <a:ext cx="4019033" cy="40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48" y="2692655"/>
            <a:ext cx="1143165" cy="1347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88" y="374225"/>
            <a:ext cx="3252616" cy="2445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87" y="-1692371"/>
            <a:ext cx="3414332" cy="4133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628" y="-514500"/>
            <a:ext cx="3021507" cy="30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" y="-119981"/>
            <a:ext cx="2821802" cy="282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36" y="2019147"/>
            <a:ext cx="6113065" cy="245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8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>
          <a:xfrm>
            <a:off x="8518" y="0"/>
            <a:ext cx="12138805" cy="6858001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7" y="2311401"/>
            <a:ext cx="3876586" cy="3497580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13" y="-863600"/>
            <a:ext cx="7094406" cy="5334000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43" y="482600"/>
            <a:ext cx="5371478" cy="6502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32782" y="3142054"/>
            <a:ext cx="3146501" cy="2672604"/>
            <a:chOff x="701322" y="2356540"/>
            <a:chExt cx="2365728" cy="2004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2" y="2398843"/>
              <a:ext cx="1816806" cy="1962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44" y="2356540"/>
              <a:ext cx="1816806" cy="1962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83" y="897927"/>
            <a:ext cx="1806467" cy="1810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32" y="3739477"/>
            <a:ext cx="1824276" cy="1828800"/>
          </a:xfrm>
          <a:prstGeom prst="rect">
            <a:avLst/>
          </a:prstGeom>
        </p:spPr>
      </p:pic>
      <p:sp>
        <p:nvSpPr>
          <p:cNvPr id="13" name="Right Arrow 12">
            <a:hlinkClick r:id="rId16" action="ppaction://hlinksldjump"/>
          </p:cNvPr>
          <p:cNvSpPr/>
          <p:nvPr/>
        </p:nvSpPr>
        <p:spPr>
          <a:xfrm>
            <a:off x="10236214" y="76200"/>
            <a:ext cx="1418881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4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237" y="1701800"/>
            <a:ext cx="8223632" cy="1143000"/>
          </a:xfrm>
          <a:solidFill>
            <a:srgbClr val="92D050"/>
          </a:solidFill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45 + 16 = ?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70452" y="3632200"/>
            <a:ext cx="8223632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>
                <a:latin typeface="Arial" pitchFamily="34" charset="0"/>
                <a:cs typeface="Arial" pitchFamily="34" charset="0"/>
              </a:rPr>
              <a:t>45 + 16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= 61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957" y="76200"/>
            <a:ext cx="121618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237" y="1843314"/>
            <a:ext cx="8223632" cy="13716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27 + 45 = ?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70452" y="3632200"/>
            <a:ext cx="8223632" cy="1371600"/>
          </a:xfrm>
          <a:prstGeom prst="rect">
            <a:avLst/>
          </a:prstGeom>
          <a:solidFill>
            <a:srgbClr val="92D050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>
                <a:latin typeface="Arial" pitchFamily="34" charset="0"/>
                <a:cs typeface="Arial" pitchFamily="34" charset="0"/>
              </a:rPr>
              <a:t>27 + 45 =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72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168" y="-330200"/>
            <a:ext cx="263506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237" y="1701800"/>
            <a:ext cx="8223632" cy="11430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65 + 27 = 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70452" y="3632200"/>
            <a:ext cx="8223632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itchFamily="34" charset="0"/>
                <a:cs typeface="Arial" pitchFamily="34" charset="0"/>
              </a:rPr>
              <a:t>65 + 27 </a:t>
            </a:r>
            <a:r>
              <a:rPr lang="en-US" smtClean="0">
                <a:latin typeface="Arial" pitchFamily="34" charset="0"/>
                <a:cs typeface="Arial" pitchFamily="34" charset="0"/>
              </a:rPr>
              <a:t>= 92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907" y="-838200"/>
            <a:ext cx="1930375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696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8" y="2546624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6014" y="1324928"/>
            <a:ext cx="10665034" cy="230727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630" y="1010469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0593" y="1500272"/>
            <a:ext cx="1713474" cy="511053"/>
          </a:xfrm>
          <a:prstGeom prst="rect">
            <a:avLst/>
          </a:prstGeom>
        </p:spPr>
        <p:txBody>
          <a:bodyPr spcFirstLastPara="1" lIns="90964" tIns="45482" rIns="90964" bIns="45482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Bài 20</a:t>
            </a:r>
            <a:endParaRPr lang="en-US" sz="32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0325" y="1974227"/>
            <a:ext cx="9559795" cy="1076884"/>
          </a:xfrm>
          <a:prstGeom prst="rect">
            <a:avLst/>
          </a:prstGeom>
          <a:noFill/>
        </p:spPr>
        <p:txBody>
          <a:bodyPr wrap="square" lIns="90964" tIns="45482" rIns="90964" bIns="45482" rtlCol="0">
            <a:spAutoFit/>
          </a:bodyPr>
          <a:lstStyle/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CỘNG (có nhớ)</a:t>
            </a:r>
          </a:p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CÓ HAI CHỮ SỐ VỚI SỐ CÓ HAI CHỮ SỐ</a:t>
            </a:r>
          </a:p>
        </p:txBody>
      </p:sp>
      <p:sp>
        <p:nvSpPr>
          <p:cNvPr id="20" name="Oval 19"/>
          <p:cNvSpPr/>
          <p:nvPr/>
        </p:nvSpPr>
        <p:spPr>
          <a:xfrm>
            <a:off x="9806604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05478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68401" y="1089421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2" y="4689614"/>
            <a:ext cx="1101899" cy="13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30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60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7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4802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87725" y="1104959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83242" y="5720192"/>
            <a:ext cx="1656909" cy="60053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S/78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889467"/>
            <a:ext cx="5003776" cy="25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ack to School Activities by Slidesgo">
  <a:themeElements>
    <a:clrScheme name="Simple Light">
      <a:dk1>
        <a:srgbClr val="323B5B"/>
      </a:dk1>
      <a:lt1>
        <a:srgbClr val="EDEDED"/>
      </a:lt1>
      <a:dk2>
        <a:srgbClr val="323B5B"/>
      </a:dk2>
      <a:lt2>
        <a:srgbClr val="EDEDED"/>
      </a:lt2>
      <a:accent1>
        <a:srgbClr val="4399AB"/>
      </a:accent1>
      <a:accent2>
        <a:srgbClr val="FFC867"/>
      </a:accent2>
      <a:accent3>
        <a:srgbClr val="8FAEFF"/>
      </a:accent3>
      <a:accent4>
        <a:srgbClr val="FF9067"/>
      </a:accent4>
      <a:accent5>
        <a:srgbClr val="ED4C67"/>
      </a:accent5>
      <a:accent6>
        <a:srgbClr val="AE4FD9"/>
      </a:accent6>
      <a:hlink>
        <a:srgbClr val="323B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489</Words>
  <Application>Microsoft Office PowerPoint</Application>
  <PresentationFormat>Custom</PresentationFormat>
  <Paragraphs>132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Chelsea Market</vt:lpstr>
      <vt:lpstr>Fredoka One</vt:lpstr>
      <vt:lpstr>HP001 4 hàng</vt:lpstr>
      <vt:lpstr>KoHo</vt:lpstr>
      <vt:lpstr>Back to School Activities by Slidesgo</vt:lpstr>
      <vt:lpstr>PowerPoint Presentation</vt:lpstr>
      <vt:lpstr>KHỞI ĐỘNG</vt:lpstr>
      <vt:lpstr>PowerPoint Presentation</vt:lpstr>
      <vt:lpstr>PowerPoint Presentation</vt:lpstr>
      <vt:lpstr>45 + 16 = ?</vt:lpstr>
      <vt:lpstr>27 + 45 = ?</vt:lpstr>
      <vt:lpstr>65 + 27 =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ACTIVITIES</dc:title>
  <dc:creator>PC</dc:creator>
  <cp:lastModifiedBy>Quynh Mai</cp:lastModifiedBy>
  <cp:revision>46</cp:revision>
  <dcterms:modified xsi:type="dcterms:W3CDTF">2024-11-18T15:11:07Z</dcterms:modified>
</cp:coreProperties>
</file>