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84" r:id="rId1"/>
  </p:sldMasterIdLst>
  <p:notesMasterIdLst>
    <p:notesMasterId r:id="rId29"/>
  </p:notesMasterIdLst>
  <p:sldIdLst>
    <p:sldId id="371" r:id="rId2"/>
    <p:sldId id="320" r:id="rId3"/>
    <p:sldId id="354" r:id="rId4"/>
    <p:sldId id="355" r:id="rId5"/>
    <p:sldId id="356" r:id="rId6"/>
    <p:sldId id="357" r:id="rId7"/>
    <p:sldId id="280" r:id="rId8"/>
    <p:sldId id="322" r:id="rId9"/>
    <p:sldId id="323" r:id="rId10"/>
    <p:sldId id="324" r:id="rId11"/>
    <p:sldId id="325" r:id="rId12"/>
    <p:sldId id="349" r:id="rId13"/>
    <p:sldId id="352" r:id="rId14"/>
    <p:sldId id="369" r:id="rId15"/>
    <p:sldId id="368" r:id="rId16"/>
    <p:sldId id="327" r:id="rId17"/>
    <p:sldId id="363" r:id="rId18"/>
    <p:sldId id="367" r:id="rId19"/>
    <p:sldId id="366" r:id="rId20"/>
    <p:sldId id="365" r:id="rId21"/>
    <p:sldId id="282" r:id="rId22"/>
    <p:sldId id="333" r:id="rId23"/>
    <p:sldId id="362" r:id="rId24"/>
    <p:sldId id="359" r:id="rId25"/>
    <p:sldId id="360" r:id="rId26"/>
    <p:sldId id="361" r:id="rId27"/>
    <p:sldId id="370"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F1"/>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364" autoAdjust="0"/>
  </p:normalViewPr>
  <p:slideViewPr>
    <p:cSldViewPr>
      <p:cViewPr varScale="1">
        <p:scale>
          <a:sx n="86" d="100"/>
          <a:sy n="86" d="100"/>
        </p:scale>
        <p:origin x="15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24/01/2024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45498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429255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422132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320849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307964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66483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10140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342112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11308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1746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825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59045" y="69813"/>
            <a:ext cx="9025910" cy="6718374"/>
          </a:xfrm>
          <a:prstGeom prst="rect">
            <a:avLst/>
          </a:prstGeom>
          <a:blipFill>
            <a:blip r:embed="rId3"/>
            <a:stretch>
              <a:fillRect/>
            </a:stretch>
          </a:blipFill>
        </p:spPr>
      </p:pic>
    </p:spTree>
    <p:extLst>
      <p:ext uri="{BB962C8B-B14F-4D97-AF65-F5344CB8AC3E}">
        <p14:creationId xmlns:p14="http://schemas.microsoft.com/office/powerpoint/2010/main" val="1498724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464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24/01/2024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38241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91682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24/01/2024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42023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24/01/2024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2955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24/01/2024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1072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374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24/01/2024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6567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2024/1/24</a:t>
            </a:fld>
            <a:endParaRPr lang="zh-CN"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dirty="0"/>
          </a:p>
        </p:txBody>
      </p:sp>
    </p:spTree>
    <p:extLst>
      <p:ext uri="{BB962C8B-B14F-4D97-AF65-F5344CB8AC3E}">
        <p14:creationId xmlns:p14="http://schemas.microsoft.com/office/powerpoint/2010/main" val="151549464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jfif"/><Relationship Id="rId4" Type="http://schemas.openxmlformats.org/officeDocument/2006/relationships/image" Target="../media/image22.jfif"/></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23.jfif"/><Relationship Id="rId4" Type="http://schemas.openxmlformats.org/officeDocument/2006/relationships/image" Target="../media/image22.jfif"/></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2.jfif"/><Relationship Id="rId4" Type="http://schemas.openxmlformats.org/officeDocument/2006/relationships/audio" Target="../media/audio6.wav"/></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audio" Target="../media/audio6.wav"/></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audio" Target="../media/audio6.wav"/></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audio" Target="../media/audio6.wav"/></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150013" y="5029200"/>
            <a:ext cx="1172904" cy="1654096"/>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7049162" y="5112720"/>
            <a:ext cx="2125940" cy="1660735"/>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6777272" y="5703246"/>
            <a:ext cx="399071" cy="632294"/>
          </a:xfrm>
          <a:prstGeom prst="rect">
            <a:avLst/>
          </a:prstGeom>
        </p:spPr>
      </p:pic>
      <p:sp>
        <p:nvSpPr>
          <p:cNvPr id="11" name="TextBox 10">
            <a:extLst>
              <a:ext uri="{FF2B5EF4-FFF2-40B4-BE49-F238E27FC236}">
                <a16:creationId xmlns:a16="http://schemas.microsoft.com/office/drawing/2014/main" id="{84FCA022-B6D2-417C-B64B-6CFD2AA703D2}"/>
              </a:ext>
            </a:extLst>
          </p:cNvPr>
          <p:cNvSpPr txBox="1"/>
          <p:nvPr/>
        </p:nvSpPr>
        <p:spPr>
          <a:xfrm>
            <a:off x="0" y="1837141"/>
            <a:ext cx="9107704" cy="3462486"/>
          </a:xfrm>
          <a:prstGeom prst="rect">
            <a:avLst/>
          </a:prstGeom>
          <a:noFill/>
        </p:spPr>
        <p:txBody>
          <a:bodyPr wrap="square" rtlCol="0">
            <a:spAutoFit/>
          </a:bodyPr>
          <a:lstStyle/>
          <a:p>
            <a:pPr algn="ctr">
              <a:lnSpc>
                <a:spcPct val="150000"/>
              </a:lnSpc>
              <a:buClr>
                <a:srgbClr val="000000"/>
              </a:buClr>
              <a:buFont typeface="Arial"/>
              <a:buNone/>
            </a:pPr>
            <a:r>
              <a:rPr lang="en-US" sz="3200" b="1" kern="0" dirty="0" err="1" smtClean="0">
                <a:solidFill>
                  <a:srgbClr val="C00000"/>
                </a:solidFill>
                <a:latin typeface="Times New Roman" panose="02020603050405020304" pitchFamily="18" charset="0"/>
                <a:cs typeface="Times New Roman" panose="02020603050405020304" pitchFamily="18" charset="0"/>
                <a:sym typeface="Arial"/>
              </a:rPr>
              <a:t>Trường</a:t>
            </a:r>
            <a:r>
              <a:rPr lang="en-US" sz="32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a:rPr>
              <a:t>Tiểu</a:t>
            </a:r>
            <a:r>
              <a:rPr lang="en-US" sz="32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a:rPr>
              <a:t>học</a:t>
            </a:r>
            <a:r>
              <a:rPr lang="en-US" sz="32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a:rPr>
              <a:t>Đoàn</a:t>
            </a:r>
            <a:r>
              <a:rPr lang="en-US" sz="3200" b="1" kern="0" dirty="0" smtClean="0">
                <a:solidFill>
                  <a:srgbClr val="C00000"/>
                </a:solidFill>
                <a:latin typeface="Times New Roman" panose="02020603050405020304" pitchFamily="18" charset="0"/>
                <a:cs typeface="Times New Roman" panose="02020603050405020304" pitchFamily="18" charset="0"/>
                <a:sym typeface="Arial"/>
              </a:rPr>
              <a:t> </a:t>
            </a:r>
            <a:r>
              <a:rPr lang="en-US" sz="3200" b="1" kern="0" dirty="0" err="1" smtClean="0">
                <a:solidFill>
                  <a:srgbClr val="C00000"/>
                </a:solidFill>
                <a:latin typeface="Times New Roman" panose="02020603050405020304" pitchFamily="18" charset="0"/>
                <a:cs typeface="Times New Roman" panose="02020603050405020304" pitchFamily="18" charset="0"/>
                <a:sym typeface="Arial"/>
              </a:rPr>
              <a:t>Khuê</a:t>
            </a:r>
            <a:endParaRPr lang="en-US" sz="3200" b="1" kern="0" dirty="0" smtClean="0">
              <a:solidFill>
                <a:srgbClr val="C00000"/>
              </a:solidFill>
              <a:latin typeface="Times New Roman" panose="02020603050405020304" pitchFamily="18" charset="0"/>
              <a:cs typeface="Times New Roman" panose="02020603050405020304" pitchFamily="18" charset="0"/>
              <a:sym typeface="Arial"/>
            </a:endParaRPr>
          </a:p>
          <a:p>
            <a:pPr algn="ctr">
              <a:lnSpc>
                <a:spcPct val="150000"/>
              </a:lnSpc>
              <a:buClr>
                <a:srgbClr val="000000"/>
              </a:buClr>
              <a:buFont typeface="Arial"/>
              <a:buNone/>
            </a:pPr>
            <a:r>
              <a:rPr lang="en-US" sz="4800" b="1" kern="0" dirty="0" smtClean="0">
                <a:solidFill>
                  <a:srgbClr val="002060"/>
                </a:solidFill>
                <a:latin typeface="Times New Roman" panose="02020603050405020304" pitchFamily="18" charset="0"/>
                <a:cs typeface="Times New Roman" panose="02020603050405020304" pitchFamily="18" charset="0"/>
                <a:sym typeface="Arial"/>
              </a:rPr>
              <a:t>BÀI GIẢNG ĐIỆN TỬ </a:t>
            </a:r>
            <a:endParaRPr lang="en-US" sz="6600" b="1" kern="0" dirty="0">
              <a:solidFill>
                <a:srgbClr val="3B9185"/>
              </a:solidFill>
              <a:latin typeface="Times New Roman" panose="02020603050405020304" pitchFamily="18" charset="0"/>
              <a:cs typeface="Times New Roman" panose="02020603050405020304" pitchFamily="18" charset="0"/>
              <a:sym typeface="Arial"/>
            </a:endParaRPr>
          </a:p>
          <a:p>
            <a:pPr algn="ctr">
              <a:lnSpc>
                <a:spcPct val="150000"/>
              </a:lnSpc>
              <a:buClr>
                <a:srgbClr val="000000"/>
              </a:buClr>
              <a:buFont typeface="Arial"/>
              <a:buNone/>
            </a:pPr>
            <a:r>
              <a:rPr lang="en-US" sz="6600" b="1" kern="0" dirty="0" smtClean="0">
                <a:solidFill>
                  <a:srgbClr val="3B9185"/>
                </a:solidFill>
                <a:latin typeface="Times New Roman" panose="02020603050405020304" pitchFamily="18" charset="0"/>
                <a:cs typeface="Times New Roman" panose="02020603050405020304" pitchFamily="18" charset="0"/>
                <a:sym typeface="Arial"/>
              </a:rPr>
              <a:t>TỰ NHIÊN VÀ XÃ HỘI</a:t>
            </a:r>
            <a:endParaRPr lang="en-US" sz="6600" b="1" kern="0" dirty="0">
              <a:solidFill>
                <a:srgbClr val="3B9185"/>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27573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752600"/>
            <a:ext cx="7924800" cy="4792532"/>
          </a:xfrm>
          <a:prstGeom prst="rect">
            <a:avLst/>
          </a:prstGeom>
        </p:spPr>
      </p:pic>
    </p:spTree>
    <p:extLst>
      <p:ext uri="{BB962C8B-B14F-4D97-AF65-F5344CB8AC3E}">
        <p14:creationId xmlns:p14="http://schemas.microsoft.com/office/powerpoint/2010/main" val="3135966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85223"/>
            <a:ext cx="8229600" cy="4715578"/>
          </a:xfrm>
          <a:prstGeom prst="rect">
            <a:avLst/>
          </a:prstGeom>
        </p:spPr>
      </p:pic>
    </p:spTree>
    <p:extLst>
      <p:ext uri="{BB962C8B-B14F-4D97-AF65-F5344CB8AC3E}">
        <p14:creationId xmlns:p14="http://schemas.microsoft.com/office/powerpoint/2010/main" val="683841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8600" y="4217083"/>
            <a:ext cx="8686800" cy="26409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Chúng</a:t>
            </a:r>
            <a:r>
              <a:rPr lang="en-US" sz="2800" b="1" dirty="0" smtClean="0">
                <a:solidFill>
                  <a:schemeClr val="tx1"/>
                </a:solidFill>
                <a:latin typeface="Times New Roman" panose="02020603050405020304" pitchFamily="18" charset="0"/>
                <a:cs typeface="Times New Roman" panose="02020603050405020304" pitchFamily="18" charset="0"/>
              </a:rPr>
              <a:t> ta </a:t>
            </a:r>
            <a:r>
              <a:rPr lang="en-US" sz="2800" b="1" dirty="0" err="1" smtClean="0">
                <a:solidFill>
                  <a:schemeClr val="tx1"/>
                </a:solidFill>
                <a:latin typeface="Times New Roman" panose="02020603050405020304" pitchFamily="18" charset="0"/>
                <a:cs typeface="Times New Roman" panose="02020603050405020304" pitchFamily="18" charset="0"/>
              </a:rPr>
              <a:t>cùng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chỉ</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ra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bộ</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phận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bên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ngoài</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của</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chúng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nhé</a:t>
            </a:r>
            <a:r>
              <a:rPr lang="en-US" sz="2800" b="1" dirty="0" smtClean="0">
                <a:solidFill>
                  <a:schemeClr val="tx1"/>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62" y="2123269"/>
            <a:ext cx="2088637" cy="187554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549" y="2129435"/>
            <a:ext cx="2125851" cy="18693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107768"/>
            <a:ext cx="2286000" cy="189104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49100"/>
            <a:ext cx="2300288" cy="189104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23269"/>
            <a:ext cx="2300288" cy="1891047"/>
          </a:xfrm>
          <a:prstGeom prst="rect">
            <a:avLst/>
          </a:prstGeom>
        </p:spPr>
      </p:pic>
    </p:spTree>
    <p:extLst>
      <p:ext uri="{BB962C8B-B14F-4D97-AF65-F5344CB8AC3E}">
        <p14:creationId xmlns:p14="http://schemas.microsoft.com/office/powerpoint/2010/main" val="368636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288" y="5656263"/>
            <a:ext cx="250031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719638"/>
            <a:ext cx="1924050" cy="121761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513" y="3487738"/>
            <a:ext cx="302736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435598"/>
            <a:ext cx="1679575" cy="6794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577850"/>
            <a:ext cx="1757363" cy="10906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88" y="1217613"/>
            <a:ext cx="2846387" cy="28463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2525" y="1679575"/>
            <a:ext cx="1731963" cy="177006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525" y="1666875"/>
            <a:ext cx="1525588" cy="9874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7125" y="1333500"/>
            <a:ext cx="1525588" cy="5778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3943" y="621506"/>
            <a:ext cx="1512888" cy="12827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4118" y="1410494"/>
            <a:ext cx="2692400" cy="2654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4175" y="166688"/>
            <a:ext cx="6078538" cy="400110"/>
          </a:xfrm>
          <a:prstGeom prst="rect">
            <a:avLst/>
          </a:prstGeom>
          <a:noFill/>
        </p:spPr>
        <p:txBody>
          <a:bodyPr wrap="square" rtlCol="0">
            <a:spAutoFit/>
          </a:bodyPr>
          <a:lstStyle/>
          <a:p>
            <a:pPr algn="ctr"/>
            <a:r>
              <a:rPr lang="en-US" sz="2000" b="1" dirty="0" smtClean="0">
                <a:latin typeface="Times New Roman" panose="02020603050405020304" pitchFamily="18" charset="0"/>
                <a:cs typeface="Times New Roman" panose="02020603050405020304" pitchFamily="18" charset="0"/>
              </a:rPr>
              <a:t>CÁC BỘ PHẬN BÊN NGOÀI CỦA  HỔ</a:t>
            </a:r>
            <a:endParaRPr lang="en-US" sz="20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0063" y="2654301"/>
            <a:ext cx="3783012" cy="2318896"/>
          </a:xfrm>
          <a:prstGeom prst="rect">
            <a:avLst/>
          </a:prstGeom>
        </p:spPr>
      </p:pic>
    </p:spTree>
    <p:extLst>
      <p:ext uri="{BB962C8B-B14F-4D97-AF65-F5344CB8AC3E}">
        <p14:creationId xmlns:p14="http://schemas.microsoft.com/office/powerpoint/2010/main" val="35730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14"/>
                                        </p:tgtEl>
                                        <p:attrNameLst>
                                          <p:attrName>style.visibility</p:attrName>
                                        </p:attrNameLst>
                                      </p:cBhvr>
                                      <p:to>
                                        <p:strVal val="visible"/>
                                      </p:to>
                                    </p:set>
                                    <p:animEffect transition="in" filter="circle(in)">
                                      <p:cBhvr>
                                        <p:cTn id="12" dur="2000"/>
                                        <p:tgtEl>
                                          <p:spTgt spid="215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7"/>
                                        </p:tgtEl>
                                        <p:attrNameLst>
                                          <p:attrName>style.visibility</p:attrName>
                                        </p:attrNameLst>
                                      </p:cBhvr>
                                      <p:to>
                                        <p:strVal val="visible"/>
                                      </p:to>
                                    </p:set>
                                    <p:animEffect transition="in" filter="barn(inVertical)">
                                      <p:cBhvr>
                                        <p:cTn id="17" dur="500"/>
                                        <p:tgtEl>
                                          <p:spTgt spid="215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down)">
                                      <p:cBhvr>
                                        <p:cTn id="22" dur="500"/>
                                        <p:tgtEl>
                                          <p:spTgt spid="215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circle(in)">
                                      <p:cBhvr>
                                        <p:cTn id="27" dur="20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down)">
                                      <p:cBhvr>
                                        <p:cTn id="32" dur="500"/>
                                        <p:tgtEl>
                                          <p:spTgt spid="215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barn(inVertical)">
                                      <p:cBhvr>
                                        <p:cTn id="37" dur="500"/>
                                        <p:tgtEl>
                                          <p:spTgt spid="215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down)">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circle(in)">
                                      <p:cBhvr>
                                        <p:cTn id="47" dur="20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1518"/>
                                        </p:tgtEl>
                                        <p:attrNameLst>
                                          <p:attrName>style.visibility</p:attrName>
                                        </p:attrNameLst>
                                      </p:cBhvr>
                                      <p:to>
                                        <p:strVal val="visible"/>
                                      </p:to>
                                    </p:set>
                                    <p:animEffect transition="in" filter="circle(in)">
                                      <p:cBhvr>
                                        <p:cTn id="52" dur="2000"/>
                                        <p:tgtEl>
                                          <p:spTgt spid="21518"/>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1519"/>
                                        </p:tgtEl>
                                        <p:attrNameLst>
                                          <p:attrName>style.visibility</p:attrName>
                                        </p:attrNameLst>
                                      </p:cBhvr>
                                      <p:to>
                                        <p:strVal val="visible"/>
                                      </p:to>
                                    </p:set>
                                    <p:animEffect transition="in" filter="circle(in)">
                                      <p:cBhvr>
                                        <p:cTn id="57" dur="20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0" y="1600200"/>
            <a:ext cx="8610600" cy="3323987"/>
          </a:xfrm>
          <a:prstGeom prst="rect">
            <a:avLst/>
          </a:prstGeom>
        </p:spPr>
        <p:txBody>
          <a:bodyPr wrap="square">
            <a:spAutoFit/>
          </a:bodyPr>
          <a:lstStyle/>
          <a:p>
            <a:pPr marL="457200" algn="ctr">
              <a:lnSpc>
                <a:spcPct val="150000"/>
              </a:lnSpc>
              <a:spcAft>
                <a:spcPts val="0"/>
              </a:spcAft>
            </a:pPr>
            <a:r>
              <a:rPr lang="en-US" sz="2800" b="1" dirty="0" smtClean="0">
                <a:solidFill>
                  <a:srgbClr val="C00000"/>
                </a:solidFill>
                <a:latin typeface="Times New Roman" panose="02020603050405020304" pitchFamily="18" charset="0"/>
                <a:ea typeface="SimSun" panose="02010600030101010101" pitchFamily="2" charset="-122"/>
              </a:rPr>
              <a:t>TRẢ LỜI CÂU HỎI:</a:t>
            </a:r>
          </a:p>
          <a:p>
            <a:pPr marL="457200" algn="just">
              <a:lnSpc>
                <a:spcPct val="150000"/>
              </a:lnSpc>
              <a:spcAft>
                <a:spcPts val="0"/>
              </a:spcAft>
            </a:pPr>
            <a:r>
              <a:rPr lang="en-US" sz="2800" dirty="0" smtClean="0">
                <a:latin typeface="Times New Roman" panose="02020603050405020304" pitchFamily="18" charset="0"/>
                <a:ea typeface="SimSun" panose="02010600030101010101" pitchFamily="2" charset="-122"/>
              </a:rPr>
              <a:t>H</a:t>
            </a:r>
            <a:r>
              <a:rPr lang="vi-VN" sz="2800" dirty="0" smtClean="0">
                <a:latin typeface="Times New Roman" panose="02020603050405020304" pitchFamily="18" charset="0"/>
                <a:ea typeface="SimSun" panose="02010600030101010101" pitchFamily="2" charset="-122"/>
              </a:rPr>
              <a:t>ọc </a:t>
            </a:r>
            <a:r>
              <a:rPr lang="vi-VN" sz="2800" dirty="0">
                <a:latin typeface="Times New Roman" panose="02020603050405020304" pitchFamily="18" charset="0"/>
                <a:ea typeface="SimSun" panose="02010600030101010101" pitchFamily="2" charset="-122"/>
              </a:rPr>
              <a:t>sinh </a:t>
            </a:r>
            <a:r>
              <a:rPr lang="en-US" sz="2800" dirty="0" err="1" smtClean="0">
                <a:latin typeface="Times New Roman" panose="02020603050405020304" pitchFamily="18" charset="0"/>
                <a:ea typeface="SimSun" panose="02010600030101010101" pitchFamily="2" charset="-122"/>
              </a:rPr>
              <a:t>suy</a:t>
            </a:r>
            <a:r>
              <a:rPr lang="en-US" sz="2800" dirty="0" smtClean="0">
                <a:latin typeface="Times New Roman" panose="02020603050405020304" pitchFamily="18" charset="0"/>
                <a:ea typeface="SimSun" panose="02010600030101010101" pitchFamily="2" charset="-122"/>
              </a:rPr>
              <a:t> </a:t>
            </a:r>
            <a:r>
              <a:rPr lang="en-US" sz="2800" dirty="0" err="1" smtClean="0">
                <a:latin typeface="Times New Roman" panose="02020603050405020304" pitchFamily="18" charset="0"/>
                <a:ea typeface="SimSun" panose="02010600030101010101" pitchFamily="2" charset="-122"/>
              </a:rPr>
              <a:t>nghĩ</a:t>
            </a:r>
            <a:r>
              <a:rPr lang="en-US" sz="2800" dirty="0" smtClean="0">
                <a:latin typeface="Times New Roman" panose="02020603050405020304" pitchFamily="18" charset="0"/>
                <a:ea typeface="SimSun" panose="02010600030101010101" pitchFamily="2" charset="-122"/>
              </a:rPr>
              <a:t> </a:t>
            </a:r>
            <a:r>
              <a:rPr lang="en-US" sz="2800" dirty="0" err="1" smtClean="0">
                <a:latin typeface="Times New Roman" panose="02020603050405020304" pitchFamily="18" charset="0"/>
                <a:ea typeface="SimSun" panose="02010600030101010101" pitchFamily="2" charset="-122"/>
              </a:rPr>
              <a:t>và</a:t>
            </a:r>
            <a:r>
              <a:rPr lang="en-US" sz="2800" dirty="0" smtClean="0">
                <a:latin typeface="Times New Roman" panose="02020603050405020304" pitchFamily="18" charset="0"/>
                <a:ea typeface="SimSun" panose="02010600030101010101" pitchFamily="2" charset="-122"/>
              </a:rPr>
              <a:t> </a:t>
            </a:r>
            <a:r>
              <a:rPr lang="vi-VN" sz="2800" dirty="0" smtClean="0">
                <a:latin typeface="Times New Roman" panose="02020603050405020304" pitchFamily="18" charset="0"/>
                <a:ea typeface="SimSun" panose="02010600030101010101" pitchFamily="2" charset="-122"/>
              </a:rPr>
              <a:t>chỉ </a:t>
            </a:r>
            <a:r>
              <a:rPr lang="vi-VN" sz="2800" dirty="0">
                <a:latin typeface="Times New Roman" panose="02020603050405020304" pitchFamily="18" charset="0"/>
                <a:ea typeface="SimSun" panose="02010600030101010101" pitchFamily="2" charset="-122"/>
              </a:rPr>
              <a:t>ra các bộ phận bên ngoài của các con vật.</a:t>
            </a:r>
            <a:endParaRPr lang="en-US" sz="2800" dirty="0">
              <a:latin typeface="Times New Roman" panose="02020603050405020304" pitchFamily="18" charset="0"/>
              <a:ea typeface="SimSun" panose="02010600030101010101" pitchFamily="2" charset="-122"/>
            </a:endParaRPr>
          </a:p>
          <a:p>
            <a:pPr marL="457200" algn="just">
              <a:lnSpc>
                <a:spcPct val="150000"/>
              </a:lnSpc>
              <a:spcAft>
                <a:spcPts val="0"/>
              </a:spcAft>
            </a:pPr>
            <a:r>
              <a:rPr lang="en-US" sz="2800" dirty="0" smtClean="0">
                <a:latin typeface="Times New Roman" panose="02020603050405020304" pitchFamily="18" charset="0"/>
                <a:ea typeface="SimSun" panose="02010600030101010101" pitchFamily="2" charset="-122"/>
              </a:rPr>
              <a:t> </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Học</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sinh</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dùng </a:t>
            </a:r>
            <a:r>
              <a:rPr lang="vi-VN" sz="2800" i="1" dirty="0">
                <a:latin typeface="Times New Roman" panose="02020603050405020304" pitchFamily="18" charset="0"/>
                <a:ea typeface="SimSun" panose="02010600030101010101" pitchFamily="2" charset="-122"/>
              </a:rPr>
              <a:t>bút </a:t>
            </a:r>
            <a:r>
              <a:rPr lang="en-US" sz="2800" i="1" dirty="0" err="1" smtClean="0">
                <a:latin typeface="Times New Roman" panose="02020603050405020304" pitchFamily="18" charset="0"/>
                <a:ea typeface="SimSun" panose="02010600030101010101" pitchFamily="2" charset="-122"/>
              </a:rPr>
              <a:t>ghi</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chú</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vào </a:t>
            </a:r>
            <a:r>
              <a:rPr lang="vi-VN" sz="2800" i="1" dirty="0">
                <a:latin typeface="Times New Roman" panose="02020603050405020304" pitchFamily="18" charset="0"/>
                <a:ea typeface="SimSun" panose="02010600030101010101" pitchFamily="2" charset="-122"/>
              </a:rPr>
              <a:t>các bộ phận </a:t>
            </a:r>
            <a:r>
              <a:rPr lang="en-US" sz="2800" i="1" dirty="0" err="1" smtClean="0">
                <a:latin typeface="Times New Roman" panose="02020603050405020304" pitchFamily="18" charset="0"/>
                <a:ea typeface="SimSun" panose="02010600030101010101" pitchFamily="2" charset="-122"/>
              </a:rPr>
              <a:t>bên</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ngoài</a:t>
            </a:r>
            <a:r>
              <a:rPr lang="en-US" sz="2800" i="1" dirty="0" smtClean="0">
                <a:latin typeface="Times New Roman" panose="02020603050405020304" pitchFamily="18" charset="0"/>
                <a:ea typeface="SimSun" panose="02010600030101010101" pitchFamily="2" charset="-122"/>
              </a:rPr>
              <a:t> </a:t>
            </a:r>
            <a:r>
              <a:rPr lang="vi-VN" sz="2800" i="1" dirty="0" smtClean="0">
                <a:latin typeface="Times New Roman" panose="02020603050405020304" pitchFamily="18" charset="0"/>
                <a:ea typeface="SimSun" panose="02010600030101010101" pitchFamily="2" charset="-122"/>
              </a:rPr>
              <a:t>của </a:t>
            </a:r>
            <a:r>
              <a:rPr lang="vi-VN" sz="2800" i="1" dirty="0">
                <a:latin typeface="Times New Roman" panose="02020603050405020304" pitchFamily="18" charset="0"/>
                <a:ea typeface="SimSun" panose="02010600030101010101" pitchFamily="2" charset="-122"/>
              </a:rPr>
              <a:t>con </a:t>
            </a:r>
            <a:r>
              <a:rPr lang="vi-VN" sz="2800" i="1" dirty="0" smtClean="0">
                <a:latin typeface="Times New Roman" panose="02020603050405020304" pitchFamily="18" charset="0"/>
                <a:ea typeface="SimSun" panose="02010600030101010101" pitchFamily="2" charset="-122"/>
              </a:rPr>
              <a:t>vật</a:t>
            </a:r>
            <a:r>
              <a:rPr lang="en-US" sz="2800" i="1" dirty="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trong</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phiếu</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học</a:t>
            </a:r>
            <a:r>
              <a:rPr lang="en-US" sz="2800" i="1" dirty="0" smtClean="0">
                <a:latin typeface="Times New Roman" panose="02020603050405020304" pitchFamily="18" charset="0"/>
                <a:ea typeface="SimSun" panose="02010600030101010101" pitchFamily="2" charset="-122"/>
              </a:rPr>
              <a:t> </a:t>
            </a:r>
            <a:r>
              <a:rPr lang="en-US" sz="2800" i="1" dirty="0" err="1" smtClean="0">
                <a:latin typeface="Times New Roman" panose="02020603050405020304" pitchFamily="18" charset="0"/>
                <a:ea typeface="SimSun" panose="02010600030101010101" pitchFamily="2" charset="-122"/>
              </a:rPr>
              <a:t>tập</a:t>
            </a:r>
            <a:r>
              <a:rPr lang="en-US" sz="2800" i="1" dirty="0" smtClean="0">
                <a:latin typeface="Times New Roman" panose="02020603050405020304" pitchFamily="18" charset="0"/>
                <a:ea typeface="SimSun" panose="02010600030101010101" pitchFamily="2" charset="-122"/>
              </a:rPr>
              <a:t>)</a:t>
            </a:r>
            <a:endParaRPr lang="en-US" sz="2800" i="1"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22010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28600" y="4217083"/>
            <a:ext cx="8686800" cy="26409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Phần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lớn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các</a:t>
            </a:r>
            <a:r>
              <a:rPr lang="en-US" sz="2800" b="1" dirty="0" smtClean="0">
                <a:solidFill>
                  <a:schemeClr val="tx1"/>
                </a:solidFill>
                <a:latin typeface="Times New Roman" panose="02020603050405020304" pitchFamily="18" charset="0"/>
                <a:cs typeface="Times New Roman" panose="02020603050405020304" pitchFamily="18" charset="0"/>
              </a:rPr>
              <a:t> con </a:t>
            </a:r>
            <a:r>
              <a:rPr lang="en-US" sz="2800" b="1" dirty="0" err="1" smtClean="0">
                <a:solidFill>
                  <a:schemeClr val="tx1"/>
                </a:solidFill>
                <a:latin typeface="Times New Roman" panose="02020603050405020304" pitchFamily="18" charset="0"/>
                <a:cs typeface="Times New Roman" panose="02020603050405020304" pitchFamily="18" charset="0"/>
              </a:rPr>
              <a:t>vật</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đều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có</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đầu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thân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và</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cơ</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quan</a:t>
            </a:r>
            <a:r>
              <a:rPr lang="en-US" sz="2800" b="1" dirty="0" smtClean="0">
                <a:solidFill>
                  <a:schemeClr val="tx1"/>
                </a:solidFill>
                <a:latin typeface="Times New Roman" panose="02020603050405020304" pitchFamily="18" charset="0"/>
                <a:cs typeface="Times New Roman" panose="02020603050405020304" pitchFamily="18" charset="0"/>
              </a:rPr>
              <a:t> di </a:t>
            </a:r>
            <a:r>
              <a:rPr lang="en-US" sz="2800" b="1" dirty="0" err="1" smtClean="0">
                <a:solidFill>
                  <a:schemeClr val="tx1"/>
                </a:solidFill>
                <a:latin typeface="Times New Roman" panose="02020603050405020304" pitchFamily="18" charset="0"/>
                <a:cs typeface="Times New Roman" panose="02020603050405020304" pitchFamily="18" charset="0"/>
              </a:rPr>
              <a:t>chuyển</a:t>
            </a:r>
            <a:r>
              <a:rPr lang="en-US" sz="2800" b="1" dirty="0" smtClean="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62" y="2123269"/>
            <a:ext cx="2088637" cy="187554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549" y="2129435"/>
            <a:ext cx="2125851" cy="186938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107768"/>
            <a:ext cx="2286000" cy="189104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49100"/>
            <a:ext cx="2300288" cy="1891047"/>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28333" t="18222"/>
          <a:stretch/>
        </p:blipFill>
        <p:spPr>
          <a:xfrm>
            <a:off x="6781800" y="2123269"/>
            <a:ext cx="2300288" cy="1891047"/>
          </a:xfrm>
          <a:prstGeom prst="rect">
            <a:avLst/>
          </a:prstGeom>
        </p:spPr>
      </p:pic>
    </p:spTree>
    <p:extLst>
      <p:ext uri="{BB962C8B-B14F-4D97-AF65-F5344CB8AC3E}">
        <p14:creationId xmlns:p14="http://schemas.microsoft.com/office/powerpoint/2010/main" val="195161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5" y="2676517"/>
            <a:ext cx="9082089" cy="3417279"/>
          </a:xfrm>
          <a:prstGeom prst="rect">
            <a:avLst/>
          </a:prstGeom>
        </p:spPr>
      </p:pic>
      <p:sp>
        <p:nvSpPr>
          <p:cNvPr id="4" name="Rectangle 3"/>
          <p:cNvSpPr/>
          <p:nvPr/>
        </p:nvSpPr>
        <p:spPr>
          <a:xfrm>
            <a:off x="204788" y="1640017"/>
            <a:ext cx="86106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2</a:t>
            </a:r>
            <a:r>
              <a:rPr lang="en-US" sz="3600" b="1" dirty="0" smtClean="0">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2.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con </a:t>
            </a:r>
            <a:r>
              <a:rPr lang="en-US" sz="3200" b="1" dirty="0" err="1" smtClean="0">
                <a:solidFill>
                  <a:schemeClr val="tx1"/>
                </a:solidFill>
                <a:latin typeface="Times New Roman" panose="02020603050405020304" pitchFamily="18" charset="0"/>
                <a:cs typeface="Times New Roman" panose="02020603050405020304" pitchFamily="18" charset="0"/>
              </a:rPr>
              <a:t>vật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dưới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đây</a:t>
            </a:r>
            <a:r>
              <a:rPr lang="en-US" sz="3200" b="1" dirty="0" smtClean="0">
                <a:solidFill>
                  <a:schemeClr val="tx1"/>
                </a:solidFill>
                <a:latin typeface="Times New Roman" panose="02020603050405020304" pitchFamily="18" charset="0"/>
                <a:cs typeface="Times New Roman" panose="02020603050405020304" pitchFamily="18" charset="0"/>
              </a:rPr>
              <a:t> di </a:t>
            </a:r>
            <a:r>
              <a:rPr lang="en-US" sz="3200" b="1" dirty="0" err="1" smtClean="0">
                <a:solidFill>
                  <a:schemeClr val="tx1"/>
                </a:solidFill>
                <a:latin typeface="Times New Roman" panose="02020603050405020304" pitchFamily="18" charset="0"/>
                <a:cs typeface="Times New Roman" panose="02020603050405020304" pitchFamily="18" charset="0"/>
              </a:rPr>
              <a:t>chuyển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bằng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gì</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00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838200"/>
            <a:ext cx="8077200" cy="4572000"/>
          </a:xfrm>
          <a:prstGeom prst="rect">
            <a:avLst/>
          </a:prstGeom>
        </p:spPr>
      </p:pic>
    </p:spTree>
    <p:extLst>
      <p:ext uri="{BB962C8B-B14F-4D97-AF65-F5344CB8AC3E}">
        <p14:creationId xmlns:p14="http://schemas.microsoft.com/office/powerpoint/2010/main" val="381680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ế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1143000"/>
            <a:ext cx="8077200" cy="4572000"/>
          </a:xfrm>
          <a:prstGeom prst="rect">
            <a:avLst/>
          </a:prstGeom>
        </p:spPr>
      </p:pic>
    </p:spTree>
    <p:extLst>
      <p:ext uri="{BB962C8B-B14F-4D97-AF65-F5344CB8AC3E}">
        <p14:creationId xmlns:p14="http://schemas.microsoft.com/office/powerpoint/2010/main" val="2585315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 b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609600"/>
            <a:ext cx="7848600" cy="5143500"/>
          </a:xfrm>
          <a:prstGeom prst="rect">
            <a:avLst/>
          </a:prstGeom>
        </p:spPr>
      </p:pic>
    </p:spTree>
    <p:extLst>
      <p:ext uri="{BB962C8B-B14F-4D97-AF65-F5344CB8AC3E}">
        <p14:creationId xmlns:p14="http://schemas.microsoft.com/office/powerpoint/2010/main" val="170973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4"/>
          <p:cNvSpPr>
            <a:spLocks noChangeShapeType="1"/>
          </p:cNvSpPr>
          <p:nvPr/>
        </p:nvSpPr>
        <p:spPr bwMode="auto">
          <a:xfrm>
            <a:off x="1971675" y="76200"/>
            <a:ext cx="1990725" cy="1588"/>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9" name="Line 5"/>
          <p:cNvSpPr>
            <a:spLocks noChangeShapeType="1"/>
          </p:cNvSpPr>
          <p:nvPr/>
        </p:nvSpPr>
        <p:spPr bwMode="auto">
          <a:xfrm>
            <a:off x="6238875" y="0"/>
            <a:ext cx="1990725" cy="1588"/>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0"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8631238" y="106363"/>
            <a:ext cx="476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Line 7"/>
          <p:cNvSpPr>
            <a:spLocks noChangeShapeType="1"/>
          </p:cNvSpPr>
          <p:nvPr/>
        </p:nvSpPr>
        <p:spPr bwMode="auto">
          <a:xfrm>
            <a:off x="304800" y="762000"/>
            <a:ext cx="0" cy="525780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Line 8"/>
          <p:cNvSpPr>
            <a:spLocks noChangeShapeType="1"/>
          </p:cNvSpPr>
          <p:nvPr/>
        </p:nvSpPr>
        <p:spPr bwMode="auto">
          <a:xfrm>
            <a:off x="8991600" y="762000"/>
            <a:ext cx="0" cy="525780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3" name="Picture 9"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8610600" y="6096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8065848">
            <a:off x="457200" y="6064250"/>
            <a:ext cx="5016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Line 11"/>
          <p:cNvSpPr>
            <a:spLocks noChangeShapeType="1"/>
          </p:cNvSpPr>
          <p:nvPr/>
        </p:nvSpPr>
        <p:spPr bwMode="auto">
          <a:xfrm>
            <a:off x="1231900" y="6543675"/>
            <a:ext cx="1905000" cy="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6" name="Line 12"/>
          <p:cNvSpPr>
            <a:spLocks noChangeShapeType="1"/>
          </p:cNvSpPr>
          <p:nvPr/>
        </p:nvSpPr>
        <p:spPr bwMode="auto">
          <a:xfrm>
            <a:off x="6486525" y="6565900"/>
            <a:ext cx="1905000" cy="0"/>
          </a:xfrm>
          <a:prstGeom prst="line">
            <a:avLst/>
          </a:prstGeom>
          <a:noFill/>
          <a:ln w="76200" cmpd="tri">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7" name="Picture 13"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3534152" flipV="1">
            <a:off x="502444" y="-45244"/>
            <a:ext cx="33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0" name="WordArt 14"/>
          <p:cNvSpPr>
            <a:spLocks noChangeArrowheads="1" noChangeShapeType="1" noTextEdit="1"/>
          </p:cNvSpPr>
          <p:nvPr/>
        </p:nvSpPr>
        <p:spPr bwMode="auto">
          <a:xfrm>
            <a:off x="2057400" y="685800"/>
            <a:ext cx="5200650" cy="1003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sz="3600" b="1" i="1" kern="10" dirty="0">
                <a:effectLst>
                  <a:outerShdw dist="45791" dir="2021404" algn="ctr" rotWithShape="0">
                    <a:srgbClr val="C0C0C0"/>
                  </a:outerShdw>
                </a:effectLst>
                <a:latin typeface="Times New Roman" panose="02020603050405020304" pitchFamily="18" charset="0"/>
                <a:cs typeface="Times New Roman" panose="02020603050405020304" pitchFamily="18" charset="0"/>
              </a:rPr>
              <a:t>KHỞI</a:t>
            </a:r>
            <a:r>
              <a:rPr lang="en-US" sz="3600" b="1" i="1" kern="10" dirty="0">
                <a:solidFill>
                  <a:srgbClr val="FF9900"/>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 </a:t>
            </a:r>
            <a:r>
              <a:rPr lang="en-US" sz="3600" b="1" i="1" kern="10" dirty="0">
                <a:effectLst>
                  <a:outerShdw dist="45791" dir="2021404" algn="ctr" rotWithShape="0">
                    <a:srgbClr val="C0C0C0"/>
                  </a:outerShdw>
                </a:effectLst>
                <a:latin typeface="Times New Roman" panose="02020603050405020304" pitchFamily="18" charset="0"/>
                <a:cs typeface="Times New Roman" panose="02020603050405020304" pitchFamily="18" charset="0"/>
              </a:rPr>
              <a:t>ĐỘNG</a:t>
            </a:r>
          </a:p>
        </p:txBody>
      </p:sp>
      <p:pic>
        <p:nvPicPr>
          <p:cNvPr id="132111" name="Picture 15" descr="bunny_thumping_foot_md_clr"/>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600200" y="1905000"/>
            <a:ext cx="40386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2112" name="Group 16"/>
          <p:cNvGrpSpPr>
            <a:grpSpLocks/>
          </p:cNvGrpSpPr>
          <p:nvPr/>
        </p:nvGrpSpPr>
        <p:grpSpPr bwMode="auto">
          <a:xfrm>
            <a:off x="5410200" y="1981200"/>
            <a:ext cx="2895600" cy="1600200"/>
            <a:chOff x="3408" y="1248"/>
            <a:chExt cx="1824" cy="1008"/>
          </a:xfrm>
        </p:grpSpPr>
        <p:sp>
          <p:nvSpPr>
            <p:cNvPr id="9232" name="AutoShape 17"/>
            <p:cNvSpPr>
              <a:spLocks noChangeArrowheads="1"/>
            </p:cNvSpPr>
            <p:nvPr/>
          </p:nvSpPr>
          <p:spPr bwMode="auto">
            <a:xfrm>
              <a:off x="3408" y="1248"/>
              <a:ext cx="1824" cy="1008"/>
            </a:xfrm>
            <a:prstGeom prst="wedgeRoundRectCallout">
              <a:avLst>
                <a:gd name="adj1" fmla="val -43750"/>
                <a:gd name="adj2" fmla="val 7000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a:latin typeface="VNI-Avo" pitchFamily="2" charset="0"/>
              </a:endParaRPr>
            </a:p>
          </p:txBody>
        </p:sp>
        <p:pic>
          <p:nvPicPr>
            <p:cNvPr id="9233" name="Picture 18" descr="NOTEST_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04" y="1344"/>
              <a:ext cx="163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3524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132110"/>
                                        </p:tgtEl>
                                        <p:attrNameLst>
                                          <p:attrName>style.visibility</p:attrName>
                                        </p:attrNameLst>
                                      </p:cBhvr>
                                      <p:to>
                                        <p:strVal val="visible"/>
                                      </p:to>
                                    </p:set>
                                    <p:anim calcmode="lin" valueType="num">
                                      <p:cBhvr additive="base">
                                        <p:cTn id="7" dur="500" fill="hold"/>
                                        <p:tgtEl>
                                          <p:spTgt spid="132110"/>
                                        </p:tgtEl>
                                        <p:attrNameLst>
                                          <p:attrName>ppt_x</p:attrName>
                                        </p:attrNameLst>
                                      </p:cBhvr>
                                      <p:tavLst>
                                        <p:tav tm="0">
                                          <p:val>
                                            <p:strVal val="0-#ppt_w/2"/>
                                          </p:val>
                                        </p:tav>
                                        <p:tav tm="100000">
                                          <p:val>
                                            <p:strVal val="#ppt_x"/>
                                          </p:val>
                                        </p:tav>
                                      </p:tavLst>
                                    </p:anim>
                                    <p:anim calcmode="lin" valueType="num">
                                      <p:cBhvr additive="base">
                                        <p:cTn id="8" dur="500" fill="hold"/>
                                        <p:tgtEl>
                                          <p:spTgt spid="1321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2" fill="hold" nodeType="withEffect">
                                  <p:stCondLst>
                                    <p:cond delay="0"/>
                                  </p:stCondLst>
                                  <p:childTnLst>
                                    <p:set>
                                      <p:cBhvr>
                                        <p:cTn id="10" dur="1" fill="hold">
                                          <p:stCondLst>
                                            <p:cond delay="0"/>
                                          </p:stCondLst>
                                        </p:cTn>
                                        <p:tgtEl>
                                          <p:spTgt spid="132111"/>
                                        </p:tgtEl>
                                        <p:attrNameLst>
                                          <p:attrName>style.visibility</p:attrName>
                                        </p:attrNameLst>
                                      </p:cBhvr>
                                      <p:to>
                                        <p:strVal val="visible"/>
                                      </p:to>
                                    </p:set>
                                    <p:anim calcmode="lin" valueType="num">
                                      <p:cBhvr additive="base">
                                        <p:cTn id="11" dur="500" fill="hold"/>
                                        <p:tgtEl>
                                          <p:spTgt spid="132111"/>
                                        </p:tgtEl>
                                        <p:attrNameLst>
                                          <p:attrName>ppt_x</p:attrName>
                                        </p:attrNameLst>
                                      </p:cBhvr>
                                      <p:tavLst>
                                        <p:tav tm="0">
                                          <p:val>
                                            <p:strVal val="1+#ppt_w/2"/>
                                          </p:val>
                                        </p:tav>
                                        <p:tav tm="100000">
                                          <p:val>
                                            <p:strVal val="#ppt_x"/>
                                          </p:val>
                                        </p:tav>
                                      </p:tavLst>
                                    </p:anim>
                                    <p:anim calcmode="lin" valueType="num">
                                      <p:cBhvr additive="base">
                                        <p:cTn id="12" dur="500" fill="hold"/>
                                        <p:tgtEl>
                                          <p:spTgt spid="1321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oin.wav"/>
                                        </p:tgtEl>
                                      </p:cMediaNode>
                                    </p:audio>
                                  </p:subTnLst>
                                </p:cTn>
                              </p:par>
                              <p:par>
                                <p:cTn id="13" presetID="12" presetClass="entr" presetSubtype="4" fill="hold" nodeType="withEffect">
                                  <p:stCondLst>
                                    <p:cond delay="0"/>
                                  </p:stCondLst>
                                  <p:childTnLst>
                                    <p:set>
                                      <p:cBhvr>
                                        <p:cTn id="14" dur="1" fill="hold">
                                          <p:stCondLst>
                                            <p:cond delay="0"/>
                                          </p:stCondLst>
                                        </p:cTn>
                                        <p:tgtEl>
                                          <p:spTgt spid="132112"/>
                                        </p:tgtEl>
                                        <p:attrNameLst>
                                          <p:attrName>style.visibility</p:attrName>
                                        </p:attrNameLst>
                                      </p:cBhvr>
                                      <p:to>
                                        <p:strVal val="visible"/>
                                      </p:to>
                                    </p:set>
                                    <p:animEffect transition="in" filter="slide(fromBottom)">
                                      <p:cBhvr>
                                        <p:cTn id="15" dur="500"/>
                                        <p:tgtEl>
                                          <p:spTgt spid="132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ô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533400"/>
            <a:ext cx="7696200" cy="5143500"/>
          </a:xfrm>
          <a:prstGeom prst="rect">
            <a:avLst/>
          </a:prstGeom>
        </p:spPr>
      </p:pic>
    </p:spTree>
    <p:extLst>
      <p:ext uri="{BB962C8B-B14F-4D97-AF65-F5344CB8AC3E}">
        <p14:creationId xmlns:p14="http://schemas.microsoft.com/office/powerpoint/2010/main" val="142181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3867" y="4991781"/>
            <a:ext cx="2166343"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Cánh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Flowchart: Alternate Process 3"/>
          <p:cNvSpPr/>
          <p:nvPr/>
        </p:nvSpPr>
        <p:spPr>
          <a:xfrm>
            <a:off x="2420186" y="4939182"/>
            <a:ext cx="2269025"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Vây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đuôi</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Flowchart: Alternate Process 4"/>
          <p:cNvSpPr/>
          <p:nvPr/>
        </p:nvSpPr>
        <p:spPr>
          <a:xfrm>
            <a:off x="5968649" y="4967469"/>
            <a:ext cx="2092297" cy="914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Chân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1421881"/>
            <a:ext cx="8610600" cy="261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2</a:t>
            </a:r>
            <a:r>
              <a:rPr lang="en-US" sz="2400" b="1" dirty="0" smtClean="0">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2. </a:t>
            </a:r>
            <a:r>
              <a:rPr lang="en-US" sz="2400" b="1" dirty="0" err="1" smtClean="0">
                <a:solidFill>
                  <a:schemeClr val="tx1"/>
                </a:solidFill>
                <a:latin typeface="Times New Roman" panose="02020603050405020304" pitchFamily="18" charset="0"/>
                <a:cs typeface="Times New Roman" panose="02020603050405020304" pitchFamily="18" charset="0"/>
              </a:rPr>
              <a:t>Các</a:t>
            </a:r>
            <a:r>
              <a:rPr lang="en-US" sz="2400" b="1" dirty="0" smtClean="0">
                <a:solidFill>
                  <a:schemeClr val="tx1"/>
                </a:solidFill>
                <a:latin typeface="Times New Roman" panose="02020603050405020304" pitchFamily="18" charset="0"/>
                <a:cs typeface="Times New Roman" panose="02020603050405020304" pitchFamily="18" charset="0"/>
              </a:rPr>
              <a:t> con </a:t>
            </a:r>
            <a:r>
              <a:rPr lang="en-US" sz="2400" b="1" dirty="0" err="1" smtClean="0">
                <a:solidFill>
                  <a:schemeClr val="tx1"/>
                </a:solidFill>
                <a:latin typeface="Times New Roman" panose="02020603050405020304" pitchFamily="18" charset="0"/>
                <a:cs typeface="Times New Roman" panose="02020603050405020304" pitchFamily="18" charset="0"/>
              </a:rPr>
              <a:t>vật</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dưới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đây</a:t>
            </a:r>
            <a:r>
              <a:rPr lang="en-US" sz="2400" b="1" dirty="0" smtClean="0">
                <a:solidFill>
                  <a:schemeClr val="tx1"/>
                </a:solidFill>
                <a:latin typeface="Times New Roman" panose="02020603050405020304" pitchFamily="18" charset="0"/>
                <a:cs typeface="Times New Roman" panose="02020603050405020304" pitchFamily="18" charset="0"/>
              </a:rPr>
              <a:t> di </a:t>
            </a:r>
            <a:r>
              <a:rPr lang="en-US" sz="2400" b="1" dirty="0" err="1" smtClean="0">
                <a:solidFill>
                  <a:schemeClr val="tx1"/>
                </a:solidFill>
                <a:latin typeface="Times New Roman" panose="02020603050405020304" pitchFamily="18" charset="0"/>
                <a:cs typeface="Times New Roman" panose="02020603050405020304" pitchFamily="18" charset="0"/>
              </a:rPr>
              <a:t>chuyển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bằng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gì</a:t>
            </a:r>
            <a:r>
              <a:rPr lang="en-US" sz="2400" b="1" dirty="0" smtClean="0">
                <a:solidFill>
                  <a:schemeClr val="tx1"/>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7" y="1937277"/>
            <a:ext cx="2317229" cy="22860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344" y="1987697"/>
            <a:ext cx="2156085" cy="2281984"/>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885" y="1953121"/>
            <a:ext cx="2317228" cy="225431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988" y="1992556"/>
            <a:ext cx="2300289" cy="2214876"/>
          </a:xfrm>
          <a:prstGeom prst="rect">
            <a:avLst/>
          </a:prstGeom>
        </p:spPr>
      </p:pic>
      <p:cxnSp>
        <p:nvCxnSpPr>
          <p:cNvPr id="12" name="Straight Arrow Connector 11"/>
          <p:cNvCxnSpPr>
            <a:stCxn id="15" idx="2"/>
          </p:cNvCxnSpPr>
          <p:nvPr/>
        </p:nvCxnSpPr>
        <p:spPr>
          <a:xfrm>
            <a:off x="1192482" y="4223277"/>
            <a:ext cx="15721" cy="760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82128" y="4207432"/>
            <a:ext cx="0" cy="726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970245" y="4205567"/>
            <a:ext cx="570334" cy="728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2"/>
          </p:cNvCxnSpPr>
          <p:nvPr/>
        </p:nvCxnSpPr>
        <p:spPr>
          <a:xfrm flipH="1">
            <a:off x="7386445" y="4207432"/>
            <a:ext cx="553688" cy="760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6" presetClass="entr" presetSubtype="21" fill="hold" grpId="2"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par>
                          <p:cTn id="24" fill="hold">
                            <p:stCondLst>
                              <p:cond delay="2500"/>
                            </p:stCondLst>
                            <p:childTnLst>
                              <p:par>
                                <p:cTn id="25" presetID="6" presetClass="entr" presetSubtype="16" fill="hold" grpId="2"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2"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ircle(in)">
                                      <p:cBhvr>
                                        <p:cTn id="44" dur="2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2000"/>
                                        <p:tgtEl>
                                          <p:spTgt spid="22"/>
                                        </p:tgtEl>
                                      </p:cBhvr>
                                    </p:animEffect>
                                  </p:childTnLst>
                                </p:cTn>
                              </p:par>
                              <p:par>
                                <p:cTn id="50" presetID="6" presetClass="entr" presetSubtype="16"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ircle(in)">
                                      <p:cBhvr>
                                        <p:cTn id="5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4" grpId="1" animBg="1"/>
      <p:bldP spid="4" grpId="2" animBg="1"/>
      <p:bldP spid="5" grpId="1" animBg="1"/>
      <p:bldP spid="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3" name="Picture 17" descr="1151026499187_ValRosesbar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5494338"/>
            <a:ext cx="5715000"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1" name="Oval 19"/>
          <p:cNvSpPr>
            <a:spLocks noChangeArrowheads="1"/>
          </p:cNvSpPr>
          <p:nvPr/>
        </p:nvSpPr>
        <p:spPr bwMode="auto">
          <a:xfrm>
            <a:off x="4500563" y="5589588"/>
            <a:ext cx="360362" cy="457200"/>
          </a:xfrm>
          <a:prstGeom prst="ellipse">
            <a:avLst/>
          </a:prstGeom>
          <a:gradFill rotWithShape="0">
            <a:gsLst>
              <a:gs pos="0">
                <a:srgbClr val="FFFFCC"/>
              </a:gs>
              <a:gs pos="100000">
                <a:schemeClr val="hlink"/>
              </a:gs>
            </a:gsLst>
            <a:path path="shape">
              <a:fillToRect l="50000" t="50000" r="50000" b="50000"/>
            </a:path>
          </a:gradFill>
          <a:ln>
            <a:noFill/>
          </a:ln>
          <a:effectLst>
            <a:outerShdw dist="35921" dir="2700000" algn="ctr" rotWithShape="0">
              <a:srgbClr val="C0C0C0"/>
            </a:outerShdw>
          </a:effectLst>
          <a:extLst>
            <a:ext uri="{91240B29-F687-4F45-9708-019B960494DF}">
              <a14:hiddenLine xmlns:a14="http://schemas.microsoft.com/office/drawing/2010/main" w="9525" cap="sq">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25" y="37180"/>
            <a:ext cx="1066800" cy="835152"/>
          </a:xfrm>
          <a:prstGeom prst="rect">
            <a:avLst/>
          </a:prstGeom>
        </p:spPr>
      </p:pic>
      <p:sp>
        <p:nvSpPr>
          <p:cNvPr id="3" name="Rectangle 2"/>
          <p:cNvSpPr/>
          <p:nvPr/>
        </p:nvSpPr>
        <p:spPr>
          <a:xfrm>
            <a:off x="1317664" y="76303"/>
            <a:ext cx="4038600" cy="8636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HOẠT ĐỘNG THỰC HÀNH</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24000" y="1007700"/>
            <a:ext cx="5410200"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Trò</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bạn</a:t>
            </a:r>
            <a:r>
              <a:rPr lang="en-US" sz="2800" b="1" dirty="0" smtClean="0">
                <a:solidFill>
                  <a:srgbClr val="FF0000"/>
                </a:solidFill>
                <a:latin typeface="Times New Roman" panose="02020603050405020304" pitchFamily="18" charset="0"/>
                <a:cs typeface="Times New Roman" panose="02020603050405020304" pitchFamily="18" charset="0"/>
              </a:rPr>
              <a:t> con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4044" y="1626170"/>
            <a:ext cx="8153400" cy="2677656"/>
          </a:xfrm>
          <a:prstGeom prst="rect">
            <a:avLst/>
          </a:prstGeom>
          <a:noFill/>
        </p:spPr>
        <p:txBody>
          <a:bodyPr wrap="square" rtlCol="0">
            <a:spAutoFit/>
          </a:bodyPr>
          <a:lstStyle/>
          <a:p>
            <a:pPr algn="just"/>
            <a:r>
              <a:rPr lang="en-US" sz="2800" b="1" dirty="0" err="1">
                <a:solidFill>
                  <a:srgbClr val="002060"/>
                </a:solidFill>
                <a:latin typeface="Times New Roman" panose="02020603050405020304" pitchFamily="18" charset="0"/>
                <a:cs typeface="Times New Roman" panose="02020603050405020304" pitchFamily="18" charset="0"/>
              </a:rPr>
              <a:t>C</a:t>
            </a:r>
            <a:r>
              <a:rPr lang="en-US" sz="2800" b="1" dirty="0" err="1" smtClean="0">
                <a:solidFill>
                  <a:srgbClr val="002060"/>
                </a:solidFill>
                <a:latin typeface="Times New Roman" panose="02020603050405020304" pitchFamily="18" charset="0"/>
                <a:cs typeface="Times New Roman" panose="02020603050405020304" pitchFamily="18" charset="0"/>
              </a:rPr>
              <a:t>ách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Cô</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câu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nêu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đặc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điểm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của</a:t>
            </a:r>
            <a:r>
              <a:rPr lang="en-US" sz="2800" b="1" dirty="0" smtClean="0">
                <a:solidFill>
                  <a:srgbClr val="002060"/>
                </a:solidFill>
                <a:latin typeface="Times New Roman" panose="02020603050405020304" pitchFamily="18" charset="0"/>
                <a:cs typeface="Times New Roman" panose="02020603050405020304" pitchFamily="18" charset="0"/>
              </a:rPr>
              <a:t> con </a:t>
            </a:r>
            <a:r>
              <a:rPr lang="en-US" sz="2800" b="1" dirty="0" err="1" smtClean="0">
                <a:solidFill>
                  <a:srgbClr val="002060"/>
                </a:solidFill>
                <a:latin typeface="Times New Roman" panose="02020603050405020304" pitchFamily="18" charset="0"/>
                <a:cs typeface="Times New Roman" panose="02020603050405020304" pitchFamily="18" charset="0"/>
              </a:rPr>
              <a:t>vật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tên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smtClean="0">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giành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quyền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trả</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lời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nếu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đúng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em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được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phần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thưởng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nếu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chưa</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đúng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nhường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quyền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còn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tên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smtClean="0">
                <a:solidFill>
                  <a:srgbClr val="002060"/>
                </a:solidFill>
                <a:latin typeface="Times New Roman" panose="02020603050405020304" pitchFamily="18" charset="0"/>
                <a:cs typeface="Times New Roman" panose="02020603050405020304" pitchFamily="18" charset="0"/>
              </a:rPr>
              <a:t>vật</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pPr algn="just"/>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832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xit" presetSubtype="2" repeatCount="indefinite" fill="hold" grpId="0" nodeType="withEffect">
                                  <p:stCondLst>
                                    <p:cond delay="500"/>
                                  </p:stCondLst>
                                  <p:childTnLst>
                                    <p:animEffect transition="out" filter="wheel(2)">
                                      <p:cBhvr>
                                        <p:cTn id="6" dur="5000"/>
                                        <p:tgtEl>
                                          <p:spTgt spid="28691"/>
                                        </p:tgtEl>
                                      </p:cBhvr>
                                    </p:animEffect>
                                    <p:set>
                                      <p:cBhvr>
                                        <p:cTn id="7" dur="1" fill="hold">
                                          <p:stCondLst>
                                            <p:cond delay="4999"/>
                                          </p:stCondLst>
                                        </p:cTn>
                                        <p:tgtEl>
                                          <p:spTgt spid="286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485775" y="925513"/>
            <a:ext cx="7646987" cy="2246769"/>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1</a:t>
            </a:r>
          </a:p>
          <a:p>
            <a:pPr algn="ctr" fontAlgn="base"/>
            <a:r>
              <a:rPr lang="en-US" sz="2800" dirty="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trèo</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3208795"/>
            <a:ext cx="4343400" cy="2201405"/>
          </a:xfrm>
          <a:prstGeom prst="rect">
            <a:avLst/>
          </a:prstGeom>
        </p:spPr>
      </p:pic>
    </p:spTree>
    <p:extLst>
      <p:ext uri="{BB962C8B-B14F-4D97-AF65-F5344CB8AC3E}">
        <p14:creationId xmlns:p14="http://schemas.microsoft.com/office/powerpoint/2010/main" val="297402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735013" y="1255713"/>
            <a:ext cx="7219950" cy="1815882"/>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3</a:t>
            </a:r>
          </a:p>
          <a:p>
            <a:pPr algn="ctr" fontAlgn="base"/>
            <a:r>
              <a:rPr lang="en-US" sz="2800" dirty="0" smtClean="0">
                <a:latin typeface="Times New Roman" panose="02020603050405020304" pitchFamily="18" charset="0"/>
                <a:cs typeface="Times New Roman" panose="02020603050405020304" pitchFamily="18" charset="0"/>
              </a:rPr>
              <a:t>Con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hang</a:t>
            </a:r>
          </a:p>
          <a:p>
            <a:pPr algn="ctr" fontAlgn="base"/>
            <a:r>
              <a:rPr lang="en-US" sz="2800" dirty="0">
                <a:latin typeface="Times New Roman" panose="02020603050405020304" pitchFamily="18" charset="0"/>
                <a:cs typeface="Times New Roman" panose="02020603050405020304" pitchFamily="18" charset="0"/>
              </a:rPr>
              <a:t>Hai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a:t>
            </a:r>
          </a:p>
          <a:p>
            <a:pPr algn="ctr" fontAlgn="base"/>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pic>
        <p:nvPicPr>
          <p:cNvPr id="1026" name="Picture 1"/>
          <p:cNvPicPr>
            <a:picLocks noChangeAspect="1" noChangeArrowheads="1"/>
          </p:cNvPicPr>
          <p:nvPr/>
        </p:nvPicPr>
        <p:blipFill>
          <a:blip r:embed="rId5">
            <a:extLst>
              <a:ext uri="{28A0092B-C50C-407E-A947-70E740481C1C}">
                <a14:useLocalDpi xmlns:a14="http://schemas.microsoft.com/office/drawing/2010/main" val="0"/>
              </a:ext>
            </a:extLst>
          </a:blip>
          <a:srcRect l="18936" r="15117" b="21239"/>
          <a:stretch>
            <a:fillRect/>
          </a:stretch>
        </p:blipFill>
        <p:spPr bwMode="auto">
          <a:xfrm>
            <a:off x="2286000" y="3657600"/>
            <a:ext cx="434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735012" y="1255713"/>
            <a:ext cx="7646987" cy="2246769"/>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5</a:t>
            </a:r>
          </a:p>
          <a:p>
            <a:pPr algn="ctr" fontAlgn="base"/>
            <a:r>
              <a:rPr lang="vi-VN" sz="2800" dirty="0">
                <a:latin typeface="Times New Roman" panose="02020603050405020304" pitchFamily="18" charset="0"/>
                <a:cs typeface="Times New Roman" panose="02020603050405020304" pitchFamily="18" charset="0"/>
              </a:rPr>
              <a:t>Con gì đẹp nhất loài chim</a:t>
            </a:r>
            <a:endParaRPr lang="en-US" sz="2800" dirty="0">
              <a:latin typeface="Times New Roman" panose="02020603050405020304" pitchFamily="18" charset="0"/>
              <a:cs typeface="Times New Roman" panose="02020603050405020304" pitchFamily="18" charset="0"/>
            </a:endParaRPr>
          </a:p>
          <a:p>
            <a:pPr algn="ctr" fontAlgn="base"/>
            <a:r>
              <a:rPr lang="vi-VN" sz="2800" dirty="0">
                <a:latin typeface="Times New Roman" panose="02020603050405020304" pitchFamily="18" charset="0"/>
                <a:cs typeface="Times New Roman" panose="02020603050405020304" pitchFamily="18" charset="0"/>
              </a:rPr>
              <a:t>Đuôi </a:t>
            </a:r>
            <a:r>
              <a:rPr lang="vi-VN" sz="2800" dirty="0" smtClean="0">
                <a:latin typeface="Times New Roman" panose="02020603050405020304" pitchFamily="18" charset="0"/>
                <a:cs typeface="Times New Roman" panose="02020603050405020304" pitchFamily="18" charset="0"/>
              </a:rPr>
              <a:t>xo</a:t>
            </a:r>
            <a:r>
              <a:rPr lang="en-US" sz="2800" dirty="0">
                <a:latin typeface="Times New Roman" panose="02020603050405020304" pitchFamily="18" charset="0"/>
                <a:cs typeface="Times New Roman" panose="02020603050405020304" pitchFamily="18" charset="0"/>
              </a:rPr>
              <a:t>è</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rực rỡ như nghìn cánh hoa</a:t>
            </a:r>
            <a:endParaRPr lang="en-US" sz="2800" dirty="0">
              <a:latin typeface="Times New Roman" panose="02020603050405020304" pitchFamily="18" charset="0"/>
              <a:cs typeface="Times New Roman" panose="02020603050405020304" pitchFamily="18" charset="0"/>
            </a:endParaRPr>
          </a:p>
          <a:p>
            <a:pPr algn="ctr" fontAlgn="base"/>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8333" t="18222"/>
          <a:stretch/>
        </p:blipFill>
        <p:spPr>
          <a:xfrm>
            <a:off x="2258216" y="3869195"/>
            <a:ext cx="4904583" cy="2226805"/>
          </a:xfrm>
          <a:prstGeom prst="rect">
            <a:avLst/>
          </a:prstGeom>
        </p:spPr>
      </p:pic>
    </p:spTree>
    <p:extLst>
      <p:ext uri="{BB962C8B-B14F-4D97-AF65-F5344CB8AC3E}">
        <p14:creationId xmlns:p14="http://schemas.microsoft.com/office/powerpoint/2010/main" val="2708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edge">
                                      <p:cBhvr>
                                        <p:cTn id="13"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4" fill="hold" nodeType="afterGroup">
                            <p:stCondLst>
                              <p:cond delay="1000"/>
                            </p:stCondLst>
                            <p:childTnLst>
                              <p:par>
                                <p:cTn id="15" presetID="1" presetClass="exit"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par>
                          <p:cTn id="17" fill="hold" nodeType="afterGroup">
                            <p:stCondLst>
                              <p:cond delay="1000"/>
                            </p:stCondLst>
                            <p:childTnLst>
                              <p:par>
                                <p:cTn id="18" presetID="2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10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nodeType="afterGroup">
                            <p:stCondLst>
                              <p:cond delay="2000"/>
                            </p:stCondLst>
                            <p:childTnLst>
                              <p:par>
                                <p:cTn id="22" presetID="1" presetClass="exit" presetSubtype="0" fill="hold" grpId="1" nodeType="after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10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28" fill="hold" nodeType="afterGroup">
                            <p:stCondLst>
                              <p:cond delay="3000"/>
                            </p:stCondLst>
                            <p:childTnLst>
                              <p:par>
                                <p:cTn id="29" presetID="1" presetClass="exit" presetSubtype="0" fill="hold" grpId="1" nodeType="after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par>
                          <p:cTn id="31" fill="hold" nodeType="afterGroup">
                            <p:stCondLst>
                              <p:cond delay="3000"/>
                            </p:stCondLst>
                            <p:childTnLst>
                              <p:par>
                                <p:cTn id="32" presetID="2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edge">
                                      <p:cBhvr>
                                        <p:cTn id="34" dur="10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5" fill="hold" nodeType="afterGroup">
                            <p:stCondLst>
                              <p:cond delay="4000"/>
                            </p:stCondLst>
                            <p:childTnLst>
                              <p:par>
                                <p:cTn id="36" presetID="1" presetClass="exit" presetSubtype="0" fill="hold" grpId="1"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par>
                          <p:cTn id="38" fill="hold" nodeType="afterGroup">
                            <p:stCondLst>
                              <p:cond delay="4000"/>
                            </p:stCondLst>
                            <p:childTnLst>
                              <p:par>
                                <p:cTn id="39" presetID="20"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par>
                          <p:cTn id="42" fill="hold" nodeType="afterGroup">
                            <p:stCondLst>
                              <p:cond delay="5000"/>
                            </p:stCondLst>
                            <p:childTnLst>
                              <p:par>
                                <p:cTn id="43" presetID="1" presetClass="exit" presetSubtype="0" fill="hold" grpId="1"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explode.wav"/>
                                        </p:tgtEl>
                                      </p:cMediaNode>
                                    </p:audio>
                                  </p:subTnLst>
                                </p:cTn>
                              </p:par>
                            </p:childTnLst>
                          </p:cTn>
                        </p:par>
                        <p:par>
                          <p:cTn id="45" fill="hold" nodeType="afterGroup">
                            <p:stCondLst>
                              <p:cond delay="5000"/>
                            </p:stCondLst>
                            <p:childTnLst>
                              <p:par>
                                <p:cTn id="46" presetID="2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edge">
                                      <p:cBhvr>
                                        <p:cTn id="48" dur="1000"/>
                                        <p:tgtEl>
                                          <p:spTgt spid="11"/>
                                        </p:tgtEl>
                                      </p:cBhvr>
                                    </p:animEffect>
                                  </p:childTnLst>
                                  <p:subTnLst>
                                    <p:audio>
                                      <p:cMediaNode vol="96000">
                                        <p:cTn display="0" masterRel="sameClick">
                                          <p:stCondLst>
                                            <p:cond evt="begin" delay="0">
                                              <p:tn val="46"/>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38"/>
          <p:cNvSpPr>
            <a:spLocks noChangeArrowheads="1"/>
          </p:cNvSpPr>
          <p:nvPr/>
        </p:nvSpPr>
        <p:spPr bwMode="auto">
          <a:xfrm>
            <a:off x="25400" y="152400"/>
            <a:ext cx="709613" cy="736600"/>
          </a:xfrm>
          <a:prstGeom prst="ellipse">
            <a:avLst/>
          </a:prstGeom>
          <a:gradFill rotWithShape="1">
            <a:gsLst>
              <a:gs pos="0">
                <a:srgbClr val="FFFF00"/>
              </a:gs>
              <a:gs pos="100000">
                <a:srgbClr val="00CC00"/>
              </a:gs>
            </a:gsLst>
            <a:path path="shape">
              <a:fillToRect l="50000" t="50000" r="50000" b="50000"/>
            </a:path>
          </a:gradFill>
          <a:ln w="3810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a:solidFill>
                  <a:srgbClr val="9900CC"/>
                </a:solidFill>
                <a:latin typeface=".VnTime" panose="020B7200000000000000" pitchFamily="34" charset="0"/>
              </a:rPr>
              <a:t>Start</a:t>
            </a:r>
          </a:p>
        </p:txBody>
      </p:sp>
      <p:sp>
        <p:nvSpPr>
          <p:cNvPr id="6" name="Oval 21"/>
          <p:cNvSpPr>
            <a:spLocks noChangeArrowheads="1"/>
          </p:cNvSpPr>
          <p:nvPr/>
        </p:nvSpPr>
        <p:spPr bwMode="auto">
          <a:xfrm>
            <a:off x="7961313"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5</a:t>
            </a:r>
          </a:p>
        </p:txBody>
      </p:sp>
      <p:sp>
        <p:nvSpPr>
          <p:cNvPr id="7" name="Oval 20"/>
          <p:cNvSpPr>
            <a:spLocks noChangeArrowheads="1"/>
          </p:cNvSpPr>
          <p:nvPr/>
        </p:nvSpPr>
        <p:spPr bwMode="auto">
          <a:xfrm>
            <a:off x="7959725" y="153988"/>
            <a:ext cx="1096963" cy="1103312"/>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4</a:t>
            </a:r>
          </a:p>
        </p:txBody>
      </p:sp>
      <p:sp>
        <p:nvSpPr>
          <p:cNvPr id="8" name="Oval 19"/>
          <p:cNvSpPr>
            <a:spLocks noChangeArrowheads="1"/>
          </p:cNvSpPr>
          <p:nvPr/>
        </p:nvSpPr>
        <p:spPr bwMode="auto">
          <a:xfrm>
            <a:off x="7959725" y="165100"/>
            <a:ext cx="1096963"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3</a:t>
            </a:r>
          </a:p>
        </p:txBody>
      </p:sp>
      <p:sp>
        <p:nvSpPr>
          <p:cNvPr id="9" name="Oval 16"/>
          <p:cNvSpPr>
            <a:spLocks noChangeArrowheads="1"/>
          </p:cNvSpPr>
          <p:nvPr/>
        </p:nvSpPr>
        <p:spPr bwMode="auto">
          <a:xfrm>
            <a:off x="7964488" y="1524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2</a:t>
            </a:r>
          </a:p>
        </p:txBody>
      </p:sp>
      <p:sp>
        <p:nvSpPr>
          <p:cNvPr id="10" name="Oval 15"/>
          <p:cNvSpPr>
            <a:spLocks noChangeArrowheads="1"/>
          </p:cNvSpPr>
          <p:nvPr/>
        </p:nvSpPr>
        <p:spPr bwMode="auto">
          <a:xfrm>
            <a:off x="7964488" y="165100"/>
            <a:ext cx="1096962"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8000" b="1">
                <a:solidFill>
                  <a:srgbClr val="9900CC"/>
                </a:solidFill>
                <a:latin typeface=".VnTime" panose="020B7200000000000000" pitchFamily="34" charset="0"/>
              </a:rPr>
              <a:t>1</a:t>
            </a:r>
          </a:p>
        </p:txBody>
      </p:sp>
      <p:sp>
        <p:nvSpPr>
          <p:cNvPr id="11" name="Oval 29"/>
          <p:cNvSpPr>
            <a:spLocks noChangeArrowheads="1"/>
          </p:cNvSpPr>
          <p:nvPr/>
        </p:nvSpPr>
        <p:spPr bwMode="auto">
          <a:xfrm>
            <a:off x="7848600" y="152400"/>
            <a:ext cx="1214438" cy="1103313"/>
          </a:xfrm>
          <a:prstGeom prst="ellipse">
            <a:avLst/>
          </a:prstGeom>
          <a:gradFill rotWithShape="1">
            <a:gsLst>
              <a:gs pos="0">
                <a:srgbClr val="FFFF00"/>
              </a:gs>
              <a:gs pos="100000">
                <a:srgbClr val="00FFFF"/>
              </a:gs>
            </a:gsLst>
            <a:path path="shape">
              <a:fillToRect l="50000" t="50000" r="50000" b="50000"/>
            </a:path>
          </a:gradFill>
          <a:ln w="57150">
            <a:solidFill>
              <a:srgbClr val="FF3300"/>
            </a:solidFill>
            <a:round/>
            <a:headEnd/>
            <a:tailEnd/>
          </a:ln>
        </p:spPr>
        <p:txBody>
          <a:bodyPr wrap="none" anchor="ct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b="1" dirty="0" err="1">
                <a:solidFill>
                  <a:srgbClr val="9900CC"/>
                </a:solidFill>
                <a:cs typeface="Times New Roman" panose="02020603050405020304" pitchFamily="18" charset="0"/>
              </a:rPr>
              <a:t>Hết</a:t>
            </a:r>
            <a:r>
              <a:rPr lang="en-US" altLang="en-US" sz="2400" b="1" dirty="0">
                <a:solidFill>
                  <a:srgbClr val="9900CC"/>
                </a:solidFill>
                <a:cs typeface="Times New Roman" panose="02020603050405020304" pitchFamily="18" charset="0"/>
              </a:rPr>
              <a:t> </a:t>
            </a:r>
            <a:r>
              <a:rPr lang="en-US" altLang="en-US" sz="2400" b="1" dirty="0" err="1">
                <a:solidFill>
                  <a:srgbClr val="9900CC"/>
                </a:solidFill>
                <a:cs typeface="Times New Roman" panose="02020603050405020304" pitchFamily="18" charset="0"/>
              </a:rPr>
              <a:t>giờ</a:t>
            </a:r>
            <a:endParaRPr lang="en-US" altLang="en-US" sz="2000" b="1" dirty="0">
              <a:solidFill>
                <a:srgbClr val="9900CC"/>
              </a:solidFill>
              <a:cs typeface="Times New Roman" panose="02020603050405020304" pitchFamily="18" charset="0"/>
            </a:endParaRPr>
          </a:p>
        </p:txBody>
      </p:sp>
      <p:sp>
        <p:nvSpPr>
          <p:cNvPr id="11276" name="AutoShape 2" descr="Máy tính Biểu tượng Hủy Clip nghệ thuật - Dấu X 611*640 minh bạch Png Tải  về miễn phí - Góc, Khu Vực, Văn Bản."/>
          <p:cNvSpPr>
            <a:spLocks noChangeAspect="1" noChangeArrowheads="1"/>
          </p:cNvSpPr>
          <p:nvPr/>
        </p:nvSpPr>
        <p:spPr bwMode="auto">
          <a:xfrm>
            <a:off x="180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cs typeface="Arial" panose="020B0604020202020204" pitchFamily="34" charset="0"/>
              </a:defRPr>
            </a:lvl1pPr>
            <a:lvl2pPr marL="742950" indent="-285750" eaLnBrk="0" hangingPunct="0">
              <a:defRPr sz="2800">
                <a:solidFill>
                  <a:schemeClr val="tx1"/>
                </a:solidFill>
                <a:latin typeface="Times New Roman" panose="02020603050405020304" pitchFamily="18" charset="0"/>
                <a:cs typeface="Arial" panose="020B0604020202020204" pitchFamily="34" charset="0"/>
              </a:defRPr>
            </a:lvl2pPr>
            <a:lvl3pPr marL="1143000" indent="-228600" eaLnBrk="0" hangingPunct="0">
              <a:defRPr sz="2800">
                <a:solidFill>
                  <a:schemeClr val="tx1"/>
                </a:solidFill>
                <a:latin typeface="Times New Roman" panose="02020603050405020304" pitchFamily="18" charset="0"/>
                <a:cs typeface="Arial" panose="020B0604020202020204" pitchFamily="34" charset="0"/>
              </a:defRPr>
            </a:lvl3pPr>
            <a:lvl4pPr marL="1600200" indent="-228600" eaLnBrk="0" hangingPunct="0">
              <a:defRPr sz="2800">
                <a:solidFill>
                  <a:schemeClr val="tx1"/>
                </a:solidFill>
                <a:latin typeface="Times New Roman" panose="02020603050405020304" pitchFamily="18" charset="0"/>
                <a:cs typeface="Arial" panose="020B0604020202020204" pitchFamily="34" charset="0"/>
              </a:defRPr>
            </a:lvl4pPr>
            <a:lvl5pPr marL="2057400" indent="-228600" eaLnBrk="0" hangingPunct="0">
              <a:defRPr sz="28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2" name="Rectangle 1"/>
          <p:cNvSpPr/>
          <p:nvPr/>
        </p:nvSpPr>
        <p:spPr>
          <a:xfrm>
            <a:off x="485775" y="925513"/>
            <a:ext cx="7646987" cy="3108543"/>
          </a:xfrm>
          <a:prstGeom prst="rect">
            <a:avLst/>
          </a:prstGeom>
        </p:spPr>
        <p:txBody>
          <a:bodyPr wrap="square">
            <a:spAutoFit/>
          </a:bodyPr>
          <a:lstStyle/>
          <a:p>
            <a:pPr fontAlgn="base"/>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4</a:t>
            </a:r>
          </a:p>
          <a:p>
            <a:pPr lvl="2" algn="ctr"/>
            <a:r>
              <a:rPr lang="vi-VN" sz="2800" dirty="0">
                <a:latin typeface="Times New Roman" panose="02020603050405020304" pitchFamily="18" charset="0"/>
                <a:cs typeface="Times New Roman" panose="02020603050405020304" pitchFamily="18" charset="0"/>
              </a:rPr>
              <a:t>Bốn chân như bốn cột đình</a:t>
            </a:r>
          </a:p>
          <a:p>
            <a:pPr lvl="2" algn="ctr"/>
            <a:r>
              <a:rPr lang="vi-VN" sz="2800" dirty="0">
                <a:latin typeface="Times New Roman" panose="02020603050405020304" pitchFamily="18" charset="0"/>
                <a:cs typeface="Times New Roman" panose="02020603050405020304" pitchFamily="18" charset="0"/>
              </a:rPr>
              <a:t>Hai tai ve vẩy, hai ngà trắng phau</a:t>
            </a:r>
          </a:p>
          <a:p>
            <a:pPr lvl="2" algn="ctr"/>
            <a:r>
              <a:rPr lang="vi-VN" sz="2800" dirty="0">
                <a:latin typeface="Times New Roman" panose="02020603050405020304" pitchFamily="18" charset="0"/>
                <a:cs typeface="Times New Roman" panose="02020603050405020304" pitchFamily="18" charset="0"/>
              </a:rPr>
              <a:t>Vòi dài vắt vẻo trên đầu</a:t>
            </a:r>
          </a:p>
          <a:p>
            <a:pPr lvl="2" algn="ctr"/>
            <a:r>
              <a:rPr lang="vi-VN" sz="2800" dirty="0">
                <a:latin typeface="Times New Roman" panose="02020603050405020304" pitchFamily="18" charset="0"/>
                <a:cs typeface="Times New Roman" panose="02020603050405020304" pitchFamily="18" charset="0"/>
              </a:rPr>
              <a:t>Trong rừng thích sống với nhau từng đàn.</a:t>
            </a:r>
          </a:p>
          <a:p>
            <a:r>
              <a:rPr lang="en-US" dirty="0" smtClean="0"/>
              <a:t>                                                      </a:t>
            </a:r>
            <a:r>
              <a:rPr lang="en-US" sz="2800" dirty="0" smtClean="0">
                <a:latin typeface="Times New Roman" panose="02020603050405020304" pitchFamily="18" charset="0"/>
                <a:cs typeface="Times New Roman" panose="02020603050405020304" pitchFamily="18" charset="0"/>
              </a:rPr>
              <a:t> </a:t>
            </a:r>
            <a:r>
              <a:rPr lang="fr-FR" sz="2800" dirty="0" smtClean="0">
                <a:latin typeface="Times New Roman" panose="02020603050405020304" pitchFamily="18" charset="0"/>
                <a:cs typeface="Times New Roman" panose="02020603050405020304" pitchFamily="18" charset="0"/>
              </a:rPr>
              <a:t>                   </a:t>
            </a:r>
            <a:r>
              <a:rPr lang="fr-FR" sz="2800" i="1" dirty="0" smtClean="0">
                <a:latin typeface="Times New Roman" panose="02020603050405020304" pitchFamily="18" charset="0"/>
                <a:cs typeface="Times New Roman" panose="02020603050405020304" pitchFamily="18" charset="0"/>
              </a:rPr>
              <a:t>(</a:t>
            </a:r>
            <a:r>
              <a:rPr lang="fr-FR" sz="2800" i="1" dirty="0">
                <a:latin typeface="Times New Roman" panose="02020603050405020304" pitchFamily="18" charset="0"/>
                <a:cs typeface="Times New Roman" panose="02020603050405020304" pitchFamily="18" charset="0"/>
              </a:rPr>
              <a:t>Là con </a:t>
            </a:r>
            <a:r>
              <a:rPr lang="fr-FR" sz="2800" i="1" dirty="0" err="1">
                <a:latin typeface="Times New Roman" panose="02020603050405020304" pitchFamily="18" charset="0"/>
                <a:cs typeface="Times New Roman" panose="02020603050405020304" pitchFamily="18" charset="0"/>
              </a:rPr>
              <a:t>gì</a:t>
            </a:r>
            <a:r>
              <a:rPr lang="fr-FR" sz="2800" i="1"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algn="ctr" fontAlgn="base"/>
            <a:endParaRPr lang="en-US" sz="28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5"/>
          <a:srcRect l="20717" t="19792" r="17203" b="25000"/>
          <a:stretch/>
        </p:blipFill>
        <p:spPr>
          <a:xfrm>
            <a:off x="2286000" y="4034056"/>
            <a:ext cx="4953000" cy="2442944"/>
          </a:xfrm>
          <a:prstGeom prst="rect">
            <a:avLst/>
          </a:prstGeom>
        </p:spPr>
      </p:pic>
    </p:spTree>
    <p:extLst>
      <p:ext uri="{BB962C8B-B14F-4D97-AF65-F5344CB8AC3E}">
        <p14:creationId xmlns:p14="http://schemas.microsoft.com/office/powerpoint/2010/main" val="15938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edge">
                                      <p:cBhvr>
                                        <p:cTn id="15" dur="1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ashreg.wav"/>
                                        </p:tgtEl>
                                      </p:cMediaNode>
                                    </p:audio>
                                  </p:subTnLst>
                                </p:cTn>
                              </p:par>
                            </p:childTnLst>
                          </p:cTn>
                        </p:par>
                        <p:par>
                          <p:cTn id="16" fill="hold" nodeType="afterGroup">
                            <p:stCondLst>
                              <p:cond delay="1000"/>
                            </p:stCondLst>
                            <p:childTnLst>
                              <p:par>
                                <p:cTn id="17" presetID="1" presetClass="exit" presetSubtype="0" fill="hold" grpId="1" nodeType="after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nodeType="afterGroup">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edge">
                                      <p:cBhvr>
                                        <p:cTn id="22" dur="10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par>
                          <p:cTn id="23" fill="hold" nodeType="afterGroup">
                            <p:stCondLst>
                              <p:cond delay="2000"/>
                            </p:stCondLst>
                            <p:childTnLst>
                              <p:par>
                                <p:cTn id="24" presetID="1" presetClass="exit" presetSubtype="0" fill="hold" grpId="1"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par>
                          <p:cTn id="26" fill="hold" nodeType="afterGroup">
                            <p:stCondLst>
                              <p:cond delay="2000"/>
                            </p:stCondLst>
                            <p:childTnLst>
                              <p:par>
                                <p:cTn id="27" presetID="2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10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childTnLst>
                          </p:cTn>
                        </p:par>
                        <p:par>
                          <p:cTn id="30" fill="hold" nodeType="afterGroup">
                            <p:stCondLst>
                              <p:cond delay="3000"/>
                            </p:stCondLst>
                            <p:childTnLst>
                              <p:par>
                                <p:cTn id="31" presetID="1" presetClass="exit"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par>
                          <p:cTn id="33" fill="hold" nodeType="afterGroup">
                            <p:stCondLst>
                              <p:cond delay="3000"/>
                            </p:stCondLst>
                            <p:childTnLst>
                              <p:par>
                                <p:cTn id="34" presetID="20"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edge">
                                      <p:cBhvr>
                                        <p:cTn id="36" dur="10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nodeType="afterGroup">
                            <p:stCondLst>
                              <p:cond delay="4000"/>
                            </p:stCondLst>
                            <p:childTnLst>
                              <p:par>
                                <p:cTn id="38" presetID="1" presetClass="exit" presetSubtype="0" fill="hold" grpId="1" nodeType="after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4000"/>
                            </p:stCondLst>
                            <p:childTnLst>
                              <p:par>
                                <p:cTn id="41" presetID="2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edge">
                                      <p:cBhvr>
                                        <p:cTn id="43" dur="10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4" fill="hold" nodeType="afterGroup">
                            <p:stCondLst>
                              <p:cond delay="5000"/>
                            </p:stCondLst>
                            <p:childTnLst>
                              <p:par>
                                <p:cTn id="45" presetID="1" presetClass="exit" presetSubtype="0" fill="hold" grpId="1" nodeType="afterEffect">
                                  <p:stCondLst>
                                    <p:cond delay="0"/>
                                  </p:stCondLst>
                                  <p:childTnLst>
                                    <p:set>
                                      <p:cBhvr>
                                        <p:cTn id="46"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explode.wav"/>
                                        </p:tgtEl>
                                      </p:cMediaNode>
                                    </p:audio>
                                  </p:subTnLst>
                                </p:cTn>
                              </p:par>
                            </p:childTnLst>
                          </p:cTn>
                        </p:par>
                        <p:par>
                          <p:cTn id="47" fill="hold" nodeType="afterGroup">
                            <p:stCondLst>
                              <p:cond delay="5000"/>
                            </p:stCondLst>
                            <p:childTnLst>
                              <p:par>
                                <p:cTn id="48" presetID="2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edge">
                                      <p:cBhvr>
                                        <p:cTn id="50" dur="1000"/>
                                        <p:tgtEl>
                                          <p:spTgt spid="11"/>
                                        </p:tgtEl>
                                      </p:cBhvr>
                                    </p:animEffect>
                                  </p:childTnLst>
                                  <p:subTnLst>
                                    <p:audio>
                                      <p:cMediaNode vol="96000">
                                        <p:cTn display="0" masterRel="sameClick">
                                          <p:stCondLst>
                                            <p:cond evt="begin" delay="0">
                                              <p:tn val="4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1"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771" y="2019300"/>
            <a:ext cx="7123829" cy="27654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284" y="2303806"/>
            <a:ext cx="5105400" cy="108108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630" y="990600"/>
            <a:ext cx="529907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2" y="1216368"/>
            <a:ext cx="3690938"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400051" y="304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5991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931333" y="8467"/>
            <a:ext cx="6629400" cy="677333"/>
          </a:xfrm>
          <a:prstGeom prst="rect">
            <a:avLst/>
          </a:prstGeom>
        </p:spPr>
        <p:txBody>
          <a:bodyPr wrap="none" fromWordArt="1">
            <a:prstTxWarp prst="textCanUp">
              <a:avLst>
                <a:gd name="adj" fmla="val 73468"/>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endParaRPr>
          </a:p>
        </p:txBody>
      </p:sp>
      <p:sp>
        <p:nvSpPr>
          <p:cNvPr id="5" name="WordArt 10"/>
          <p:cNvSpPr>
            <a:spLocks noChangeArrowheads="1" noChangeShapeType="1" noTextEdit="1"/>
          </p:cNvSpPr>
          <p:nvPr/>
        </p:nvSpPr>
        <p:spPr bwMode="auto">
          <a:xfrm>
            <a:off x="685800" y="838200"/>
            <a:ext cx="7920037" cy="685800"/>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pic>
        <p:nvPicPr>
          <p:cNvPr id="7" name="Picture 6" descr="Dựa vào tiếng gà chọi gáy để nhận biết chiến kê"/>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5160" y="4377854"/>
            <a:ext cx="4025277" cy="22472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515533"/>
            <a:ext cx="8148637" cy="2308324"/>
          </a:xfrm>
          <a:prstGeom prst="rect">
            <a:avLst/>
          </a:prstGeom>
        </p:spPr>
        <p:txBody>
          <a:bodyPr wrap="square">
            <a:spAutoFit/>
          </a:bodyPr>
          <a:lstStyle/>
          <a:p>
            <a:pPr algn="just">
              <a:lnSpc>
                <a:spcPct val="150000"/>
              </a:lnSpc>
              <a:spcAft>
                <a:spcPts val="0"/>
              </a:spcAft>
            </a:pPr>
            <a:r>
              <a:rPr lang="en-US" sz="2400" dirty="0" smtClean="0">
                <a:solidFill>
                  <a:srgbClr val="000000"/>
                </a:solidFill>
                <a:latin typeface="Times New Roman" panose="02020603050405020304" pitchFamily="18" charset="0"/>
                <a:ea typeface="SimSun" panose="02010600030101010101" pitchFamily="2" charset="-122"/>
              </a:rPr>
              <a:t>L</a:t>
            </a:r>
            <a:r>
              <a:rPr lang="vi-VN" sz="2400" dirty="0" smtClean="0">
                <a:solidFill>
                  <a:srgbClr val="000000"/>
                </a:solidFill>
                <a:latin typeface="Times New Roman" panose="02020603050405020304" pitchFamily="18" charset="0"/>
                <a:ea typeface="SimSun" panose="02010600030101010101" pitchFamily="2" charset="-122"/>
              </a:rPr>
              <a:t>uật </a:t>
            </a:r>
            <a:r>
              <a:rPr lang="vi-VN" sz="2400" dirty="0">
                <a:solidFill>
                  <a:srgbClr val="000000"/>
                </a:solidFill>
                <a:latin typeface="Times New Roman" panose="02020603050405020304" pitchFamily="18" charset="0"/>
                <a:ea typeface="SimSun" panose="02010600030101010101" pitchFamily="2" charset="-122"/>
              </a:rPr>
              <a:t>chơi và cách chơi: các em được nghe clip về tiếng kêu các con </a:t>
            </a:r>
            <a:r>
              <a:rPr lang="vi-VN" sz="2400" dirty="0" smtClean="0">
                <a:solidFill>
                  <a:srgbClr val="000000"/>
                </a:solidFill>
                <a:latin typeface="Times New Roman" panose="02020603050405020304" pitchFamily="18" charset="0"/>
                <a:ea typeface="SimSun" panose="02010600030101010101" pitchFamily="2" charset="-122"/>
              </a:rPr>
              <a:t>vật</a:t>
            </a:r>
            <a:r>
              <a:rPr lang="en-US" sz="2400" dirty="0">
                <a:solidFill>
                  <a:srgbClr val="000000"/>
                </a:solidFill>
                <a:latin typeface="Times New Roman" panose="02020603050405020304" pitchFamily="18" charset="0"/>
                <a:ea typeface="SimSun" panose="02010600030101010101" pitchFamily="2" charset="-122"/>
              </a:rPr>
              <a:t>,</a:t>
            </a:r>
            <a:r>
              <a:rPr lang="vi-VN" sz="2400" dirty="0" smtClean="0">
                <a:solidFill>
                  <a:srgbClr val="000000"/>
                </a:solidFill>
                <a:latin typeface="Times New Roman" panose="02020603050405020304" pitchFamily="18" charset="0"/>
                <a:ea typeface="SimSun" panose="02010600030101010101" pitchFamily="2" charset="-122"/>
              </a:rPr>
              <a:t> </a:t>
            </a:r>
            <a:r>
              <a:rPr lang="vi-VN" sz="2400" dirty="0">
                <a:solidFill>
                  <a:srgbClr val="000000"/>
                </a:solidFill>
                <a:latin typeface="Times New Roman" panose="02020603050405020304" pitchFamily="18" charset="0"/>
                <a:ea typeface="SimSun" panose="02010600030101010101" pitchFamily="2" charset="-122"/>
              </a:rPr>
              <a:t>suy nghĩ xem đó là con vật nào, giơ tay giành quyền trả lời. Trả lời đúng sẽ nhận được phần thưởng, trả lời chưa đúng nhường quyền cho bạn khác.</a:t>
            </a:r>
            <a:endParaRPr lang="en-US" sz="2400" dirty="0">
              <a:effectLst/>
              <a:latin typeface="Times New Roman" panose="02020603050405020304" pitchFamily="18" charset="0"/>
              <a:ea typeface="SimSun" panose="02010600030101010101" pitchFamily="2" charset="-122"/>
            </a:endParaRPr>
          </a:p>
        </p:txBody>
      </p:sp>
      <p:pic>
        <p:nvPicPr>
          <p:cNvPr id="6" name="G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 y="4377854"/>
            <a:ext cx="609600" cy="609600"/>
          </a:xfrm>
          <a:prstGeom prst="rect">
            <a:avLst/>
          </a:prstGeom>
        </p:spPr>
      </p:pic>
    </p:spTree>
    <p:extLst>
      <p:ext uri="{BB962C8B-B14F-4D97-AF65-F5344CB8AC3E}">
        <p14:creationId xmlns:p14="http://schemas.microsoft.com/office/powerpoint/2010/main" val="64894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4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38100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endParaRPr>
          </a:p>
        </p:txBody>
      </p:sp>
      <p:sp>
        <p:nvSpPr>
          <p:cNvPr id="5" name="WordArt 10"/>
          <p:cNvSpPr>
            <a:spLocks noChangeArrowheads="1" noChangeShapeType="1" noTextEdit="1"/>
          </p:cNvSpPr>
          <p:nvPr/>
        </p:nvSpPr>
        <p:spPr bwMode="auto">
          <a:xfrm>
            <a:off x="685800" y="13716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endParaRPr>
          </a:p>
        </p:txBody>
      </p:sp>
      <p:pic>
        <p:nvPicPr>
          <p:cNvPr id="7" name="Picture 12" descr="Sinh năm 1999 mệnh gì, tuổi con gì, hợp màu nào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581400"/>
            <a:ext cx="3505200" cy="2426970"/>
          </a:xfrm>
          <a:prstGeom prst="rect">
            <a:avLst/>
          </a:prstGeom>
          <a:noFill/>
          <a:extLst>
            <a:ext uri="{909E8E84-426E-40DD-AFC4-6F175D3DCCD1}">
              <a14:hiddenFill xmlns:a14="http://schemas.microsoft.com/office/drawing/2010/main">
                <a:solidFill>
                  <a:srgbClr val="FFFFFF"/>
                </a:solidFill>
              </a14:hiddenFill>
            </a:ext>
          </a:extLst>
        </p:spPr>
      </p:pic>
      <p:pic>
        <p:nvPicPr>
          <p:cNvPr id="2" name="M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0" y="3666067"/>
            <a:ext cx="609600" cy="609600"/>
          </a:xfrm>
          <a:prstGeom prst="rect">
            <a:avLst/>
          </a:prstGeom>
        </p:spPr>
      </p:pic>
    </p:spTree>
    <p:extLst>
      <p:ext uri="{BB962C8B-B14F-4D97-AF65-F5344CB8AC3E}">
        <p14:creationId xmlns:p14="http://schemas.microsoft.com/office/powerpoint/2010/main" val="119870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7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45720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endParaRPr>
          </a:p>
        </p:txBody>
      </p:sp>
      <p:sp>
        <p:nvSpPr>
          <p:cNvPr id="5" name="WordArt 10"/>
          <p:cNvSpPr>
            <a:spLocks noChangeArrowheads="1" noChangeShapeType="1" noTextEdit="1"/>
          </p:cNvSpPr>
          <p:nvPr/>
        </p:nvSpPr>
        <p:spPr bwMode="auto">
          <a:xfrm>
            <a:off x="685800" y="14478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endParaRPr>
          </a:p>
        </p:txBody>
      </p:sp>
      <p:pic>
        <p:nvPicPr>
          <p:cNvPr id="6" name="Picture 8" descr="Chó cỏ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733800"/>
            <a:ext cx="3276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C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067" y="4161895"/>
            <a:ext cx="609600" cy="609600"/>
          </a:xfrm>
          <a:prstGeom prst="rect">
            <a:avLst/>
          </a:prstGeom>
        </p:spPr>
      </p:pic>
    </p:spTree>
    <p:extLst>
      <p:ext uri="{BB962C8B-B14F-4D97-AF65-F5344CB8AC3E}">
        <p14:creationId xmlns:p14="http://schemas.microsoft.com/office/powerpoint/2010/main" val="7450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60"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10"/>
          <p:cNvSpPr>
            <a:spLocks noChangeArrowheads="1" noChangeShapeType="1" noTextEdit="1"/>
          </p:cNvSpPr>
          <p:nvPr/>
        </p:nvSpPr>
        <p:spPr bwMode="auto">
          <a:xfrm>
            <a:off x="1143000" y="381000"/>
            <a:ext cx="6629400" cy="838200"/>
          </a:xfrm>
          <a:prstGeom prst="rect">
            <a:avLst/>
          </a:prstGeom>
        </p:spPr>
        <p:txBody>
          <a:bodyPr wrap="none" fromWordArt="1">
            <a:prstTxWarp prst="textCanUp">
              <a:avLst>
                <a:gd name="adj" fmla="val 85713"/>
              </a:avLst>
            </a:prstTxWarp>
          </a:bodyPr>
          <a:lstStyle/>
          <a:p>
            <a:pPr algn="ctr"/>
            <a:r>
              <a:rPr lang="vi-VN"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rPr>
              <a:t>Trò chơi</a:t>
            </a:r>
            <a:endParaRPr lang="en-US" sz="40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mj-lt"/>
              <a:cs typeface="Arial" panose="020B0604020202020204" pitchFamily="34" charset="0"/>
            </a:endParaRPr>
          </a:p>
        </p:txBody>
      </p:sp>
      <p:sp>
        <p:nvSpPr>
          <p:cNvPr id="5" name="WordArt 10"/>
          <p:cNvSpPr>
            <a:spLocks noChangeArrowheads="1" noChangeShapeType="1" noTextEdit="1"/>
          </p:cNvSpPr>
          <p:nvPr/>
        </p:nvSpPr>
        <p:spPr bwMode="auto">
          <a:xfrm>
            <a:off x="685800" y="1371600"/>
            <a:ext cx="7920037" cy="1547812"/>
          </a:xfrm>
          <a:prstGeom prst="rect">
            <a:avLst/>
          </a:prstGeom>
        </p:spPr>
        <p:txBody>
          <a:bodyPr wrap="none" fromWordArt="1">
            <a:prstTxWarp prst="textCanUp">
              <a:avLst>
                <a:gd name="adj" fmla="val 85713"/>
              </a:avLst>
            </a:prstTxWarp>
          </a:bodyPr>
          <a:lstStyle/>
          <a:p>
            <a:pPr algn="ctr"/>
            <a:r>
              <a:rPr lang="en-US" sz="4000" b="1" kern="10" dirty="0" smtClean="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rPr>
              <a:t>ĐỐ BẠN CON GÌ?</a:t>
            </a:r>
            <a:endParaRPr lang="en-US" sz="40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mj-lt"/>
              <a:cs typeface="Arial" panose="020B0604020202020204" pitchFamily="34" charset="0"/>
            </a:endParaRPr>
          </a:p>
        </p:txBody>
      </p:sp>
      <p:pic>
        <p:nvPicPr>
          <p:cNvPr id="7" name="Picture 10" descr="TOP 5 giống bò thịt tốt nhất hiện nay tại Việt Nam 20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505200"/>
            <a:ext cx="4035158" cy="2521974"/>
          </a:xfrm>
          <a:prstGeom prst="rect">
            <a:avLst/>
          </a:prstGeom>
          <a:noFill/>
          <a:extLst>
            <a:ext uri="{909E8E84-426E-40DD-AFC4-6F175D3DCCD1}">
              <a14:hiddenFill xmlns:a14="http://schemas.microsoft.com/office/drawing/2010/main">
                <a:solidFill>
                  <a:srgbClr val="FFFFFF"/>
                </a:solidFill>
              </a14:hiddenFill>
            </a:ext>
          </a:extLst>
        </p:spPr>
      </p:pic>
      <p:pic>
        <p:nvPicPr>
          <p:cNvPr id="3" name="B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5400" y="3962400"/>
            <a:ext cx="609600" cy="609600"/>
          </a:xfrm>
          <a:prstGeom prst="rect">
            <a:avLst/>
          </a:prstGeom>
        </p:spPr>
      </p:pic>
    </p:spTree>
    <p:extLst>
      <p:ext uri="{BB962C8B-B14F-4D97-AF65-F5344CB8AC3E}">
        <p14:creationId xmlns:p14="http://schemas.microsoft.com/office/powerpoint/2010/main" val="203010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4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1524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52400" y="914400"/>
            <a:ext cx="8305800" cy="98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latin typeface="Times New Roman" panose="02020603050405020304" pitchFamily="18" charset="0"/>
                <a:cs typeface="Times New Roman" panose="02020603050405020304" pitchFamily="18" charset="0"/>
              </a:rPr>
              <a:t>1. </a:t>
            </a:r>
            <a:r>
              <a:rPr lang="en-US" sz="3200" b="1" dirty="0" err="1" smtClean="0">
                <a:solidFill>
                  <a:schemeClr val="tx1"/>
                </a:solidFill>
                <a:latin typeface="Times New Roman" panose="02020603050405020304" pitchFamily="18" charset="0"/>
                <a:cs typeface="Times New Roman" panose="02020603050405020304" pitchFamily="18" charset="0"/>
              </a:rPr>
              <a:t>Quan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chỉ</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ra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bộ</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phận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bên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ngoài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từng</a:t>
            </a:r>
            <a:r>
              <a:rPr lang="en-US" sz="3200" b="1" dirty="0" smtClean="0">
                <a:solidFill>
                  <a:schemeClr val="tx1"/>
                </a:solidFill>
                <a:latin typeface="Times New Roman" panose="02020603050405020304" pitchFamily="18" charset="0"/>
                <a:cs typeface="Times New Roman" panose="02020603050405020304" pitchFamily="18" charset="0"/>
              </a:rPr>
              <a:t> con </a:t>
            </a:r>
            <a:r>
              <a:rPr lang="en-US" sz="3200" b="1" dirty="0" err="1" smtClean="0">
                <a:solidFill>
                  <a:schemeClr val="tx1"/>
                </a:solidFill>
                <a:latin typeface="Times New Roman" panose="02020603050405020304" pitchFamily="18" charset="0"/>
                <a:cs typeface="Times New Roman" panose="02020603050405020304" pitchFamily="18" charset="0"/>
              </a:rPr>
              <a:t>vật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trong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hình</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19736"/>
            <a:ext cx="4419600" cy="39624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2013" y="2219736"/>
            <a:ext cx="4510088"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152400" y="457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u="sng" dirty="0" err="1" smtClean="0">
                <a:solidFill>
                  <a:srgbClr val="FF0000"/>
                </a:solidFill>
                <a:latin typeface="Times New Roman" panose="02020603050405020304" pitchFamily="18" charset="0"/>
                <a:cs typeface="Times New Roman" panose="02020603050405020304" pitchFamily="18" charset="0"/>
              </a:rPr>
              <a:t>Bài</a:t>
            </a:r>
            <a:r>
              <a:rPr lang="en-US" altLang="en-US" sz="2800" b="1" u="sng" dirty="0" smtClean="0">
                <a:solidFill>
                  <a:srgbClr val="FF0000"/>
                </a:solidFill>
                <a:latin typeface="Times New Roman" panose="02020603050405020304" pitchFamily="18" charset="0"/>
                <a:cs typeface="Times New Roman" panose="02020603050405020304" pitchFamily="18" charset="0"/>
              </a:rPr>
              <a:t> 17</a:t>
            </a:r>
            <a:r>
              <a:rPr lang="en-US" altLang="en-US" sz="2800" b="1" dirty="0" smtClean="0">
                <a:solidFill>
                  <a:srgbClr val="FF0000"/>
                </a:solidFill>
                <a:latin typeface="Times New Roman" panose="02020603050405020304" pitchFamily="18" charset="0"/>
                <a:cs typeface="Times New Roman" panose="02020603050405020304" pitchFamily="18" charset="0"/>
              </a:rPr>
              <a:t>: Con </a:t>
            </a:r>
            <a:r>
              <a:rPr lang="en-US" altLang="en-US" sz="2800" b="1" dirty="0" err="1" smtClean="0">
                <a:solidFill>
                  <a:srgbClr val="FF0000"/>
                </a:solidFill>
                <a:latin typeface="Times New Roman" panose="02020603050405020304" pitchFamily="18" charset="0"/>
                <a:cs typeface="Times New Roman" panose="02020603050405020304" pitchFamily="18" charset="0"/>
              </a:rPr>
              <a:t>vật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quanh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Tiết</a:t>
            </a:r>
            <a:r>
              <a:rPr lang="en-US" altLang="en-US" sz="2800" b="1" dirty="0" smtClean="0">
                <a:solidFill>
                  <a:srgbClr val="FF0000"/>
                </a:solidFill>
                <a:latin typeface="Times New Roman" panose="02020603050405020304" pitchFamily="18" charset="0"/>
                <a:cs typeface="Times New Roman" panose="02020603050405020304" pitchFamily="18" charset="0"/>
              </a:rPr>
              <a:t> 2)</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6535"/>
          <a:stretch/>
        </p:blipFill>
        <p:spPr>
          <a:xfrm>
            <a:off x="495415" y="1371600"/>
            <a:ext cx="8457969" cy="4726512"/>
          </a:xfrm>
          <a:prstGeom prst="rect">
            <a:avLst/>
          </a:prstGeom>
        </p:spPr>
      </p:pic>
    </p:spTree>
    <p:extLst>
      <p:ext uri="{BB962C8B-B14F-4D97-AF65-F5344CB8AC3E}">
        <p14:creationId xmlns:p14="http://schemas.microsoft.com/office/powerpoint/2010/main" val="19236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76401"/>
            <a:ext cx="8077200" cy="4648200"/>
          </a:xfrm>
          <a:prstGeom prst="rect">
            <a:avLst/>
          </a:prstGeom>
        </p:spPr>
      </p:pic>
    </p:spTree>
    <p:extLst>
      <p:ext uri="{BB962C8B-B14F-4D97-AF65-F5344CB8AC3E}">
        <p14:creationId xmlns:p14="http://schemas.microsoft.com/office/powerpoint/2010/main" val="41567536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65&quot;&gt;&lt;object type=&quot;3&quot; unique_id=&quot;10067&quot;&gt;&lt;property id=&quot;20148&quot; value=&quot;5&quot;/&gt;&lt;property id=&quot;20300&quot; value=&quot;Slide 2&quot;/&gt;&lt;property id=&quot;20307&quot; value=&quot;320&quot;/&gt;&lt;/object&gt;&lt;object type=&quot;3&quot; unique_id=&quot;10071&quot;&gt;&lt;property id=&quot;20148&quot; value=&quot;5&quot;/&gt;&lt;property id=&quot;20300&quot; value=&quot;Slide 7&quot;/&gt;&lt;property id=&quot;20307&quot; value=&quot;280&quot;/&gt;&lt;/object&gt;&lt;object type=&quot;3&quot; unique_id=&quot;10072&quot;&gt;&lt;property id=&quot;20148&quot; value=&quot;5&quot;/&gt;&lt;property id=&quot;20300&quot; value=&quot;Slide 8&quot;/&gt;&lt;property id=&quot;20307&quot; value=&quot;322&quot;/&gt;&lt;/object&gt;&lt;object type=&quot;3&quot; unique_id=&quot;10073&quot;&gt;&lt;property id=&quot;20148&quot; value=&quot;5&quot;/&gt;&lt;property id=&quot;20300&quot; value=&quot;Slide 9&quot;/&gt;&lt;property id=&quot;20307&quot; value=&quot;323&quot;/&gt;&lt;/object&gt;&lt;object type=&quot;3&quot; unique_id=&quot;10074&quot;&gt;&lt;property id=&quot;20148&quot; value=&quot;5&quot;/&gt;&lt;property id=&quot;20300&quot; value=&quot;Slide 10&quot;/&gt;&lt;property id=&quot;20307&quot; value=&quot;324&quot;/&gt;&lt;/object&gt;&lt;object type=&quot;3&quot; unique_id=&quot;10075&quot;&gt;&lt;property id=&quot;20148&quot; value=&quot;5&quot;/&gt;&lt;property id=&quot;20300&quot; value=&quot;Slide 11&quot;/&gt;&lt;property id=&quot;20307&quot; value=&quot;325&quot;/&gt;&lt;/object&gt;&lt;object type=&quot;3&quot; unique_id=&quot;10079&quot;&gt;&lt;property id=&quot;20148&quot; value=&quot;5&quot;/&gt;&lt;property id=&quot;20300&quot; value=&quot;Slide 12&quot;/&gt;&lt;property id=&quot;20307&quot; value=&quot;349&quot;/&gt;&lt;/object&gt;&lt;object type=&quot;3&quot; unique_id=&quot;10083&quot;&gt;&lt;property id=&quot;20148&quot; value=&quot;5&quot;/&gt;&lt;property id=&quot;20300&quot; value=&quot;Slide 16&quot;/&gt;&lt;property id=&quot;20307&quot; value=&quot;327&quot;/&gt;&lt;/object&gt;&lt;object type=&quot;3&quot; unique_id=&quot;10086&quot;&gt;&lt;property id=&quot;20148&quot; value=&quot;5&quot;/&gt;&lt;property id=&quot;20300&quot; value=&quot;Slide 21&quot;/&gt;&lt;property id=&quot;20307&quot; value=&quot;282&quot;/&gt;&lt;/object&gt;&lt;object type=&quot;3&quot; unique_id=&quot;10090&quot;&gt;&lt;property id=&quot;20148&quot; value=&quot;5&quot;/&gt;&lt;property id=&quot;20300&quot; value=&quot;Slide 22&quot;/&gt;&lt;property id=&quot;20307&quot; value=&quot;333&quot;/&gt;&lt;/object&gt;&lt;object type=&quot;3&quot; unique_id=&quot;10095&quot;&gt;&lt;property id=&quot;20148&quot; value=&quot;5&quot;/&gt;&lt;property id=&quot;20300&quot; value=&quot;Slide 28&quot;/&gt;&lt;property id=&quot;20307&quot; value=&quot;340&quot;/&gt;&lt;/object&gt;&lt;object type=&quot;3&quot; unique_id=&quot;10252&quot;&gt;&lt;property id=&quot;20148&quot; value=&quot;5&quot;/&gt;&lt;property id=&quot;20300&quot; value=&quot;Slide 13&quot;/&gt;&lt;property id=&quot;20307&quot; value=&quot;352&quot;/&gt;&lt;/object&gt;&lt;object type=&quot;3&quot; unique_id=&quot;34055&quot;&gt;&lt;property id=&quot;20148&quot; value=&quot;5&quot;/&gt;&lt;property id=&quot;20300&quot; value=&quot;Slide 1&quot;/&gt;&lt;property id=&quot;20307&quot; value=&quot;353&quot;/&gt;&lt;/object&gt;&lt;object type=&quot;3&quot; unique_id=&quot;34157&quot;&gt;&lt;property id=&quot;20148&quot; value=&quot;5&quot;/&gt;&lt;property id=&quot;20300&quot; value=&quot;Slide 3&quot;/&gt;&lt;property id=&quot;20307&quot; value=&quot;354&quot;/&gt;&lt;/object&gt;&lt;object type=&quot;3&quot; unique_id=&quot;34158&quot;&gt;&lt;property id=&quot;20148&quot; value=&quot;5&quot;/&gt;&lt;property id=&quot;20300&quot; value=&quot;Slide 4&quot;/&gt;&lt;property id=&quot;20307&quot; value=&quot;355&quot;/&gt;&lt;/object&gt;&lt;object type=&quot;3&quot; unique_id=&quot;34159&quot;&gt;&lt;property id=&quot;20148&quot; value=&quot;5&quot;/&gt;&lt;property id=&quot;20300&quot; value=&quot;Slide 5&quot;/&gt;&lt;property id=&quot;20307&quot; value=&quot;356&quot;/&gt;&lt;/object&gt;&lt;object type=&quot;3&quot; unique_id=&quot;34160&quot;&gt;&lt;property id=&quot;20148&quot; value=&quot;5&quot;/&gt;&lt;property id=&quot;20300&quot; value=&quot;Slide 6&quot;/&gt;&lt;property id=&quot;20307&quot; value=&quot;357&quot;/&gt;&lt;/object&gt;&lt;object type=&quot;3&quot; unique_id=&quot;34438&quot;&gt;&lt;property id=&quot;20148&quot; value=&quot;5&quot;/&gt;&lt;property id=&quot;20300&quot; value=&quot;Slide 24&quot;/&gt;&lt;property id=&quot;20307&quot; value=&quot;359&quot;/&gt;&lt;/object&gt;&lt;object type=&quot;3&quot; unique_id=&quot;34517&quot;&gt;&lt;property id=&quot;20148&quot; value=&quot;5&quot;/&gt;&lt;property id=&quot;20300&quot; value=&quot;Slide 25&quot;/&gt;&lt;property id=&quot;20307&quot; value=&quot;360&quot;/&gt;&lt;/object&gt;&lt;object type=&quot;3&quot; unique_id=&quot;34572&quot;&gt;&lt;property id=&quot;20148&quot; value=&quot;5&quot;/&gt;&lt;property id=&quot;20300&quot; value=&quot;Slide 26&quot;/&gt;&lt;property id=&quot;20307&quot; value=&quot;361&quot;/&gt;&lt;/object&gt;&lt;object type=&quot;3&quot; unique_id=&quot;34741&quot;&gt;&lt;property id=&quot;20148&quot; value=&quot;5&quot;/&gt;&lt;property id=&quot;20300&quot; value=&quot;Slide 23&quot;/&gt;&lt;property id=&quot;20307&quot; value=&quot;362&quot;/&gt;&lt;/object&gt;&lt;object type=&quot;3&quot; unique_id=&quot;34911&quot;&gt;&lt;property id=&quot;20148&quot; value=&quot;5&quot;/&gt;&lt;property id=&quot;20300&quot; value=&quot;Slide 17&quot;/&gt;&lt;property id=&quot;20307&quot; value=&quot;363&quot;/&gt;&lt;/object&gt;&lt;object type=&quot;3&quot; unique_id=&quot;34912&quot;&gt;&lt;property id=&quot;20148&quot; value=&quot;5&quot;/&gt;&lt;property id=&quot;20300&quot; value=&quot;Slide 18&quot;/&gt;&lt;property id=&quot;20307&quot; value=&quot;367&quot;/&gt;&lt;/object&gt;&lt;object type=&quot;3&quot; unique_id=&quot;34913&quot;&gt;&lt;property id=&quot;20148&quot; value=&quot;5&quot;/&gt;&lt;property id=&quot;20300&quot; value=&quot;Slide 19&quot;/&gt;&lt;property id=&quot;20307&quot; value=&quot;366&quot;/&gt;&lt;/object&gt;&lt;object type=&quot;3&quot; unique_id=&quot;34914&quot;&gt;&lt;property id=&quot;20148&quot; value=&quot;5&quot;/&gt;&lt;property id=&quot;20300&quot; value=&quot;Slide 20&quot;/&gt;&lt;property id=&quot;20307&quot; value=&quot;365&quot;/&gt;&lt;/object&gt;&lt;object type=&quot;3&quot; unique_id=&quot;35148&quot;&gt;&lt;property id=&quot;20148&quot; value=&quot;5&quot;/&gt;&lt;property id=&quot;20300&quot; value=&quot;Slide 14&quot;/&gt;&lt;property id=&quot;20307&quot; value=&quot;369&quot;/&gt;&lt;/object&gt;&lt;object type=&quot;3&quot; unique_id=&quot;35149&quot;&gt;&lt;property id=&quot;20148&quot; value=&quot;5&quot;/&gt;&lt;property id=&quot;20300&quot; value=&quot;Slide 15&quot;/&gt;&lt;property id=&quot;20307&quot; value=&quot;368&quot;/&gt;&lt;/object&gt;&lt;object type=&quot;3&quot; unique_id=&quot;35281&quot;&gt;&lt;property id=&quot;20148&quot; value=&quot;5&quot;/&gt;&lt;property id=&quot;20300&quot; value=&quot;Slide 27&quot;/&gt;&lt;property id=&quot;20307&quot; value=&quot;370&quot;/&gt;&lt;/object&gt;&lt;/object&gt;&lt;object type=&quot;8&quot; unique_id=&quot;10127&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1220</TotalTime>
  <Words>460</Words>
  <Application>Microsoft Office PowerPoint</Application>
  <PresentationFormat>On-screen Show (4:3)</PresentationFormat>
  <Paragraphs>83</Paragraphs>
  <Slides>27</Slides>
  <Notes>8</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SimSun</vt:lpstr>
      <vt:lpstr>.VnTime</vt:lpstr>
      <vt:lpstr>Arial</vt:lpstr>
      <vt:lpstr>Calibri</vt:lpstr>
      <vt:lpstr>Calibri Light</vt:lpstr>
      <vt:lpstr>等线</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192</cp:revision>
  <dcterms:created xsi:type="dcterms:W3CDTF">2006-08-16T00:00:00Z</dcterms:created>
  <dcterms:modified xsi:type="dcterms:W3CDTF">2024-01-24T02:50:24Z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