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12192000"/>
  <p:notesSz cx="6858000" cy="9144000"/>
  <p:embeddedFontLst>
    <p:embeddedFont>
      <p:font typeface="Oi"/>
      <p:regular r:id="rId28"/>
    </p:embeddedFont>
    <p:embeddedFont>
      <p:font typeface="Arial Black"/>
      <p:regular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3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0" roundtripDataSignature="AMtx7mi10b4qZXkaC/WuKL1ylWo+RH93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36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Oi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rialBlack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+ Viết lùi vào đầu dòng . Viết hoa chữ cái đầu câu , kết thúc câu có dấu chấm .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+ Chữ dễ viết sai chính tả như sinh nhật, huơ vòi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Vào ngày sinh nhật em muốn bạn chúc em như thế nào ? Em muốn chúc bạn điều gì nhân ngày sinh nhật bạn ? ... </a:t>
            </a:r>
            <a:endParaRPr/>
          </a:p>
        </p:txBody>
      </p:sp>
      <p:sp>
        <p:nvSpPr>
          <p:cNvPr id="334" name="Google Shape;334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Vào ngày sinh nhật em muốn bạn chúc em như thế nào ? Em muốn chúc bạn điều gì nhân ngày sinh nhật bạn ? ... </a:t>
            </a:r>
            <a:endParaRPr/>
          </a:p>
        </p:txBody>
      </p:sp>
      <p:sp>
        <p:nvSpPr>
          <p:cNvPr id="344" name="Google Shape;344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Đọc trước – tranh hiện sau</a:t>
            </a:r>
            <a:endParaRPr/>
          </a:p>
        </p:txBody>
      </p:sp>
      <p:sp>
        <p:nvSpPr>
          <p:cNvPr id="120" name="Google Shape;120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Câu hỏi k chữ, chỉ có âm thanh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Hình ảnh. Âm thanh đồng bộ</a:t>
            </a:r>
            <a:endParaRPr/>
          </a:p>
        </p:txBody>
      </p:sp>
      <p:sp>
        <p:nvSpPr>
          <p:cNvPr id="148" name="Google Shape;148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icture with Caption">
  <p:cSld name="1_Picture with Caption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726" y="69813"/>
            <a:ext cx="12034547" cy="671837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3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3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3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8" name="Google Shape;68;p3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3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5"/>
          <p:cNvSpPr/>
          <p:nvPr/>
        </p:nvSpPr>
        <p:spPr>
          <a:xfrm>
            <a:off x="0" y="0"/>
            <a:ext cx="12192000" cy="316523"/>
          </a:xfrm>
          <a:custGeom>
            <a:rect b="b" l="l" r="r" t="t"/>
            <a:pathLst>
              <a:path extrusionOk="0" h="316523" w="126820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</p:spTree>
  </p:cSld>
  <p:clrMapOvr>
    <a:masterClrMapping/>
  </p:clrMapOvr>
  <p:transition spd="slow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Vertical Text">
  <p:cSld name="1_Title and Vertical 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4" name="Google Shape;3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Vertical Text">
  <p:cSld name="2_Title and Vertical 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3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CFCFCF"/>
                </a:solidFill>
                <a:latin typeface="Calibri"/>
                <a:ea typeface="Calibri"/>
                <a:cs typeface="Calibri"/>
                <a:sym typeface="Calibri"/>
              </a:rPr>
              <a:t>www.9slide.vn</a:t>
            </a:r>
            <a:endParaRPr/>
          </a:p>
        </p:txBody>
      </p:sp>
      <p:sp>
        <p:nvSpPr>
          <p:cNvPr id="11" name="Google Shape;11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" name="Google Shape;16;p2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1683019" y="2999195"/>
            <a:ext cx="810838" cy="85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690581" y="13534721"/>
            <a:ext cx="810838" cy="85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064181" y="2999195"/>
            <a:ext cx="810838" cy="85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690581" y="-7536333"/>
            <a:ext cx="810838" cy="85961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3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png"/><Relationship Id="rId4" Type="http://schemas.openxmlformats.org/officeDocument/2006/relationships/image" Target="../media/image5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png"/><Relationship Id="rId4" Type="http://schemas.openxmlformats.org/officeDocument/2006/relationships/image" Target="../media/image5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30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8.xml"/><Relationship Id="rId10" Type="http://schemas.openxmlformats.org/officeDocument/2006/relationships/image" Target="../media/image19.png"/><Relationship Id="rId13" Type="http://schemas.openxmlformats.org/officeDocument/2006/relationships/image" Target="../media/image17.gif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slide" Target="/ppt/slides/slide7.xml"/><Relationship Id="rId15" Type="http://schemas.openxmlformats.org/officeDocument/2006/relationships/image" Target="../media/image24.gif"/><Relationship Id="rId14" Type="http://schemas.openxmlformats.org/officeDocument/2006/relationships/image" Target="../media/image21.gif"/><Relationship Id="rId17" Type="http://schemas.openxmlformats.org/officeDocument/2006/relationships/slide" Target="/ppt/slides/slide7.xml"/><Relationship Id="rId16" Type="http://schemas.openxmlformats.org/officeDocument/2006/relationships/image" Target="../media/image25.gif"/><Relationship Id="rId5" Type="http://schemas.openxmlformats.org/officeDocument/2006/relationships/slide" Target="/ppt/slides/slide2.xml"/><Relationship Id="rId6" Type="http://schemas.openxmlformats.org/officeDocument/2006/relationships/image" Target="../media/image10.png"/><Relationship Id="rId18" Type="http://schemas.openxmlformats.org/officeDocument/2006/relationships/image" Target="../media/image13.png"/><Relationship Id="rId7" Type="http://schemas.openxmlformats.org/officeDocument/2006/relationships/slide" Target="/ppt/slides/slide7.xml"/><Relationship Id="rId8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7.png"/><Relationship Id="rId4" Type="http://schemas.openxmlformats.org/officeDocument/2006/relationships/image" Target="../media/image55.png"/><Relationship Id="rId5" Type="http://schemas.openxmlformats.org/officeDocument/2006/relationships/image" Target="../media/image5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8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26.png"/><Relationship Id="rId5" Type="http://schemas.openxmlformats.org/officeDocument/2006/relationships/slide" Target="/ppt/slides/slide2.xml"/><Relationship Id="rId6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26.png"/><Relationship Id="rId5" Type="http://schemas.openxmlformats.org/officeDocument/2006/relationships/slide" Target="/ppt/slides/slide2.xml"/><Relationship Id="rId6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26.png"/><Relationship Id="rId5" Type="http://schemas.openxmlformats.org/officeDocument/2006/relationships/slide" Target="/ppt/slides/slide2.xml"/><Relationship Id="rId6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26.png"/><Relationship Id="rId5" Type="http://schemas.openxmlformats.org/officeDocument/2006/relationships/slide" Target="/ppt/slides/slide2.xml"/><Relationship Id="rId6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30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Relationship Id="rId4" Type="http://schemas.openxmlformats.org/officeDocument/2006/relationships/image" Target="../media/image40.jpg"/><Relationship Id="rId5" Type="http://schemas.openxmlformats.org/officeDocument/2006/relationships/image" Target="../media/image36.png"/><Relationship Id="rId6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"/>
          <p:cNvPicPr preferRelativeResize="0"/>
          <p:nvPr/>
        </p:nvPicPr>
        <p:blipFill rotWithShape="1">
          <a:blip r:embed="rId3">
            <a:alphaModFix/>
          </a:blip>
          <a:srcRect b="3536" l="60360" r="2340" t="13836"/>
          <a:stretch/>
        </p:blipFill>
        <p:spPr>
          <a:xfrm flipH="1">
            <a:off x="163328" y="4609188"/>
            <a:ext cx="1563872" cy="2205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oogle Shape;96;p1"/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97" name="Google Shape;97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1"/>
            <p:cNvPicPr preferRelativeResize="0"/>
            <p:nvPr/>
          </p:nvPicPr>
          <p:blipFill rotWithShape="1">
            <a:blip r:embed="rId5">
              <a:alphaModFix/>
            </a:blip>
            <a:srcRect b="61752" l="32983" r="53507" t="6700"/>
            <a:stretch/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9" name="Google Shape;99;p1"/>
          <p:cNvPicPr preferRelativeResize="0"/>
          <p:nvPr/>
        </p:nvPicPr>
        <p:blipFill rotWithShape="1">
          <a:blip r:embed="rId6">
            <a:alphaModFix/>
          </a:blip>
          <a:srcRect b="25882" l="22584" r="68211" t="51205"/>
          <a:stretch/>
        </p:blipFill>
        <p:spPr>
          <a:xfrm>
            <a:off x="8999674" y="5507916"/>
            <a:ext cx="532094" cy="84305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"/>
          <p:cNvSpPr txBox="1"/>
          <p:nvPr/>
        </p:nvSpPr>
        <p:spPr>
          <a:xfrm>
            <a:off x="1638524" y="330877"/>
            <a:ext cx="9215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TRƯỜNG TIỂU HỌC </a:t>
            </a:r>
            <a:r>
              <a:rPr b="1" lang="en-US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ĐOÀN KHUÊ</a:t>
            </a:r>
            <a:endParaRPr b="1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 txBox="1"/>
          <p:nvPr/>
        </p:nvSpPr>
        <p:spPr>
          <a:xfrm>
            <a:off x="1086065" y="1416687"/>
            <a:ext cx="10120011" cy="3924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00"/>
              <a:buFont typeface="Arial"/>
              <a:buNone/>
            </a:pPr>
            <a:r>
              <a:rPr b="1" i="0" lang="en-US" sz="16600" u="none" cap="none" strike="noStrike">
                <a:solidFill>
                  <a:srgbClr val="3B9185"/>
                </a:solidFill>
                <a:latin typeface="Calibri"/>
                <a:ea typeface="Calibri"/>
                <a:cs typeface="Calibri"/>
                <a:sym typeface="Calibri"/>
              </a:rPr>
              <a:t>TIẾNG VIỆT </a:t>
            </a:r>
            <a:endParaRPr b="1" i="0" sz="16600" u="none" cap="none" strike="noStrike">
              <a:solidFill>
                <a:srgbClr val="3B91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"/>
          <p:cNvSpPr/>
          <p:nvPr/>
        </p:nvSpPr>
        <p:spPr>
          <a:xfrm>
            <a:off x="132542" y="5395498"/>
            <a:ext cx="11961135" cy="663993"/>
          </a:xfrm>
          <a:prstGeom prst="rect">
            <a:avLst/>
          </a:prstGeom>
          <a:solidFill>
            <a:srgbClr val="3B91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0"/>
          <p:cNvSpPr/>
          <p:nvPr/>
        </p:nvSpPr>
        <p:spPr>
          <a:xfrm>
            <a:off x="1124527" y="233887"/>
            <a:ext cx="10782144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 và dùng từ ngữ trong khung để nói theo tranh</a:t>
            </a:r>
            <a:endParaRPr b="1" sz="5400">
              <a:solidFill>
                <a:srgbClr val="F05524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198" name="Google Shape;198;p10"/>
          <p:cNvGrpSpPr/>
          <p:nvPr/>
        </p:nvGrpSpPr>
        <p:grpSpPr>
          <a:xfrm>
            <a:off x="260555" y="178299"/>
            <a:ext cx="863972" cy="1015663"/>
            <a:chOff x="412456" y="30517"/>
            <a:chExt cx="863972" cy="1015663"/>
          </a:xfrm>
        </p:grpSpPr>
        <p:sp>
          <p:nvSpPr>
            <p:cNvPr id="199" name="Google Shape;199;p10"/>
            <p:cNvSpPr/>
            <p:nvPr/>
          </p:nvSpPr>
          <p:spPr>
            <a:xfrm>
              <a:off x="412456" y="146682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521482" y="30517"/>
              <a:ext cx="61266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/>
            </a:p>
          </p:txBody>
        </p:sp>
      </p:grpSp>
      <p:sp>
        <p:nvSpPr>
          <p:cNvPr id="201" name="Google Shape;201;p10"/>
          <p:cNvSpPr txBox="1"/>
          <p:nvPr/>
        </p:nvSpPr>
        <p:spPr>
          <a:xfrm>
            <a:off x="448237" y="5351919"/>
            <a:ext cx="247194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 đùa</a:t>
            </a:r>
            <a:endParaRPr b="1" sz="40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02" name="Google Shape;202;p10"/>
          <p:cNvSpPr txBox="1"/>
          <p:nvPr/>
        </p:nvSpPr>
        <p:spPr>
          <a:xfrm>
            <a:off x="3423597" y="5351919"/>
            <a:ext cx="270189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gấu</a:t>
            </a:r>
            <a:endParaRPr b="1" sz="40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03" name="Google Shape;203;p10"/>
          <p:cNvSpPr txBox="1"/>
          <p:nvPr/>
        </p:nvSpPr>
        <p:spPr>
          <a:xfrm>
            <a:off x="6017338" y="5351919"/>
            <a:ext cx="292745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hát</a:t>
            </a:r>
            <a:endParaRPr b="1" sz="40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04" name="Google Shape;204;p10"/>
          <p:cNvSpPr txBox="1"/>
          <p:nvPr/>
        </p:nvSpPr>
        <p:spPr>
          <a:xfrm>
            <a:off x="9379973" y="5351919"/>
            <a:ext cx="217293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sinh nhật</a:t>
            </a:r>
            <a:endParaRPr b="1" sz="40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" name="Google Shape;20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369" y="2130805"/>
            <a:ext cx="5419657" cy="318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2628" y="2130805"/>
            <a:ext cx="5399949" cy="3181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"/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  <a:effectLst>
            <a:outerShdw blurRad="304800" sx="101000" rotWithShape="0" algn="ctr" dist="25400" sy="101000">
              <a:srgbClr val="BFBFBF">
                <a:alpha val="8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3458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12" name="Google Shape;212;p11"/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fmla="val 0" name="adj"/>
            </a:avLst>
          </a:prstGeom>
          <a:solidFill>
            <a:srgbClr val="3B9185"/>
          </a:solidFill>
          <a:ln>
            <a:noFill/>
          </a:ln>
          <a:effectLst>
            <a:outerShdw blurRad="304800" sx="101000" rotWithShape="0" algn="ctr" dist="25400" sy="101000">
              <a:srgbClr val="BFBFBF">
                <a:alpha val="8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3458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13" name="Google Shape;213;p11"/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fmla="val 0" name="adj"/>
            </a:avLst>
          </a:prstGeom>
          <a:solidFill>
            <a:srgbClr val="3B9185"/>
          </a:solidFill>
          <a:ln>
            <a:noFill/>
          </a:ln>
          <a:effectLst>
            <a:outerShdw blurRad="304800" sx="101000" rotWithShape="0" algn="ctr" dist="25400" sy="101000">
              <a:srgbClr val="BFBFBF">
                <a:alpha val="8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3458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14" name="Google Shape;214;p11"/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fmla="val 50000" name="adj"/>
            </a:avLst>
          </a:prstGeom>
          <a:solidFill>
            <a:schemeClr val="lt1">
              <a:alpha val="0"/>
            </a:schemeClr>
          </a:solidFill>
          <a:ln cap="flat" cmpd="sng" w="15875">
            <a:solidFill>
              <a:srgbClr val="00A7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475574"/>
                </a:solidFill>
                <a:latin typeface="Calibri"/>
                <a:ea typeface="Calibri"/>
                <a:cs typeface="Calibri"/>
                <a:sym typeface="Calibri"/>
              </a:rPr>
              <a:t>TRANH 1</a:t>
            </a:r>
            <a:endParaRPr sz="2700">
              <a:solidFill>
                <a:srgbClr val="4755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1808" y="1359763"/>
            <a:ext cx="5419657" cy="318178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1"/>
          <p:cNvSpPr txBox="1"/>
          <p:nvPr/>
        </p:nvSpPr>
        <p:spPr>
          <a:xfrm>
            <a:off x="3279928" y="4711756"/>
            <a:ext cx="247194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B9185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 đùa</a:t>
            </a:r>
            <a:endParaRPr b="1" sz="4000">
              <a:solidFill>
                <a:srgbClr val="3B9185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17" name="Google Shape;217;p11"/>
          <p:cNvSpPr txBox="1"/>
          <p:nvPr/>
        </p:nvSpPr>
        <p:spPr>
          <a:xfrm>
            <a:off x="6255288" y="4711756"/>
            <a:ext cx="270189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B9185"/>
                </a:solidFill>
                <a:latin typeface="Arial Rounded"/>
                <a:ea typeface="Arial Rounded"/>
                <a:cs typeface="Arial Rounded"/>
                <a:sym typeface="Arial Rounded"/>
              </a:rPr>
              <a:t>gấu</a:t>
            </a:r>
            <a:endParaRPr b="1" sz="4000">
              <a:solidFill>
                <a:srgbClr val="3B9185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"/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  <a:effectLst>
            <a:outerShdw blurRad="304800" sx="101000" rotWithShape="0" algn="ctr" dist="25400" sy="101000">
              <a:srgbClr val="BFBFBF">
                <a:alpha val="8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3458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3" name="Google Shape;223;p12"/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fmla="val 0" name="adj"/>
            </a:avLst>
          </a:prstGeom>
          <a:solidFill>
            <a:srgbClr val="3B9185"/>
          </a:solidFill>
          <a:ln>
            <a:noFill/>
          </a:ln>
          <a:effectLst>
            <a:outerShdw blurRad="304800" sx="101000" rotWithShape="0" algn="ctr" dist="25400" sy="101000">
              <a:srgbClr val="BFBFBF">
                <a:alpha val="8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3458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4" name="Google Shape;224;p12"/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fmla="val 0" name="adj"/>
            </a:avLst>
          </a:prstGeom>
          <a:solidFill>
            <a:srgbClr val="3B9185"/>
          </a:solidFill>
          <a:ln>
            <a:noFill/>
          </a:ln>
          <a:effectLst>
            <a:outerShdw blurRad="304800" sx="101000" rotWithShape="0" algn="ctr" dist="25400" sy="101000">
              <a:srgbClr val="BFBFBF">
                <a:alpha val="8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3458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5" name="Google Shape;225;p12"/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fmla="val 50000" name="adj"/>
            </a:avLst>
          </a:prstGeom>
          <a:solidFill>
            <a:schemeClr val="lt1">
              <a:alpha val="0"/>
            </a:schemeClr>
          </a:solidFill>
          <a:ln cap="flat" cmpd="sng" w="15875">
            <a:solidFill>
              <a:srgbClr val="00A7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475574"/>
                </a:solidFill>
                <a:latin typeface="Calibri"/>
                <a:ea typeface="Calibri"/>
                <a:cs typeface="Calibri"/>
                <a:sym typeface="Calibri"/>
              </a:rPr>
              <a:t>TRANH 2</a:t>
            </a:r>
            <a:endParaRPr sz="2700">
              <a:solidFill>
                <a:srgbClr val="4755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1662" y="1379511"/>
            <a:ext cx="5399949" cy="318178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2"/>
          <p:cNvSpPr txBox="1"/>
          <p:nvPr/>
        </p:nvSpPr>
        <p:spPr>
          <a:xfrm>
            <a:off x="2922885" y="4730452"/>
            <a:ext cx="292745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B9185"/>
                </a:solidFill>
                <a:latin typeface="Arial Rounded"/>
                <a:ea typeface="Arial Rounded"/>
                <a:cs typeface="Arial Rounded"/>
                <a:sym typeface="Arial Rounded"/>
              </a:rPr>
              <a:t>hát</a:t>
            </a:r>
            <a:endParaRPr b="1" sz="4000">
              <a:solidFill>
                <a:srgbClr val="3B9185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8" name="Google Shape;228;p12"/>
          <p:cNvSpPr txBox="1"/>
          <p:nvPr/>
        </p:nvSpPr>
        <p:spPr>
          <a:xfrm>
            <a:off x="6285520" y="4730452"/>
            <a:ext cx="217293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B9185"/>
                </a:solidFill>
                <a:latin typeface="Arial Rounded"/>
                <a:ea typeface="Arial Rounded"/>
                <a:cs typeface="Arial Rounded"/>
                <a:sym typeface="Arial Rounded"/>
              </a:rPr>
              <a:t>sinh nhật</a:t>
            </a:r>
            <a:endParaRPr b="1" sz="4000">
              <a:solidFill>
                <a:srgbClr val="3B9185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"/>
          <p:cNvSpPr/>
          <p:nvPr/>
        </p:nvSpPr>
        <p:spPr>
          <a:xfrm>
            <a:off x="132542" y="5395498"/>
            <a:ext cx="11961135" cy="663993"/>
          </a:xfrm>
          <a:prstGeom prst="rect">
            <a:avLst/>
          </a:prstGeom>
          <a:solidFill>
            <a:srgbClr val="3B91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3"/>
          <p:cNvSpPr/>
          <p:nvPr/>
        </p:nvSpPr>
        <p:spPr>
          <a:xfrm>
            <a:off x="1124527" y="233887"/>
            <a:ext cx="10782144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 và dùng từ ngữ trong khung để nói theo tranh</a:t>
            </a:r>
            <a:endParaRPr b="1" sz="5400">
              <a:solidFill>
                <a:srgbClr val="F05524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235" name="Google Shape;235;p13"/>
          <p:cNvGrpSpPr/>
          <p:nvPr/>
        </p:nvGrpSpPr>
        <p:grpSpPr>
          <a:xfrm>
            <a:off x="260555" y="178299"/>
            <a:ext cx="863972" cy="1015663"/>
            <a:chOff x="412456" y="30517"/>
            <a:chExt cx="863972" cy="1015663"/>
          </a:xfrm>
        </p:grpSpPr>
        <p:sp>
          <p:nvSpPr>
            <p:cNvPr id="236" name="Google Shape;236;p13"/>
            <p:cNvSpPr/>
            <p:nvPr/>
          </p:nvSpPr>
          <p:spPr>
            <a:xfrm>
              <a:off x="412456" y="146682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521482" y="30517"/>
              <a:ext cx="61266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/>
            </a:p>
          </p:txBody>
        </p:sp>
      </p:grpSp>
      <p:sp>
        <p:nvSpPr>
          <p:cNvPr id="238" name="Google Shape;238;p13"/>
          <p:cNvSpPr txBox="1"/>
          <p:nvPr/>
        </p:nvSpPr>
        <p:spPr>
          <a:xfrm>
            <a:off x="448237" y="5351919"/>
            <a:ext cx="247194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 đùa</a:t>
            </a:r>
            <a:endParaRPr b="1" sz="40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39" name="Google Shape;239;p13"/>
          <p:cNvSpPr txBox="1"/>
          <p:nvPr/>
        </p:nvSpPr>
        <p:spPr>
          <a:xfrm>
            <a:off x="3423597" y="5351919"/>
            <a:ext cx="270189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gấu</a:t>
            </a:r>
            <a:endParaRPr b="1" sz="40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0" name="Google Shape;240;p13"/>
          <p:cNvSpPr txBox="1"/>
          <p:nvPr/>
        </p:nvSpPr>
        <p:spPr>
          <a:xfrm>
            <a:off x="6017338" y="5351919"/>
            <a:ext cx="292745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hát</a:t>
            </a:r>
            <a:endParaRPr b="1" sz="40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13"/>
          <p:cNvSpPr txBox="1"/>
          <p:nvPr/>
        </p:nvSpPr>
        <p:spPr>
          <a:xfrm>
            <a:off x="9379973" y="5351919"/>
            <a:ext cx="217293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sinh nhật</a:t>
            </a:r>
            <a:endParaRPr b="1" sz="40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42" name="Google Shape;24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369" y="2130805"/>
            <a:ext cx="5419657" cy="318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2628" y="2130805"/>
            <a:ext cx="5399949" cy="3181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"/>
          <p:cNvSpPr/>
          <p:nvPr/>
        </p:nvSpPr>
        <p:spPr>
          <a:xfrm>
            <a:off x="635102" y="663206"/>
            <a:ext cx="1253033" cy="24974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1" i="0">
                <a:ln>
                  <a:noFill/>
                </a:ln>
                <a:solidFill>
                  <a:srgbClr val="CBEC8B"/>
                </a:solidFill>
                <a:latin typeface="Calibri"/>
              </a:rPr>
              <a:t>CHỦ ĐỀ</a:t>
            </a:r>
          </a:p>
        </p:txBody>
      </p:sp>
      <p:sp>
        <p:nvSpPr>
          <p:cNvPr id="249" name="Google Shape;249;p14"/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CBEC8B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/>
          </a:p>
        </p:txBody>
      </p:sp>
      <p:pic>
        <p:nvPicPr>
          <p:cNvPr id="250" name="Google Shape;250;p14"/>
          <p:cNvPicPr preferRelativeResize="0"/>
          <p:nvPr/>
        </p:nvPicPr>
        <p:blipFill rotWithShape="1">
          <a:blip r:embed="rId3">
            <a:alphaModFix/>
          </a:blip>
          <a:srcRect b="3536" l="60360" r="2340" t="13836"/>
          <a:stretch/>
        </p:blipFill>
        <p:spPr>
          <a:xfrm flipH="1">
            <a:off x="163328" y="4609188"/>
            <a:ext cx="1563872" cy="2205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p14"/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252" name="Google Shape;252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14"/>
            <p:cNvPicPr preferRelativeResize="0"/>
            <p:nvPr/>
          </p:nvPicPr>
          <p:blipFill rotWithShape="1">
            <a:blip r:embed="rId5">
              <a:alphaModFix/>
            </a:blip>
            <a:srcRect b="61752" l="32983" r="53507" t="6700"/>
            <a:stretch/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4" name="Google Shape;254;p14"/>
          <p:cNvPicPr preferRelativeResize="0"/>
          <p:nvPr/>
        </p:nvPicPr>
        <p:blipFill rotWithShape="1">
          <a:blip r:embed="rId6">
            <a:alphaModFix/>
          </a:blip>
          <a:srcRect b="25882" l="22584" r="68211" t="51205"/>
          <a:stretch/>
        </p:blipFill>
        <p:spPr>
          <a:xfrm>
            <a:off x="8999674" y="5507916"/>
            <a:ext cx="532094" cy="843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01349" y="17430"/>
            <a:ext cx="9169179" cy="200575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4"/>
          <p:cNvSpPr txBox="1"/>
          <p:nvPr/>
        </p:nvSpPr>
        <p:spPr>
          <a:xfrm>
            <a:off x="5161138" y="4538742"/>
            <a:ext cx="1869722" cy="916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3B9185"/>
                </a:solidFill>
                <a:latin typeface="Calibri"/>
                <a:ea typeface="Calibri"/>
                <a:cs typeface="Calibri"/>
                <a:sym typeface="Calibri"/>
              </a:rPr>
              <a:t>TIẾT 4</a:t>
            </a:r>
            <a:endParaRPr/>
          </a:p>
        </p:txBody>
      </p:sp>
      <p:pic>
        <p:nvPicPr>
          <p:cNvPr id="257" name="Google Shape;257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6405" y="2591237"/>
            <a:ext cx="10559187" cy="2017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15"/>
          <p:cNvGrpSpPr/>
          <p:nvPr/>
        </p:nvGrpSpPr>
        <p:grpSpPr>
          <a:xfrm>
            <a:off x="902425" y="1372653"/>
            <a:ext cx="10523707" cy="4654005"/>
            <a:chOff x="1134893" y="1455648"/>
            <a:chExt cx="9523325" cy="4286980"/>
          </a:xfrm>
        </p:grpSpPr>
        <p:sp>
          <p:nvSpPr>
            <p:cNvPr id="263" name="Google Shape;263;p15"/>
            <p:cNvSpPr/>
            <p:nvPr/>
          </p:nvSpPr>
          <p:spPr>
            <a:xfrm>
              <a:off x="1134893" y="1455648"/>
              <a:ext cx="9523325" cy="4286980"/>
            </a:xfrm>
            <a:custGeom>
              <a:rect b="b" l="l" r="r" t="t"/>
              <a:pathLst>
                <a:path extrusionOk="0" h="4286980" w="939970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FDDFE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1533782" y="1638942"/>
              <a:ext cx="8787508" cy="3877710"/>
            </a:xfrm>
            <a:custGeom>
              <a:rect b="b" l="l" r="r" t="t"/>
              <a:pathLst>
                <a:path extrusionOk="0" h="3457740" w="7444385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solidFill>
              <a:srgbClr val="FFFEE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" name="Google Shape;265;p15"/>
          <p:cNvSpPr/>
          <p:nvPr/>
        </p:nvSpPr>
        <p:spPr>
          <a:xfrm>
            <a:off x="1277183" y="232153"/>
            <a:ext cx="389997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b="1" sz="5400">
              <a:solidFill>
                <a:srgbClr val="00B05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266" name="Google Shape;266;p15"/>
          <p:cNvGrpSpPr/>
          <p:nvPr/>
        </p:nvGrpSpPr>
        <p:grpSpPr>
          <a:xfrm>
            <a:off x="270933" y="177673"/>
            <a:ext cx="863972" cy="1015663"/>
            <a:chOff x="412456" y="106566"/>
            <a:chExt cx="863972" cy="1015663"/>
          </a:xfrm>
        </p:grpSpPr>
        <p:sp>
          <p:nvSpPr>
            <p:cNvPr id="267" name="Google Shape;267;p15"/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/>
            </a:p>
          </p:txBody>
        </p:sp>
      </p:grpSp>
      <p:sp>
        <p:nvSpPr>
          <p:cNvPr id="269" name="Google Shape;269;p15"/>
          <p:cNvSpPr/>
          <p:nvPr/>
        </p:nvSpPr>
        <p:spPr>
          <a:xfrm>
            <a:off x="1799209" y="1773465"/>
            <a:ext cx="9153926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44488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 bạn chúc mừng sinh nhật voi con.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Nó huơ vòi cảm ơn các bạn.</a:t>
            </a:r>
            <a:endParaRPr/>
          </a:p>
        </p:txBody>
      </p:sp>
      <p:pic>
        <p:nvPicPr>
          <p:cNvPr descr="A picture containing indoor, doll&#10;&#10;Description automatically generated" id="270" name="Google Shape;27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9056" y="3096904"/>
            <a:ext cx="5179409" cy="286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5544" y="1795622"/>
            <a:ext cx="12192000" cy="326675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6"/>
          <p:cNvSpPr/>
          <p:nvPr/>
        </p:nvSpPr>
        <p:spPr>
          <a:xfrm>
            <a:off x="1277183" y="232153"/>
            <a:ext cx="389997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b="1" sz="5400">
              <a:solidFill>
                <a:srgbClr val="00B05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278" name="Google Shape;278;p16"/>
          <p:cNvGrpSpPr/>
          <p:nvPr/>
        </p:nvGrpSpPr>
        <p:grpSpPr>
          <a:xfrm>
            <a:off x="270933" y="177673"/>
            <a:ext cx="863972" cy="1015663"/>
            <a:chOff x="412456" y="106566"/>
            <a:chExt cx="863972" cy="1015663"/>
          </a:xfrm>
        </p:grpSpPr>
        <p:sp>
          <p:nvSpPr>
            <p:cNvPr id="279" name="Google Shape;279;p16"/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/>
            </a:p>
          </p:txBody>
        </p:sp>
      </p:grpSp>
      <p:cxnSp>
        <p:nvCxnSpPr>
          <p:cNvPr id="281" name="Google Shape;281;p16"/>
          <p:cNvCxnSpPr/>
          <p:nvPr/>
        </p:nvCxnSpPr>
        <p:spPr>
          <a:xfrm>
            <a:off x="6884670" y="2908068"/>
            <a:ext cx="1243330" cy="0"/>
          </a:xfrm>
          <a:prstGeom prst="straightConnector1">
            <a:avLst/>
          </a:prstGeom>
          <a:noFill/>
          <a:ln cap="flat" cmpd="sng" w="19050">
            <a:solidFill>
              <a:srgbClr val="F26A4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2" name="Google Shape;282;p16"/>
          <p:cNvCxnSpPr/>
          <p:nvPr/>
        </p:nvCxnSpPr>
        <p:spPr>
          <a:xfrm>
            <a:off x="1277183" y="3895320"/>
            <a:ext cx="1844708" cy="0"/>
          </a:xfrm>
          <a:prstGeom prst="straightConnector1">
            <a:avLst/>
          </a:prstGeom>
          <a:noFill/>
          <a:ln cap="flat" cmpd="sng" w="19050">
            <a:solidFill>
              <a:srgbClr val="F26A4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3" name="Google Shape;283;p16"/>
          <p:cNvSpPr/>
          <p:nvPr/>
        </p:nvSpPr>
        <p:spPr>
          <a:xfrm>
            <a:off x="1162613" y="1908808"/>
            <a:ext cx="1225987" cy="1225987"/>
          </a:xfrm>
          <a:prstGeom prst="ellipse">
            <a:avLst/>
          </a:prstGeom>
          <a:noFill/>
          <a:ln cap="flat" cmpd="sng" w="19050">
            <a:solidFill>
              <a:srgbClr val="F26A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6"/>
          <p:cNvSpPr/>
          <p:nvPr/>
        </p:nvSpPr>
        <p:spPr>
          <a:xfrm>
            <a:off x="195604" y="2998701"/>
            <a:ext cx="948537" cy="1074536"/>
          </a:xfrm>
          <a:prstGeom prst="ellipse">
            <a:avLst/>
          </a:prstGeom>
          <a:noFill/>
          <a:ln cap="flat" cmpd="sng" w="19050">
            <a:solidFill>
              <a:srgbClr val="F26A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"/>
          <p:cNvSpPr/>
          <p:nvPr/>
        </p:nvSpPr>
        <p:spPr>
          <a:xfrm>
            <a:off x="1251595" y="164225"/>
            <a:ext cx="10779983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 trong hoặc ngoài bài đọc </a:t>
            </a:r>
            <a:r>
              <a:rPr lang="en-US" sz="54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Sinh nhật của voi con </a:t>
            </a:r>
            <a:r>
              <a:rPr lang="en-US" sz="4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 ngữ có tiếng chứa vần 				</a:t>
            </a:r>
            <a:r>
              <a:rPr b="1" lang="en-US" sz="5400">
                <a:solidFill>
                  <a:srgbClr val="3B9185"/>
                </a:solidFill>
                <a:latin typeface="Arial Rounded"/>
                <a:ea typeface="Arial Rounded"/>
                <a:cs typeface="Arial Rounded"/>
                <a:sym typeface="Arial Rounded"/>
              </a:rPr>
              <a:t>oăc, oac, uơ </a:t>
            </a:r>
            <a:endParaRPr b="1" sz="4800">
              <a:solidFill>
                <a:srgbClr val="3B9185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290" name="Google Shape;290;p17"/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291" name="Google Shape;291;p17"/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7"/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  <a:endParaRPr/>
            </a:p>
          </p:txBody>
        </p:sp>
      </p:grpSp>
      <p:grpSp>
        <p:nvGrpSpPr>
          <p:cNvPr id="293" name="Google Shape;293;p17"/>
          <p:cNvGrpSpPr/>
          <p:nvPr/>
        </p:nvGrpSpPr>
        <p:grpSpPr>
          <a:xfrm>
            <a:off x="1755294" y="2765836"/>
            <a:ext cx="3077585" cy="3077585"/>
            <a:chOff x="1613752" y="2354137"/>
            <a:chExt cx="2149726" cy="2149726"/>
          </a:xfrm>
        </p:grpSpPr>
        <p:pic>
          <p:nvPicPr>
            <p:cNvPr descr="A picture containing text, gear&#10;&#10;Description automatically generated" id="294" name="Google Shape;294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7"/>
            <p:cNvSpPr/>
            <p:nvPr/>
          </p:nvSpPr>
          <p:spPr>
            <a:xfrm>
              <a:off x="1983106" y="3023662"/>
              <a:ext cx="1411018" cy="709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0">
                  <a:solidFill>
                    <a:srgbClr val="3B9185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oăc</a:t>
              </a:r>
              <a:endParaRPr b="1" sz="6000">
                <a:solidFill>
                  <a:srgbClr val="3B9185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pic>
        <p:nvPicPr>
          <p:cNvPr descr="A picture containing silhouette, night sky&#10;&#10;Description automatically generated" id="296" name="Google Shape;296;p17"/>
          <p:cNvPicPr preferRelativeResize="0"/>
          <p:nvPr/>
        </p:nvPicPr>
        <p:blipFill rotWithShape="1">
          <a:blip r:embed="rId4">
            <a:alphaModFix/>
          </a:blip>
          <a:srcRect b="40733" l="30402" r="32092" t="38436"/>
          <a:stretch/>
        </p:blipFill>
        <p:spPr>
          <a:xfrm>
            <a:off x="5033878" y="3842995"/>
            <a:ext cx="1424540" cy="9232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" name="Google Shape;297;p17"/>
          <p:cNvGrpSpPr/>
          <p:nvPr/>
        </p:nvGrpSpPr>
        <p:grpSpPr>
          <a:xfrm>
            <a:off x="6786192" y="2765836"/>
            <a:ext cx="3077585" cy="3077585"/>
            <a:chOff x="1613752" y="2354137"/>
            <a:chExt cx="2149726" cy="2149726"/>
          </a:xfrm>
        </p:grpSpPr>
        <p:pic>
          <p:nvPicPr>
            <p:cNvPr descr="A picture containing text, gear&#10;&#10;Description automatically generated" id="298" name="Google Shape;298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7"/>
            <p:cNvSpPr/>
            <p:nvPr/>
          </p:nvSpPr>
          <p:spPr>
            <a:xfrm>
              <a:off x="1828909" y="2817364"/>
              <a:ext cx="1719411" cy="10964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ngúc ngoắc</a:t>
              </a:r>
              <a:endParaRPr sz="4800">
                <a:solidFill>
                  <a:srgbClr val="3B9185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pic>
        <p:nvPicPr>
          <p:cNvPr descr="Logo&#10;&#10;Description automatically generated" id="300" name="Google Shape;30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3986" y="4017008"/>
            <a:ext cx="1670449" cy="1280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8"/>
          <p:cNvSpPr/>
          <p:nvPr/>
        </p:nvSpPr>
        <p:spPr>
          <a:xfrm>
            <a:off x="1251595" y="164225"/>
            <a:ext cx="10779983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 trong hoặc ngoài bài đọc </a:t>
            </a:r>
            <a:r>
              <a:rPr lang="en-US" sz="54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Sinh nhật của voi con </a:t>
            </a:r>
            <a:r>
              <a:rPr lang="en-US" sz="4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 ngữ có tiếng chứa vần 				</a:t>
            </a:r>
            <a:r>
              <a:rPr b="1" lang="en-US" sz="5400">
                <a:solidFill>
                  <a:srgbClr val="3B9185"/>
                </a:solidFill>
                <a:latin typeface="Arial Rounded"/>
                <a:ea typeface="Arial Rounded"/>
                <a:cs typeface="Arial Rounded"/>
                <a:sym typeface="Arial Rounded"/>
              </a:rPr>
              <a:t>oăc, oac, uơ </a:t>
            </a:r>
            <a:endParaRPr b="1" sz="4800">
              <a:solidFill>
                <a:srgbClr val="3B9185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306" name="Google Shape;306;p18"/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307" name="Google Shape;307;p18"/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18"/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  <a:endParaRPr/>
            </a:p>
          </p:txBody>
        </p:sp>
      </p:grpSp>
      <p:grpSp>
        <p:nvGrpSpPr>
          <p:cNvPr id="309" name="Google Shape;309;p18"/>
          <p:cNvGrpSpPr/>
          <p:nvPr/>
        </p:nvGrpSpPr>
        <p:grpSpPr>
          <a:xfrm>
            <a:off x="1755294" y="2765836"/>
            <a:ext cx="3077585" cy="3077585"/>
            <a:chOff x="1613752" y="2354137"/>
            <a:chExt cx="2149726" cy="2149726"/>
          </a:xfrm>
        </p:grpSpPr>
        <p:pic>
          <p:nvPicPr>
            <p:cNvPr descr="A picture containing text, gear&#10;&#10;Description automatically generated" id="310" name="Google Shape;310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18"/>
            <p:cNvSpPr/>
            <p:nvPr/>
          </p:nvSpPr>
          <p:spPr>
            <a:xfrm>
              <a:off x="1983106" y="3023662"/>
              <a:ext cx="1411018" cy="709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0">
                  <a:solidFill>
                    <a:srgbClr val="3B9185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oac</a:t>
              </a:r>
              <a:endParaRPr b="1" sz="6000">
                <a:solidFill>
                  <a:srgbClr val="3B9185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pic>
        <p:nvPicPr>
          <p:cNvPr descr="A picture containing silhouette, night sky&#10;&#10;Description automatically generated" id="312" name="Google Shape;312;p18"/>
          <p:cNvPicPr preferRelativeResize="0"/>
          <p:nvPr/>
        </p:nvPicPr>
        <p:blipFill rotWithShape="1">
          <a:blip r:embed="rId4">
            <a:alphaModFix/>
          </a:blip>
          <a:srcRect b="40733" l="30402" r="32092" t="38436"/>
          <a:stretch/>
        </p:blipFill>
        <p:spPr>
          <a:xfrm>
            <a:off x="5033878" y="3842995"/>
            <a:ext cx="1424540" cy="9232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18"/>
          <p:cNvGrpSpPr/>
          <p:nvPr/>
        </p:nvGrpSpPr>
        <p:grpSpPr>
          <a:xfrm>
            <a:off x="6786192" y="2765836"/>
            <a:ext cx="3077585" cy="3077585"/>
            <a:chOff x="1613752" y="2354137"/>
            <a:chExt cx="2149726" cy="2149726"/>
          </a:xfrm>
        </p:grpSpPr>
        <p:pic>
          <p:nvPicPr>
            <p:cNvPr descr="A picture containing text, gear&#10;&#10;Description automatically generated" id="314" name="Google Shape;314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8"/>
            <p:cNvSpPr/>
            <p:nvPr/>
          </p:nvSpPr>
          <p:spPr>
            <a:xfrm>
              <a:off x="1828909" y="2817364"/>
              <a:ext cx="1719411" cy="10964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áo khoác</a:t>
              </a:r>
              <a:endParaRPr sz="4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9"/>
          <p:cNvSpPr/>
          <p:nvPr/>
        </p:nvSpPr>
        <p:spPr>
          <a:xfrm>
            <a:off x="1251595" y="164225"/>
            <a:ext cx="10779983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 trong hoặc ngoài bài đọc </a:t>
            </a:r>
            <a:r>
              <a:rPr lang="en-US" sz="54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Sinh nhật của voi con </a:t>
            </a:r>
            <a:r>
              <a:rPr lang="en-US" sz="4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 ngữ có tiếng chứa vần 				</a:t>
            </a:r>
            <a:r>
              <a:rPr b="1" lang="en-US" sz="5400">
                <a:solidFill>
                  <a:srgbClr val="3B9185"/>
                </a:solidFill>
                <a:latin typeface="Arial Rounded"/>
                <a:ea typeface="Arial Rounded"/>
                <a:cs typeface="Arial Rounded"/>
                <a:sym typeface="Arial Rounded"/>
              </a:rPr>
              <a:t>oăc, oac, uơ </a:t>
            </a:r>
            <a:endParaRPr b="1" sz="4800">
              <a:solidFill>
                <a:srgbClr val="3B9185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321" name="Google Shape;321;p19"/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322" name="Google Shape;322;p19"/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  <a:endParaRPr/>
            </a:p>
          </p:txBody>
        </p:sp>
      </p:grpSp>
      <p:grpSp>
        <p:nvGrpSpPr>
          <p:cNvPr id="324" name="Google Shape;324;p19"/>
          <p:cNvGrpSpPr/>
          <p:nvPr/>
        </p:nvGrpSpPr>
        <p:grpSpPr>
          <a:xfrm>
            <a:off x="1755294" y="2765836"/>
            <a:ext cx="3077585" cy="3077585"/>
            <a:chOff x="1613752" y="2354137"/>
            <a:chExt cx="2149726" cy="2149726"/>
          </a:xfrm>
        </p:grpSpPr>
        <p:pic>
          <p:nvPicPr>
            <p:cNvPr descr="A picture containing text, gear&#10;&#10;Description automatically generated" id="325" name="Google Shape;325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Google Shape;326;p19"/>
            <p:cNvSpPr/>
            <p:nvPr/>
          </p:nvSpPr>
          <p:spPr>
            <a:xfrm>
              <a:off x="1983106" y="3023662"/>
              <a:ext cx="1411018" cy="709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0">
                  <a:solidFill>
                    <a:srgbClr val="3B9185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uơ</a:t>
              </a:r>
              <a:endParaRPr b="1" sz="6000">
                <a:solidFill>
                  <a:srgbClr val="3B9185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pic>
        <p:nvPicPr>
          <p:cNvPr descr="A picture containing silhouette, night sky&#10;&#10;Description automatically generated" id="327" name="Google Shape;327;p19"/>
          <p:cNvPicPr preferRelativeResize="0"/>
          <p:nvPr/>
        </p:nvPicPr>
        <p:blipFill rotWithShape="1">
          <a:blip r:embed="rId4">
            <a:alphaModFix/>
          </a:blip>
          <a:srcRect b="40733" l="30402" r="32092" t="38436"/>
          <a:stretch/>
        </p:blipFill>
        <p:spPr>
          <a:xfrm>
            <a:off x="5033878" y="3842995"/>
            <a:ext cx="1424540" cy="9232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8" name="Google Shape;328;p19"/>
          <p:cNvGrpSpPr/>
          <p:nvPr/>
        </p:nvGrpSpPr>
        <p:grpSpPr>
          <a:xfrm>
            <a:off x="6786192" y="2765836"/>
            <a:ext cx="3077585" cy="3077585"/>
            <a:chOff x="1613752" y="2354137"/>
            <a:chExt cx="2149726" cy="2149726"/>
          </a:xfrm>
        </p:grpSpPr>
        <p:pic>
          <p:nvPicPr>
            <p:cNvPr descr="A picture containing text, gear&#10;&#10;Description automatically generated" id="329" name="Google Shape;329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" name="Google Shape;330;p19"/>
            <p:cNvSpPr/>
            <p:nvPr/>
          </p:nvSpPr>
          <p:spPr>
            <a:xfrm>
              <a:off x="1828909" y="3049935"/>
              <a:ext cx="1719411" cy="6449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huơ</a:t>
              </a:r>
              <a:endParaRPr sz="54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ndoor, doll&#10;&#10;Description automatically generated" id="106" name="Google Shape;10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2784" y="1628480"/>
            <a:ext cx="6663580" cy="3682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" y="41192"/>
            <a:ext cx="12191995" cy="6856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6921" y="1148853"/>
            <a:ext cx="3212870" cy="2312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65914" y="1132629"/>
            <a:ext cx="3205203" cy="2305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>
            <a:hlinkClick action="ppaction://hlinksldjump"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043500" y="3461146"/>
            <a:ext cx="3176291" cy="2291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>
            <a:hlinkClick action="ppaction://hlinksldjump" r:id="rId11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496005" y="3479230"/>
            <a:ext cx="3173458" cy="23085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112" name="Google Shape;112;p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259008">
            <a:off x="-2675428" y="-1269380"/>
            <a:ext cx="241845" cy="1961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insect on the ground&#10;&#10;Description generated with high confidence" id="113" name="Google Shape;113;p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-829490">
            <a:off x="1314613" y="1199443"/>
            <a:ext cx="963915" cy="923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543426" y="4934926"/>
            <a:ext cx="506290" cy="50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181073" y="144615"/>
            <a:ext cx="868643" cy="64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>
            <a:hlinkClick action="ppaction://hlinksldjump" r:id="rId17"/>
          </p:cNvPr>
          <p:cNvPicPr preferRelativeResize="0"/>
          <p:nvPr/>
        </p:nvPicPr>
        <p:blipFill rotWithShape="1">
          <a:blip r:embed="rId18">
            <a:alphaModFix/>
          </a:blip>
          <a:srcRect b="11201" l="0" r="0" t="1005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0"/>
          <p:cNvSpPr/>
          <p:nvPr/>
        </p:nvSpPr>
        <p:spPr>
          <a:xfrm>
            <a:off x="1243176" y="265941"/>
            <a:ext cx="10540383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3B9185"/>
                </a:solidFill>
                <a:latin typeface="Arial Rounded"/>
                <a:ea typeface="Arial Rounded"/>
                <a:cs typeface="Arial Rounded"/>
                <a:sym typeface="Arial Rounded"/>
              </a:rPr>
              <a:t>Nói lời chúc mừng sinh nhật một người bạn của em</a:t>
            </a:r>
            <a:endParaRPr b="1" sz="4800">
              <a:solidFill>
                <a:srgbClr val="3B9185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337" name="Google Shape;337;p20"/>
          <p:cNvGrpSpPr/>
          <p:nvPr/>
        </p:nvGrpSpPr>
        <p:grpSpPr>
          <a:xfrm>
            <a:off x="266163" y="197790"/>
            <a:ext cx="863972" cy="1015663"/>
            <a:chOff x="412456" y="106566"/>
            <a:chExt cx="863972" cy="1015663"/>
          </a:xfrm>
        </p:grpSpPr>
        <p:sp>
          <p:nvSpPr>
            <p:cNvPr id="338" name="Google Shape;338;p20"/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/>
            </a:p>
          </p:txBody>
        </p:sp>
      </p:grpSp>
      <p:pic>
        <p:nvPicPr>
          <p:cNvPr id="340" name="Google Shape;34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2901" y="1949116"/>
            <a:ext cx="6906197" cy="4028337"/>
          </a:xfrm>
          <a:prstGeom prst="rect">
            <a:avLst/>
          </a:prstGeom>
          <a:solidFill>
            <a:srgbClr val="ECECEC"/>
          </a:solidFill>
          <a:ln cap="sq" cmpd="sng" w="19050">
            <a:solidFill>
              <a:srgbClr val="3B9185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1"/>
          <p:cNvSpPr/>
          <p:nvPr/>
        </p:nvSpPr>
        <p:spPr>
          <a:xfrm>
            <a:off x="1243176" y="265941"/>
            <a:ext cx="10540383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3B9185"/>
                </a:solidFill>
                <a:latin typeface="Arial Rounded"/>
                <a:ea typeface="Arial Rounded"/>
                <a:cs typeface="Arial Rounded"/>
                <a:sym typeface="Arial Rounded"/>
              </a:rPr>
              <a:t>Nói lời chúc mừng sinh nhật một người bạn của em</a:t>
            </a:r>
            <a:endParaRPr b="1" sz="4800">
              <a:solidFill>
                <a:srgbClr val="3B9185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347" name="Google Shape;347;p21"/>
          <p:cNvGrpSpPr/>
          <p:nvPr/>
        </p:nvGrpSpPr>
        <p:grpSpPr>
          <a:xfrm>
            <a:off x="266163" y="197790"/>
            <a:ext cx="863972" cy="1015663"/>
            <a:chOff x="412456" y="106566"/>
            <a:chExt cx="863972" cy="1015663"/>
          </a:xfrm>
        </p:grpSpPr>
        <p:sp>
          <p:nvSpPr>
            <p:cNvPr id="348" name="Google Shape;348;p21"/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/>
            </a:p>
          </p:txBody>
        </p:sp>
      </p:grpSp>
      <p:pic>
        <p:nvPicPr>
          <p:cNvPr id="350" name="Google Shape;35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5188" y="1576138"/>
            <a:ext cx="6208758" cy="44855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toy, doll&#10;&#10;Description automatically generated" id="351" name="Google Shape;351;p21"/>
          <p:cNvPicPr preferRelativeResize="0"/>
          <p:nvPr/>
        </p:nvPicPr>
        <p:blipFill rotWithShape="1">
          <a:blip r:embed="rId4">
            <a:alphaModFix/>
          </a:blip>
          <a:srcRect b="0" l="0" r="55559" t="0"/>
          <a:stretch/>
        </p:blipFill>
        <p:spPr>
          <a:xfrm>
            <a:off x="4172191" y="3943412"/>
            <a:ext cx="1862464" cy="3009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2" name="Google Shape;352;p21"/>
          <p:cNvGrpSpPr/>
          <p:nvPr/>
        </p:nvGrpSpPr>
        <p:grpSpPr>
          <a:xfrm>
            <a:off x="266164" y="2081463"/>
            <a:ext cx="4583484" cy="2752003"/>
            <a:chOff x="-203050" y="1530404"/>
            <a:chExt cx="2573482" cy="1703334"/>
          </a:xfrm>
        </p:grpSpPr>
        <p:pic>
          <p:nvPicPr>
            <p:cNvPr descr="Free Conversation Bubble, Download Free Conversation Bubble png images,  Free ClipArts on Clipart Library" id="353" name="Google Shape;353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flipH="1">
              <a:off x="-203050" y="1530404"/>
              <a:ext cx="2573482" cy="17033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4" name="Google Shape;354;p21"/>
            <p:cNvSpPr txBox="1"/>
            <p:nvPr/>
          </p:nvSpPr>
          <p:spPr>
            <a:xfrm>
              <a:off x="39496" y="1688973"/>
              <a:ext cx="2129480" cy="9715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Em muốn chúc bạn điều gì nhân ngày sinh nhật bạn ? </a:t>
              </a:r>
              <a:endParaRPr sz="32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2"/>
          <p:cNvSpPr/>
          <p:nvPr/>
        </p:nvSpPr>
        <p:spPr>
          <a:xfrm rot="-5400000">
            <a:off x="-2999001" y="449827"/>
            <a:ext cx="11956351" cy="5958347"/>
          </a:xfrm>
          <a:custGeom>
            <a:rect b="b" l="l" r="r" t="t"/>
            <a:pathLst>
              <a:path extrusionOk="0" h="760240" w="1525539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2"/>
          <p:cNvSpPr/>
          <p:nvPr/>
        </p:nvSpPr>
        <p:spPr>
          <a:xfrm rot="-5400000">
            <a:off x="-1956032" y="1485901"/>
            <a:ext cx="7798263" cy="3886199"/>
          </a:xfrm>
          <a:custGeom>
            <a:rect b="b" l="l" r="r" t="t"/>
            <a:pathLst>
              <a:path extrusionOk="0" h="760240" w="1525539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8823"/>
            </a:srgbClr>
          </a:solidFill>
          <a:ln>
            <a:noFill/>
          </a:ln>
          <a:effectLst>
            <a:outerShdw blurRad="1270000" sx="90000" rotWithShape="0" algn="l" dist="571500" sy="90000">
              <a:srgbClr val="7F7F7F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22"/>
          <p:cNvSpPr/>
          <p:nvPr/>
        </p:nvSpPr>
        <p:spPr>
          <a:xfrm rot="-5400000">
            <a:off x="-1225065" y="2212036"/>
            <a:ext cx="4884060" cy="2433930"/>
          </a:xfrm>
          <a:custGeom>
            <a:rect b="b" l="l" r="r" t="t"/>
            <a:pathLst>
              <a:path extrusionOk="0" h="760240" w="1525539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sx="90000" rotWithShape="0" algn="l" dist="571500" sy="90000">
              <a:srgbClr val="7F7F7F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22"/>
          <p:cNvPicPr preferRelativeResize="0"/>
          <p:nvPr/>
        </p:nvPicPr>
        <p:blipFill rotWithShape="1">
          <a:blip r:embed="rId3">
            <a:alphaModFix/>
          </a:blip>
          <a:srcRect b="3536" l="60360" r="2340" t="13836"/>
          <a:stretch/>
        </p:blipFill>
        <p:spPr>
          <a:xfrm flipH="1">
            <a:off x="65105" y="2517058"/>
            <a:ext cx="3078122" cy="4340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3" name="Google Shape;363;p22"/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364" name="Google Shape;364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22"/>
            <p:cNvPicPr preferRelativeResize="0"/>
            <p:nvPr/>
          </p:nvPicPr>
          <p:blipFill rotWithShape="1">
            <a:blip r:embed="rId5">
              <a:alphaModFix/>
            </a:blip>
            <a:srcRect b="61752" l="32983" r="53507" t="6700"/>
            <a:stretch/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6" name="Google Shape;366;p22"/>
          <p:cNvPicPr preferRelativeResize="0"/>
          <p:nvPr/>
        </p:nvPicPr>
        <p:blipFill rotWithShape="1">
          <a:blip r:embed="rId6">
            <a:alphaModFix/>
          </a:blip>
          <a:srcRect b="25882" l="22584" r="68211" t="51205"/>
          <a:stretch/>
        </p:blipFill>
        <p:spPr>
          <a:xfrm>
            <a:off x="8652895" y="4909708"/>
            <a:ext cx="918710" cy="1455618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2"/>
          <p:cNvSpPr txBox="1"/>
          <p:nvPr/>
        </p:nvSpPr>
        <p:spPr>
          <a:xfrm>
            <a:off x="3208332" y="1029415"/>
            <a:ext cx="6415539" cy="3880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HOẠT ĐỘNG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TIẾP NỐI</a:t>
            </a:r>
            <a:endParaRPr sz="880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"/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lt1">
              <a:alpha val="60000"/>
            </a:schemeClr>
          </a:solidFill>
          <a:ln cap="flat" cmpd="sng" w="38100">
            <a:solidFill>
              <a:srgbClr val="385623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830624" y="682833"/>
            <a:ext cx="10477456" cy="2018370"/>
          </a:xfrm>
          <a:prstGeom prst="roundRect">
            <a:avLst>
              <a:gd fmla="val 16667" name="adj"/>
            </a:avLst>
          </a:prstGeom>
          <a:solidFill>
            <a:srgbClr val="FF99FF">
              <a:alpha val="38823"/>
            </a:srgbClr>
          </a:solidFill>
          <a:ln cap="flat" cmpd="sng" w="38100">
            <a:solidFill>
              <a:srgbClr val="FF99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b="1" i="0" lang="en-US" sz="32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 lời câu hỏi: Trong câu chuyện “Sinh nhật của voi con” những bạn nào đến mừng sinh nhật voi con? </a:t>
            </a:r>
            <a:endParaRPr b="1" i="0" sz="32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矢量智能" id="124" name="Google Shape;1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56797"/>
            <a:ext cx="12192000" cy="27012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9ee5199484871c902f5b226d6e69cbee" id="125" name="Google Shape;12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6745" y="4406309"/>
            <a:ext cx="2779395" cy="23945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0f01d50e93b5be62aa78ca12bd19666" id="126" name="Google Shape;126;p3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21768" y="5058091"/>
            <a:ext cx="2170430" cy="1573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lt1">
              <a:alpha val="60000"/>
            </a:schemeClr>
          </a:solidFill>
          <a:ln cap="flat" cmpd="sng" w="38100">
            <a:solidFill>
              <a:srgbClr val="385623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矢量智能" id="132" name="Google Shape;13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0" y="4210771"/>
            <a:ext cx="12192000" cy="27012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9ee5199484871c902f5b226d6e69cbee" id="133" name="Google Shape;13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315200" y="4463415"/>
            <a:ext cx="2779395" cy="23945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0f01d50e93b5be62aa78ca12bd19666" id="134" name="Google Shape;134;p4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33670" y="5226965"/>
            <a:ext cx="2170430" cy="157392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"/>
          <p:cNvSpPr/>
          <p:nvPr/>
        </p:nvSpPr>
        <p:spPr>
          <a:xfrm>
            <a:off x="830624" y="682833"/>
            <a:ext cx="10477456" cy="2018370"/>
          </a:xfrm>
          <a:prstGeom prst="roundRect">
            <a:avLst>
              <a:gd fmla="val 16667" name="adj"/>
            </a:avLst>
          </a:prstGeom>
          <a:solidFill>
            <a:srgbClr val="FF99FF">
              <a:alpha val="38823"/>
            </a:srgbClr>
          </a:solidFill>
          <a:ln cap="flat" cmpd="sng" w="38100">
            <a:solidFill>
              <a:srgbClr val="FF99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b="1" i="0" lang="en-US" sz="32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 đoạn 2 bài “Sinh nhật của voi con” và trả lời câu hỏi: Voi con làm gì để cảm ơn các bạn?</a:t>
            </a:r>
            <a:endParaRPr b="1" i="0" sz="32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lt1">
              <a:alpha val="60000"/>
            </a:schemeClr>
          </a:solidFill>
          <a:ln cap="flat" cmpd="sng" w="38100">
            <a:solidFill>
              <a:srgbClr val="385623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矢量智能" id="141" name="Google Shape;14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56797"/>
            <a:ext cx="12192000" cy="27012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9ee5199484871c902f5b226d6e69cbee" id="142" name="Google Shape;14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6745" y="4406309"/>
            <a:ext cx="2779395" cy="23945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0f01d50e93b5be62aa78ca12bd19666" id="143" name="Google Shape;143;p5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33670" y="5226965"/>
            <a:ext cx="2170430" cy="157392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5"/>
          <p:cNvSpPr/>
          <p:nvPr/>
        </p:nvSpPr>
        <p:spPr>
          <a:xfrm>
            <a:off x="830624" y="682833"/>
            <a:ext cx="10477456" cy="2018370"/>
          </a:xfrm>
          <a:prstGeom prst="roundRect">
            <a:avLst>
              <a:gd fmla="val 16667" name="adj"/>
            </a:avLst>
          </a:prstGeom>
          <a:solidFill>
            <a:srgbClr val="FF99FF">
              <a:alpha val="38823"/>
            </a:srgbClr>
          </a:solidFill>
          <a:ln cap="flat" cmpd="sng" w="38100">
            <a:solidFill>
              <a:srgbClr val="FF99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b="1" i="0" lang="en-US" sz="32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 lời câu hỏi: Sinh nhật của voi con như thế nào?</a:t>
            </a:r>
            <a:endParaRPr b="1" i="0" sz="32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lt1">
              <a:alpha val="60000"/>
            </a:schemeClr>
          </a:solidFill>
          <a:ln cap="flat" cmpd="sng" w="38100">
            <a:solidFill>
              <a:srgbClr val="385623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矢量智能" id="151" name="Google Shape;15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0" y="4156797"/>
            <a:ext cx="12192000" cy="27012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9ee5199484871c902f5b226d6e69cbee" id="152" name="Google Shape;15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315200" y="4495252"/>
            <a:ext cx="2779395" cy="23945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0f01d50e93b5be62aa78ca12bd19666" id="153" name="Google Shape;153;p6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33670" y="5226965"/>
            <a:ext cx="2170430" cy="157392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830624" y="682833"/>
            <a:ext cx="10477456" cy="2018370"/>
          </a:xfrm>
          <a:prstGeom prst="roundRect">
            <a:avLst>
              <a:gd fmla="val 16667" name="adj"/>
            </a:avLst>
          </a:prstGeom>
          <a:solidFill>
            <a:srgbClr val="FF99FF">
              <a:alpha val="38823"/>
            </a:srgbClr>
          </a:solidFill>
          <a:ln cap="flat" cmpd="sng" w="38100">
            <a:solidFill>
              <a:srgbClr val="FF99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b="1" i="0" lang="en-US" sz="32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 lời câu hỏi: Nếu được đến dự sinh nhật voi con, em sẽ tặng voi món quà gì?</a:t>
            </a:r>
            <a:endParaRPr b="1" i="0" sz="32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/>
          <p:nvPr/>
        </p:nvSpPr>
        <p:spPr>
          <a:xfrm>
            <a:off x="635102" y="663206"/>
            <a:ext cx="1253033" cy="24974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1" i="0">
                <a:ln>
                  <a:noFill/>
                </a:ln>
                <a:solidFill>
                  <a:srgbClr val="CBEC8B"/>
                </a:solidFill>
                <a:latin typeface="Calibri"/>
              </a:rPr>
              <a:t>CHỦ ĐỀ</a:t>
            </a:r>
          </a:p>
        </p:txBody>
      </p:sp>
      <p:sp>
        <p:nvSpPr>
          <p:cNvPr id="160" name="Google Shape;160;p7"/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CBEC8B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/>
          </a:p>
        </p:txBody>
      </p:sp>
      <p:pic>
        <p:nvPicPr>
          <p:cNvPr id="161" name="Google Shape;161;p7"/>
          <p:cNvPicPr preferRelativeResize="0"/>
          <p:nvPr/>
        </p:nvPicPr>
        <p:blipFill rotWithShape="1">
          <a:blip r:embed="rId3">
            <a:alphaModFix/>
          </a:blip>
          <a:srcRect b="3536" l="60360" r="2340" t="13836"/>
          <a:stretch/>
        </p:blipFill>
        <p:spPr>
          <a:xfrm flipH="1">
            <a:off x="163328" y="4609188"/>
            <a:ext cx="1563872" cy="2205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7"/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163" name="Google Shape;163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7"/>
            <p:cNvPicPr preferRelativeResize="0"/>
            <p:nvPr/>
          </p:nvPicPr>
          <p:blipFill rotWithShape="1">
            <a:blip r:embed="rId5">
              <a:alphaModFix/>
            </a:blip>
            <a:srcRect b="61752" l="32983" r="53507" t="6700"/>
            <a:stretch/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5" name="Google Shape;165;p7"/>
          <p:cNvPicPr preferRelativeResize="0"/>
          <p:nvPr/>
        </p:nvPicPr>
        <p:blipFill rotWithShape="1">
          <a:blip r:embed="rId6">
            <a:alphaModFix/>
          </a:blip>
          <a:srcRect b="25882" l="22584" r="68211" t="51205"/>
          <a:stretch/>
        </p:blipFill>
        <p:spPr>
          <a:xfrm>
            <a:off x="8999674" y="5507916"/>
            <a:ext cx="532094" cy="843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01349" y="17430"/>
            <a:ext cx="9169179" cy="200575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7"/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r>
              <a:rPr b="1" i="0" lang="en-US" sz="3733" u="none" cap="none" strike="noStrike">
                <a:solidFill>
                  <a:srgbClr val="3B9185"/>
                </a:solidFill>
                <a:latin typeface="Calibri"/>
                <a:ea typeface="Calibri"/>
                <a:cs typeface="Calibri"/>
                <a:sym typeface="Calibri"/>
              </a:rPr>
              <a:t>TIẾT 3</a:t>
            </a:r>
            <a:endParaRPr b="1" i="0" sz="3733" u="none" cap="none" strike="noStrike">
              <a:solidFill>
                <a:srgbClr val="3B91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6405" y="2591237"/>
            <a:ext cx="10559187" cy="2017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/>
          <p:nvPr/>
        </p:nvSpPr>
        <p:spPr>
          <a:xfrm>
            <a:off x="1256146" y="272606"/>
            <a:ext cx="1043709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 để hoàn thiện câu và viết câu vào vở.</a:t>
            </a:r>
            <a:endParaRPr b="1" i="0" sz="5400" u="none" cap="none" strike="noStrike">
              <a:solidFill>
                <a:srgbClr val="00B05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174" name="Google Shape;174;p8"/>
          <p:cNvGrpSpPr/>
          <p:nvPr/>
        </p:nvGrpSpPr>
        <p:grpSpPr>
          <a:xfrm>
            <a:off x="283147" y="181380"/>
            <a:ext cx="863972" cy="1015663"/>
            <a:chOff x="283147" y="181380"/>
            <a:chExt cx="863972" cy="1015663"/>
          </a:xfrm>
        </p:grpSpPr>
        <p:sp>
          <p:nvSpPr>
            <p:cNvPr id="175" name="Google Shape;175;p8"/>
            <p:cNvSpPr/>
            <p:nvPr/>
          </p:nvSpPr>
          <p:spPr>
            <a:xfrm>
              <a:off x="283147" y="297545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92173" y="181380"/>
              <a:ext cx="61266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sp>
        <p:nvSpPr>
          <p:cNvPr id="177" name="Google Shape;177;p8"/>
          <p:cNvSpPr/>
          <p:nvPr/>
        </p:nvSpPr>
        <p:spPr>
          <a:xfrm>
            <a:off x="1644071" y="2135458"/>
            <a:ext cx="9031118" cy="1193390"/>
          </a:xfrm>
          <a:prstGeom prst="rect">
            <a:avLst/>
          </a:prstGeom>
          <a:solidFill>
            <a:srgbClr val="A8D08C"/>
          </a:soli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2378359" y="2254060"/>
            <a:ext cx="214745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tốt đẹp</a:t>
            </a:r>
            <a:endParaRPr sz="4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9" name="Google Shape;179;p8"/>
          <p:cNvSpPr/>
          <p:nvPr/>
        </p:nvSpPr>
        <p:spPr>
          <a:xfrm>
            <a:off x="7817433" y="2256533"/>
            <a:ext cx="243493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bã</a:t>
            </a:r>
            <a:endParaRPr sz="4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80" name="Google Shape;180;p8"/>
          <p:cNvSpPr/>
          <p:nvPr/>
        </p:nvSpPr>
        <p:spPr>
          <a:xfrm>
            <a:off x="392173" y="3965017"/>
            <a:ext cx="11539739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Vân rất           vì được đi chơi cùng các bạn.</a:t>
            </a:r>
            <a:endParaRPr sz="50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81" name="Google Shape;181;p8"/>
          <p:cNvSpPr/>
          <p:nvPr/>
        </p:nvSpPr>
        <p:spPr>
          <a:xfrm>
            <a:off x="5496459" y="2254060"/>
            <a:ext cx="254277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vui</a:t>
            </a:r>
            <a:endParaRPr sz="4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82" name="Google Shape;182;p8"/>
          <p:cNvSpPr/>
          <p:nvPr/>
        </p:nvSpPr>
        <p:spPr>
          <a:xfrm>
            <a:off x="2834531" y="4193197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657" y="1289663"/>
            <a:ext cx="11778493" cy="474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8946" y="3450696"/>
            <a:ext cx="2772938" cy="277293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9"/>
          <p:cNvSpPr/>
          <p:nvPr/>
        </p:nvSpPr>
        <p:spPr>
          <a:xfrm rot="3274">
            <a:off x="496256" y="305568"/>
            <a:ext cx="275509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endParaRPr b="1" sz="4000">
              <a:solidFill>
                <a:srgbClr val="26262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0984" y="228988"/>
            <a:ext cx="863834" cy="86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3601" y="1799310"/>
            <a:ext cx="11944797" cy="1376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2021-08-06T07:04:41Z</dcterms:created>
  <dc:creator>PHAM DUYEN</dc:creator>
</cp:coreProperties>
</file>