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20" r:id="rId3"/>
    <p:sldMasterId id="2147483734" r:id="rId4"/>
  </p:sldMasterIdLst>
  <p:notesMasterIdLst>
    <p:notesMasterId r:id="rId17"/>
  </p:notesMasterIdLst>
  <p:sldIdLst>
    <p:sldId id="257" r:id="rId5"/>
    <p:sldId id="285" r:id="rId6"/>
    <p:sldId id="2007577163" r:id="rId7"/>
    <p:sldId id="286" r:id="rId8"/>
    <p:sldId id="307" r:id="rId9"/>
    <p:sldId id="325" r:id="rId10"/>
    <p:sldId id="326" r:id="rId11"/>
    <p:sldId id="327" r:id="rId12"/>
    <p:sldId id="328" r:id="rId13"/>
    <p:sldId id="329" r:id="rId14"/>
    <p:sldId id="2007577167" r:id="rId15"/>
    <p:sldId id="2007577165" r:id="rId16"/>
  </p:sldIdLst>
  <p:sldSz cx="12192000" cy="6858000"/>
  <p:notesSz cx="6858000" cy="9144000"/>
  <p:custDataLst>
    <p:tags r:id="rId1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1D12"/>
    <a:srgbClr val="DC1388"/>
    <a:srgbClr val="D95BAF"/>
    <a:srgbClr val="D9EAEE"/>
    <a:srgbClr val="FCFAF8"/>
    <a:srgbClr val="FCDDCF"/>
    <a:srgbClr val="C582BF"/>
    <a:srgbClr val="97BD62"/>
    <a:srgbClr val="93DCFB"/>
    <a:srgbClr val="FE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88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1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3863D2-21B6-4B81-8AC4-161572082159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29B4B-0DBD-42E8-BB6D-D9288A2589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8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5A2170-5E6D-4B0E-A217-036286DF3F0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3716000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13716000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13716000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13716000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532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2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1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8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0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6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6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8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7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5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5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2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02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6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7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73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92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60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81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26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18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53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2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57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81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24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3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14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923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965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81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61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3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6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73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61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766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78530-F7E8-41FD-B4DC-B25094D1B52F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2D6E6-494D-491F-8C36-0F4EE64B7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84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65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2024/5/20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057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64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5/20/2024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6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6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4240" y="2142490"/>
            <a:ext cx="9144000" cy="3785870"/>
          </a:xfrm>
        </p:spPr>
        <p:txBody>
          <a:bodyPr/>
          <a:lstStyle/>
          <a:p>
            <a:pPr lvl="1" algn="ctr" defTabSz="457200" fontAlgn="base">
              <a:lnSpc>
                <a:spcPct val="100000"/>
              </a:lnSpc>
              <a:buClrTx/>
              <a:buSzTx/>
              <a:buFontTx/>
              <a:defRPr/>
            </a:pP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noProof="0" dirty="0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noProof="0" dirty="0" err="1">
                <a:ln w="12700">
                  <a:solidFill>
                    <a:srgbClr val="4F81BD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+mj-lt"/>
                <a:ea typeface="字魂17号-萌趣果冻体"/>
                <a:cs typeface="+mj-lt"/>
                <a:sym typeface="+mn-ea"/>
              </a:rPr>
              <a:t>Toán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9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426867" y="329166"/>
            <a:ext cx="9942276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Liên</a:t>
            </a:r>
            <a:r>
              <a:rPr lang="en-US" sz="2700" dirty="0"/>
              <a:t> </a:t>
            </a:r>
            <a:r>
              <a:rPr lang="en-US" sz="2700" dirty="0" err="1"/>
              <a:t>hoan</a:t>
            </a:r>
            <a:r>
              <a:rPr lang="en-US" sz="2700" dirty="0"/>
              <a:t> </a:t>
            </a:r>
            <a:r>
              <a:rPr lang="en-US" sz="2700" dirty="0" err="1"/>
              <a:t>Tết</a:t>
            </a:r>
            <a:r>
              <a:rPr lang="en-US" sz="2700" dirty="0"/>
              <a:t> </a:t>
            </a:r>
            <a:r>
              <a:rPr lang="en-US" sz="2700" dirty="0" err="1"/>
              <a:t>Trung</a:t>
            </a:r>
            <a:r>
              <a:rPr lang="en-US" sz="2700" dirty="0"/>
              <a:t> </a:t>
            </a:r>
            <a:r>
              <a:rPr lang="en-US" sz="2700" dirty="0" err="1"/>
              <a:t>thu</a:t>
            </a:r>
            <a:r>
              <a:rPr lang="en-US" sz="2700" dirty="0"/>
              <a:t>, </a:t>
            </a:r>
            <a:r>
              <a:rPr lang="en-US" sz="2700" dirty="0" err="1"/>
              <a:t>cô</a:t>
            </a:r>
            <a:r>
              <a:rPr lang="en-US" sz="2700" dirty="0"/>
              <a:t> </a:t>
            </a:r>
            <a:r>
              <a:rPr lang="en-US" sz="2700" dirty="0" err="1"/>
              <a:t>giáo</a:t>
            </a:r>
            <a:r>
              <a:rPr lang="en-US" sz="2700" dirty="0"/>
              <a:t> </a:t>
            </a:r>
            <a:r>
              <a:rPr lang="en-US" sz="2700" dirty="0" err="1"/>
              <a:t>mua</a:t>
            </a:r>
            <a:r>
              <a:rPr lang="en-US" sz="2700" dirty="0"/>
              <a:t> </a:t>
            </a:r>
            <a:r>
              <a:rPr lang="en-US" sz="2700" dirty="0" err="1"/>
              <a:t>về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lớp</a:t>
            </a:r>
            <a:r>
              <a:rPr lang="en-US" sz="2700" dirty="0"/>
              <a:t> 15 </a:t>
            </a:r>
            <a:r>
              <a:rPr lang="en-US" sz="2700" dirty="0" err="1"/>
              <a:t>hộp</a:t>
            </a:r>
            <a:r>
              <a:rPr lang="en-US" sz="2700" dirty="0"/>
              <a:t> bánh. </a:t>
            </a:r>
            <a:r>
              <a:rPr lang="en-US" sz="2700" dirty="0" err="1"/>
              <a:t>Cô</a:t>
            </a:r>
            <a:r>
              <a:rPr lang="en-US" sz="2700" dirty="0"/>
              <a:t> chia </a:t>
            </a:r>
            <a:r>
              <a:rPr lang="en-US" sz="2700" dirty="0" err="1"/>
              <a:t>đều</a:t>
            </a:r>
            <a:r>
              <a:rPr lang="en-US" sz="2700" dirty="0"/>
              <a:t> bánh </a:t>
            </a:r>
            <a:r>
              <a:rPr lang="en-US" sz="2700" dirty="0" err="1"/>
              <a:t>cho</a:t>
            </a:r>
            <a:r>
              <a:rPr lang="en-US" sz="2700" dirty="0"/>
              <a:t> 5 </a:t>
            </a:r>
            <a:r>
              <a:rPr lang="en-US" sz="2700" dirty="0" err="1"/>
              <a:t>tổ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tổ</a:t>
            </a:r>
            <a:r>
              <a:rPr lang="en-US" sz="2700" dirty="0"/>
              <a:t> </a:t>
            </a:r>
            <a:r>
              <a:rPr lang="en-US" sz="2700" dirty="0" err="1"/>
              <a:t>được</a:t>
            </a:r>
            <a:r>
              <a:rPr lang="en-US" sz="2700" dirty="0"/>
              <a:t> </a:t>
            </a:r>
            <a:r>
              <a:rPr lang="en-US" sz="2700" dirty="0" err="1"/>
              <a:t>mấy</a:t>
            </a:r>
            <a:r>
              <a:rPr lang="en-US" sz="2700" dirty="0"/>
              <a:t> </a:t>
            </a:r>
            <a:r>
              <a:rPr lang="en-US" sz="2700" dirty="0" err="1"/>
              <a:t>hộp</a:t>
            </a:r>
            <a:r>
              <a:rPr lang="en-US" sz="2700" dirty="0"/>
              <a:t> bánh?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59D415-642B-4BD1-B327-7379E613C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28" y="1748912"/>
            <a:ext cx="5762977" cy="38407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2073F0-B259-453A-9235-A789292F20CB}"/>
              </a:ext>
            </a:extLst>
          </p:cNvPr>
          <p:cNvSpPr txBox="1"/>
          <p:nvPr/>
        </p:nvSpPr>
        <p:spPr>
          <a:xfrm>
            <a:off x="5905489" y="2687451"/>
            <a:ext cx="54636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   </a:t>
            </a:r>
            <a:r>
              <a:rPr lang="en-US" sz="2800" i="1" dirty="0" err="1">
                <a:solidFill>
                  <a:srgbClr val="002060"/>
                </a:solidFill>
              </a:rPr>
              <a:t>Mỗi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được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15 : 5 = 3 (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rgbClr val="002060"/>
                </a:solidFill>
              </a:rPr>
              <a:t>                     Đáp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3 </a:t>
            </a:r>
            <a:r>
              <a:rPr lang="en-US" sz="2800" i="1" dirty="0" err="1">
                <a:solidFill>
                  <a:srgbClr val="002060"/>
                </a:solidFill>
              </a:rPr>
              <a:t>hộp</a:t>
            </a:r>
            <a:r>
              <a:rPr lang="en-US" sz="2800" i="1" dirty="0">
                <a:solidFill>
                  <a:srgbClr val="002060"/>
                </a:solidFill>
              </a:rPr>
              <a:t> bánh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408218" y="54494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 dirty="0">
                <a:solidFill>
                  <a:srgbClr val="FF0000"/>
                </a:solidFill>
                <a:ea typeface="微软雅黑"/>
                <a:cs typeface="Arial" panose="020B0604020202020204" pitchFamily="34" charset="0"/>
              </a:rPr>
              <a:t>YÊU CẦU CẦN ĐẠT</a:t>
            </a:r>
            <a:endParaRPr lang="en-US" sz="3200" dirty="0">
              <a:solidFill>
                <a:srgbClr val="FF0000"/>
              </a:solidFill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1535734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28" y="2860797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124364" y="1422400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Ôn tập, củng cố phép nhân, chia trong phạm vi đã học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en-US" sz="3200" b="1">
              <a:solidFill>
                <a:prstClr val="black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D9C7-B4BA-4BC8-A832-4E355F0724B1}"/>
              </a:ext>
            </a:extLst>
          </p:cNvPr>
          <p:cNvSpPr txBox="1"/>
          <p:nvPr/>
        </p:nvSpPr>
        <p:spPr>
          <a:xfrm>
            <a:off x="2225964" y="3016523"/>
            <a:ext cx="958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Ôn tập về giải toán.</a:t>
            </a:r>
          </a:p>
        </p:txBody>
      </p:sp>
    </p:spTree>
    <p:extLst>
      <p:ext uri="{BB962C8B-B14F-4D97-AF65-F5344CB8AC3E}">
        <p14:creationId xmlns:p14="http://schemas.microsoft.com/office/powerpoint/2010/main" val="34128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553" y="572621"/>
            <a:ext cx="2657988" cy="452474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8" y="3369292"/>
            <a:ext cx="2036252" cy="3488708"/>
          </a:xfrm>
          <a:prstGeom prst="rect">
            <a:avLst/>
          </a:prstGeom>
        </p:spPr>
      </p:pic>
      <p:pic>
        <p:nvPicPr>
          <p:cNvPr id="2" name="中央人民广播电台少年广播合唱团 - 六一国际儿童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66164" y="1699492"/>
            <a:ext cx="609600" cy="609600"/>
          </a:xfrm>
          <a:prstGeom prst="rect">
            <a:avLst/>
          </a:prstGeom>
        </p:spPr>
      </p:pic>
      <p:sp>
        <p:nvSpPr>
          <p:cNvPr id="3" name="Cloud 2">
            <a:extLst>
              <a:ext uri="{FF2B5EF4-FFF2-40B4-BE49-F238E27FC236}">
                <a16:creationId xmlns:a16="http://schemas.microsoft.com/office/drawing/2014/main" id="{BA89188E-3F93-418D-AF2E-29E64A21F7FC}"/>
              </a:ext>
            </a:extLst>
          </p:cNvPr>
          <p:cNvSpPr/>
          <p:nvPr/>
        </p:nvSpPr>
        <p:spPr>
          <a:xfrm>
            <a:off x="259413" y="391868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AF951A8-2BB8-4EAE-8520-36CFF6F2195B}"/>
              </a:ext>
            </a:extLst>
          </p:cNvPr>
          <p:cNvSpPr/>
          <p:nvPr/>
        </p:nvSpPr>
        <p:spPr>
          <a:xfrm>
            <a:off x="1652869" y="931899"/>
            <a:ext cx="2319120" cy="1105786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DD3452AC-AF31-4E99-B655-4E6F06B9CCBC}"/>
              </a:ext>
            </a:extLst>
          </p:cNvPr>
          <p:cNvSpPr/>
          <p:nvPr/>
        </p:nvSpPr>
        <p:spPr>
          <a:xfrm>
            <a:off x="26108" y="1351687"/>
            <a:ext cx="2036252" cy="843487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37BD6E-691F-46B8-9F0C-54F488264C6A}"/>
              </a:ext>
            </a:extLst>
          </p:cNvPr>
          <p:cNvSpPr txBox="1"/>
          <p:nvPr/>
        </p:nvSpPr>
        <p:spPr>
          <a:xfrm>
            <a:off x="2367913" y="2309092"/>
            <a:ext cx="69457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 TẠM BIỆT VÀ HẸN GẶP LẠI!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739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2"/>
            <a:chOff x="1523998" y="0"/>
            <a:chExt cx="2208945" cy="9806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2"/>
              <a:chOff x="1523999" y="0"/>
              <a:chExt cx="1285462" cy="1828802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400" dirty="0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87290" y="119064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</a:rPr>
                <a:t>14</a:t>
              </a:r>
              <a:endParaRPr lang="vi-VN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292526" y="574506"/>
            <a:ext cx="526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ÔN TẬP </a:t>
            </a:r>
            <a:r>
              <a:rPr lang="en-US" sz="3600" dirty="0">
                <a:solidFill>
                  <a:srgbClr val="7030A0"/>
                </a:solidFill>
              </a:rPr>
              <a:t>CUỐI NĂM</a:t>
            </a:r>
            <a:endParaRPr lang="vi-VN" sz="36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316062" y="2082407"/>
            <a:ext cx="9035459" cy="20867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71</a:t>
            </a:r>
            <a:endParaRPr lang="vi-VN" sz="36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TẬP </a:t>
            </a:r>
            <a:r>
              <a:rPr lang="en-US" sz="36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PHÉP NHÂN</a:t>
            </a:r>
            <a:r>
              <a:rPr lang="en-US" sz="36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, PHÉP CHIA</a:t>
            </a:r>
          </a:p>
          <a:p>
            <a:pPr algn="ctr">
              <a:lnSpc>
                <a:spcPct val="120000"/>
              </a:lnSpc>
            </a:pPr>
            <a:r>
              <a:rPr lang="en-US" sz="36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(Tiết 1 – Luyện tập, tr 122)</a:t>
            </a:r>
            <a:endParaRPr lang="vi-VN" sz="36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F9E8-7FA8-458C-A356-BD63B8F10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BAD71E-B342-41AA-AAB4-DFA17745B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1361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ADAF1B-888E-42DA-B6FF-56E4DCEFE3D1}"/>
              </a:ext>
            </a:extLst>
          </p:cNvPr>
          <p:cNvSpPr txBox="1"/>
          <p:nvPr/>
        </p:nvSpPr>
        <p:spPr>
          <a:xfrm>
            <a:off x="3408218" y="544945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 CẦU CẦN ĐẠT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4AE0ABE3-4B3D-4D8C-AC7E-1654A14325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9638" y="1535734"/>
            <a:ext cx="515341" cy="850550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218E27BC-4C17-493D-9BFB-13016A2B8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928" y="2860797"/>
            <a:ext cx="745036" cy="8505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A197B8-6D86-43C9-83FA-E7B8B1636473}"/>
              </a:ext>
            </a:extLst>
          </p:cNvPr>
          <p:cNvSpPr txBox="1"/>
          <p:nvPr/>
        </p:nvSpPr>
        <p:spPr>
          <a:xfrm>
            <a:off x="2124364" y="1422400"/>
            <a:ext cx="9587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Ôn tập, củng cố phép nhân, chia trong phạm vi đã học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E2D9C7-B4BA-4BC8-A832-4E355F0724B1}"/>
              </a:ext>
            </a:extLst>
          </p:cNvPr>
          <p:cNvSpPr txBox="1"/>
          <p:nvPr/>
        </p:nvSpPr>
        <p:spPr>
          <a:xfrm>
            <a:off x="2225964" y="3016523"/>
            <a:ext cx="9587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Ôn tập về giải toán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5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911211" y="309451"/>
            <a:ext cx="4756133" cy="523220"/>
            <a:chOff x="4975091" y="695644"/>
            <a:chExt cx="4756133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43188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nhân</a:t>
              </a:r>
              <a:r>
                <a:rPr lang="en-US" sz="2800" dirty="0"/>
                <a:t> </a:t>
              </a:r>
              <a:r>
                <a:rPr lang="en-US" sz="2800" dirty="0" err="1"/>
                <a:t>thích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.</a:t>
              </a:r>
              <a:endParaRPr lang="vi-VN" sz="2800" dirty="0"/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E09EB8D-8B59-4A66-B8AA-82D9E7C765F3}"/>
              </a:ext>
            </a:extLst>
          </p:cNvPr>
          <p:cNvGrpSpPr/>
          <p:nvPr/>
        </p:nvGrpSpPr>
        <p:grpSpPr>
          <a:xfrm>
            <a:off x="651949" y="425071"/>
            <a:ext cx="10450303" cy="5997128"/>
            <a:chOff x="651949" y="425071"/>
            <a:chExt cx="10450303" cy="599712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6BCD96C-C9DF-4AEE-B7ED-CD19CAC4C7CC}"/>
                </a:ext>
              </a:extLst>
            </p:cNvPr>
            <p:cNvGrpSpPr/>
            <p:nvPr/>
          </p:nvGrpSpPr>
          <p:grpSpPr>
            <a:xfrm>
              <a:off x="677569" y="857362"/>
              <a:ext cx="3248325" cy="1286021"/>
              <a:chOff x="6401053" y="1807131"/>
              <a:chExt cx="3846034" cy="1522656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91729B3F-CF42-481F-9E03-FD220B4F02C4}"/>
                  </a:ext>
                </a:extLst>
              </p:cNvPr>
              <p:cNvGrpSpPr/>
              <p:nvPr/>
            </p:nvGrpSpPr>
            <p:grpSpPr>
              <a:xfrm>
                <a:off x="6693311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103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D6EBA00-B7B6-492A-9229-358E7C740E0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66F51A0-617B-4AA2-85D3-E86094D00FF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6F842A-0E82-4865-9470-1DD69914C7D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03FDE70-8D15-4934-B49C-7F4B5011942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37C09EC-65B2-438D-8C34-A5C55C5F8A8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E941E70-A498-4520-A9D5-47269D84EAE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7B63ACE-BB82-4770-9A95-8E94A9B06E9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352350A-224C-49E3-90BB-B26FDB26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5D65322-1A9C-4472-A52B-12438E395B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39925AD-739F-476A-95E9-AAD4E1132B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D58604D3-DA0F-437A-B34C-220AE25A3BF5}"/>
                  </a:ext>
                </a:extLst>
              </p:cNvPr>
              <p:cNvGrpSpPr/>
              <p:nvPr/>
            </p:nvGrpSpPr>
            <p:grpSpPr>
              <a:xfrm>
                <a:off x="8422103" y="1966923"/>
                <a:ext cx="1603784" cy="1244363"/>
                <a:chOff x="6858000" y="1081051"/>
                <a:chExt cx="2351334" cy="1824381"/>
              </a:xfrm>
            </p:grpSpPr>
            <p:pic>
              <p:nvPicPr>
                <p:cNvPr id="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EA928D5-FD2C-40DF-8E4D-8DC969C37F7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858000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8B748F-B7E2-45F0-A12F-BE55707F433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44593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7EA014C-A0DF-4031-B276-F514FC0B0BF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31186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8FBC283-7015-49C9-8621-D4F70960F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617779" y="2301155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04F8C2-7EA1-49FD-8AB2-143B790435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148815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4C3BD76-C201-4A62-B025-9E2DDE4344A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35408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47B994-4975-4205-920D-3785D351090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322001" y="191193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08A7148-A114-4CC2-8DBA-584B455CEC9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424155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5FFEC47-8E60-4AB5-83E0-9EBBEA0065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8010748" y="1487752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79E85FF-6692-45C2-AB89-8B6B7D4F6E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7727033" y="1081051"/>
                  <a:ext cx="591555" cy="6042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3201640B-FE08-4969-BBD2-E1DE6722392D}"/>
                  </a:ext>
                </a:extLst>
              </p:cNvPr>
              <p:cNvSpPr/>
              <p:nvPr/>
            </p:nvSpPr>
            <p:spPr>
              <a:xfrm>
                <a:off x="6401053" y="1807131"/>
                <a:ext cx="3846034" cy="152265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262E-5EA7-45B4-8544-807643BFD1C5}"/>
                </a:ext>
              </a:extLst>
            </p:cNvPr>
            <p:cNvGrpSpPr/>
            <p:nvPr/>
          </p:nvGrpSpPr>
          <p:grpSpPr>
            <a:xfrm>
              <a:off x="699985" y="2253530"/>
              <a:ext cx="3248325" cy="1618140"/>
              <a:chOff x="6046609" y="2216207"/>
              <a:chExt cx="3846034" cy="1915886"/>
            </a:xfrm>
          </p:grpSpPr>
          <p:sp>
            <p:nvSpPr>
              <p:cNvPr id="71" name="Rectangle: Rounded Corners 70">
                <a:extLst>
                  <a:ext uri="{FF2B5EF4-FFF2-40B4-BE49-F238E27FC236}">
                    <a16:creationId xmlns:a16="http://schemas.microsoft.com/office/drawing/2014/main" id="{F42DEE75-AD49-458B-8B96-156703D10982}"/>
                  </a:ext>
                </a:extLst>
              </p:cNvPr>
              <p:cNvSpPr/>
              <p:nvPr/>
            </p:nvSpPr>
            <p:spPr>
              <a:xfrm>
                <a:off x="6046609" y="2216207"/>
                <a:ext cx="3846034" cy="1915886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DC612AE-E683-4E35-9A0F-2D53C5786AD1}"/>
                  </a:ext>
                </a:extLst>
              </p:cNvPr>
              <p:cNvGrpSpPr/>
              <p:nvPr/>
            </p:nvGrpSpPr>
            <p:grpSpPr>
              <a:xfrm>
                <a:off x="6367757" y="2357823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996F327-2344-44C0-A6E8-79A90D947A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85E75847-E27A-43B1-8428-7BDDEFC0F5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F9B9CCA-048A-4365-829B-FE2E6AB129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77A8B63-DB83-4AC6-9F59-4511AD7D4A64}"/>
                  </a:ext>
                </a:extLst>
              </p:cNvPr>
              <p:cNvGrpSpPr/>
              <p:nvPr/>
            </p:nvGrpSpPr>
            <p:grpSpPr>
              <a:xfrm>
                <a:off x="6374292" y="3189001"/>
                <a:ext cx="803584" cy="689562"/>
                <a:chOff x="6367757" y="2357823"/>
                <a:chExt cx="803584" cy="689562"/>
              </a:xfrm>
            </p:grpSpPr>
            <p:pic>
              <p:nvPicPr>
                <p:cNvPr id="7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53780A6-E207-4F60-8E96-F76C3A37A75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850923D-A6B4-4465-96D4-AB42745920B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7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3543554-BDF4-4E1A-9E9F-1C8D1B5BF10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C33B9288-66B5-40C4-B966-DEB005A3FE22}"/>
                  </a:ext>
                </a:extLst>
              </p:cNvPr>
              <p:cNvGrpSpPr/>
              <p:nvPr/>
            </p:nvGrpSpPr>
            <p:grpSpPr>
              <a:xfrm>
                <a:off x="7608296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2F559A-A3A7-42C7-9730-DB5D22EBDF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B6B24E-1BEC-4A49-958D-06075F92A1C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E385616-6E63-42B9-AC51-7E757B1D942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A6B5C67-B238-4C7B-A4C4-69EB6CD42DEA}"/>
                  </a:ext>
                </a:extLst>
              </p:cNvPr>
              <p:cNvGrpSpPr/>
              <p:nvPr/>
            </p:nvGrpSpPr>
            <p:grpSpPr>
              <a:xfrm>
                <a:off x="7614831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C2DF8E-B009-4F2E-A4CE-B88C0627B7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7FF0C72-2879-4331-A743-B99F7CA7B1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2C2B91E-3A01-44BC-BB4D-0E948C48458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76C8AE57-BC6A-4E18-920E-A2C1EF3EF302}"/>
                  </a:ext>
                </a:extLst>
              </p:cNvPr>
              <p:cNvGrpSpPr/>
              <p:nvPr/>
            </p:nvGrpSpPr>
            <p:grpSpPr>
              <a:xfrm>
                <a:off x="8780757" y="2385934"/>
                <a:ext cx="803584" cy="689562"/>
                <a:chOff x="6367757" y="2357823"/>
                <a:chExt cx="803584" cy="689562"/>
              </a:xfrm>
            </p:grpSpPr>
            <p:pic>
              <p:nvPicPr>
                <p:cNvPr id="8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4EE5A4A-FC14-43C0-AD76-C238B7B28FA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1F34F1C-B308-4B94-A49B-4311B63A59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0F02557-7907-442E-BBA7-C97CF33046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201A75B5-A737-41C5-9EAF-F835F4817CD9}"/>
                  </a:ext>
                </a:extLst>
              </p:cNvPr>
              <p:cNvGrpSpPr/>
              <p:nvPr/>
            </p:nvGrpSpPr>
            <p:grpSpPr>
              <a:xfrm>
                <a:off x="8787292" y="3217112"/>
                <a:ext cx="803584" cy="689562"/>
                <a:chOff x="6367757" y="2357823"/>
                <a:chExt cx="803584" cy="689562"/>
              </a:xfrm>
            </p:grpSpPr>
            <p:pic>
              <p:nvPicPr>
                <p:cNvPr id="9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1FA289AC-193D-4AAE-AC21-8512A69C216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3677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A5B31157-A488-4D8B-8093-943387E5EE8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767857" y="26352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BEC4CDD-D8F3-4A18-8EF3-571303B8124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74342" y="2357823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F40F5541-048C-471A-8571-522C3C958560}"/>
                </a:ext>
              </a:extLst>
            </p:cNvPr>
            <p:cNvGrpSpPr/>
            <p:nvPr/>
          </p:nvGrpSpPr>
          <p:grpSpPr>
            <a:xfrm>
              <a:off x="699985" y="4015612"/>
              <a:ext cx="4229722" cy="927083"/>
              <a:chOff x="6054445" y="4273709"/>
              <a:chExt cx="5057775" cy="1108578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83D39F62-9372-40BA-B1BB-E1930354FEB6}"/>
                  </a:ext>
                </a:extLst>
              </p:cNvPr>
              <p:cNvSpPr/>
              <p:nvPr/>
            </p:nvSpPr>
            <p:spPr>
              <a:xfrm>
                <a:off x="6054445" y="4273709"/>
                <a:ext cx="5057775" cy="1108578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CBD4C8C1-E54B-44A4-B18E-868DC6F88DB4}"/>
                  </a:ext>
                </a:extLst>
              </p:cNvPr>
              <p:cNvGrpSpPr/>
              <p:nvPr/>
            </p:nvGrpSpPr>
            <p:grpSpPr>
              <a:xfrm>
                <a:off x="616638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9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F11836-57FE-4434-B391-250EF79DC2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69E184-DB64-4ACA-A32B-9DD9118584B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1173476-F9DC-4A60-AD10-5910E4AF374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2B4F80D-2B3F-4738-8EFC-1DBA8568F1D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7BE5189C-30C3-4230-A11D-4455B4936423}"/>
                  </a:ext>
                </a:extLst>
              </p:cNvPr>
              <p:cNvGrpSpPr/>
              <p:nvPr/>
            </p:nvGrpSpPr>
            <p:grpSpPr>
              <a:xfrm>
                <a:off x="7143425" y="4474171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1356A9-4928-4B94-8DD2-133FA03BDF4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D3800BA-60CA-49F5-AC5A-B4B4DCDCF1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4A5A6C2-A1F8-435D-9C53-935E8D1FBF0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1D132EE-3539-4EB0-8D87-4C6CA20C60E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96E3A8BB-736B-4D74-94F8-67CD127BA1DF}"/>
                  </a:ext>
                </a:extLst>
              </p:cNvPr>
              <p:cNvGrpSpPr/>
              <p:nvPr/>
            </p:nvGrpSpPr>
            <p:grpSpPr>
              <a:xfrm>
                <a:off x="8115765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0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39E2D51-8054-4932-AEE8-BD5D58E32B6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A2D860-609A-44E7-9ED6-5A8984E367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3AD4D942-F761-4CBB-92B6-F887D91A419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3C5F2FF-7E3C-4502-8B24-E018A86B47B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49670383-5101-4477-A356-FF92078DFAF2}"/>
                  </a:ext>
                </a:extLst>
              </p:cNvPr>
              <p:cNvGrpSpPr/>
              <p:nvPr/>
            </p:nvGrpSpPr>
            <p:grpSpPr>
              <a:xfrm>
                <a:off x="9081202" y="4450624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8E37F45-19C1-46EA-A7A2-C4720A8E65A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562C4F-2FA4-4E30-87FF-230CDC2D415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EE8D543E-213A-4AC8-984A-5ED7C1D7B3E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03A287-4C5B-41B6-90CC-0ACC6170B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F514EEE-55AC-460C-822D-C0286840A45E}"/>
                  </a:ext>
                </a:extLst>
              </p:cNvPr>
              <p:cNvGrpSpPr/>
              <p:nvPr/>
            </p:nvGrpSpPr>
            <p:grpSpPr>
              <a:xfrm>
                <a:off x="10053542" y="4427077"/>
                <a:ext cx="811441" cy="801466"/>
                <a:chOff x="6180777" y="4424128"/>
                <a:chExt cx="811441" cy="801466"/>
              </a:xfrm>
            </p:grpSpPr>
            <p:pic>
              <p:nvPicPr>
                <p:cNvPr id="11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67DEE29-DF5B-44DA-B6FF-CF0EBBAF1B7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07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9EDF42D-D984-45A7-BEF6-E3232BFF523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0877" y="4813432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C788276-7CC4-4707-A562-317B8FEDA95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1886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2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B382B30-D10B-40F0-9E83-5FBC9CD8BC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6588734" y="4424128"/>
                  <a:ext cx="403484" cy="4121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CF999EFC-B0D4-43CA-9D56-E7C86C5FEB28}"/>
                </a:ext>
              </a:extLst>
            </p:cNvPr>
            <p:cNvGrpSpPr/>
            <p:nvPr/>
          </p:nvGrpSpPr>
          <p:grpSpPr>
            <a:xfrm>
              <a:off x="651949" y="5136178"/>
              <a:ext cx="4634549" cy="1286021"/>
              <a:chOff x="6047964" y="4618029"/>
              <a:chExt cx="4634549" cy="1286021"/>
            </a:xfrm>
          </p:grpSpPr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C2FE87DC-B457-4E8E-BAF7-3F5AE08735C4}"/>
                  </a:ext>
                </a:extLst>
              </p:cNvPr>
              <p:cNvSpPr/>
              <p:nvPr/>
            </p:nvSpPr>
            <p:spPr>
              <a:xfrm>
                <a:off x="6047964" y="4618029"/>
                <a:ext cx="4634549" cy="1286021"/>
              </a:xfrm>
              <a:prstGeom prst="roundRect">
                <a:avLst/>
              </a:prstGeom>
              <a:noFill/>
              <a:ln w="19050">
                <a:solidFill>
                  <a:srgbClr val="F79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B0BDFCFF-282F-49EC-A50B-16F5C5DC57DB}"/>
                  </a:ext>
                </a:extLst>
              </p:cNvPr>
              <p:cNvGrpSpPr/>
              <p:nvPr/>
            </p:nvGrpSpPr>
            <p:grpSpPr>
              <a:xfrm>
                <a:off x="6209317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3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C67D9B-F721-4C19-AB7D-9265B66D758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01299A8-015A-4B32-BC04-969AFC625B7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81CFA20-3AE9-44B5-8E74-38AD62F74E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E0D35DB-1087-4AC8-A3E8-B04F5F3AB8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DB5348F-2C8F-4541-9D41-20946C18503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3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83D90A6-F007-4D97-A2C4-1BBE0CC7FBC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CE549D90-1CA5-4EE4-AAEE-162B0EB639F4}"/>
                  </a:ext>
                </a:extLst>
              </p:cNvPr>
              <p:cNvGrpSpPr/>
              <p:nvPr/>
            </p:nvGrpSpPr>
            <p:grpSpPr>
              <a:xfrm>
                <a:off x="7334183" y="4893497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69A1F82-BE0F-4A62-B4E2-05FC2319C7C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70CA4A44-650C-4967-BE4B-75F662C3562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BE976FB-18F6-4CB8-975B-176B2BD090A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C157CF6-6701-45E8-9F6D-2F6D95ADD6B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DFBE17C-4ABA-4B9D-8D62-CBBC710647C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5F8C808-A643-4116-AC4B-8D6A10E5BE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8EE3864E-96E5-45DF-9905-EB463DDC93FB}"/>
                  </a:ext>
                </a:extLst>
              </p:cNvPr>
              <p:cNvGrpSpPr/>
              <p:nvPr/>
            </p:nvGrpSpPr>
            <p:grpSpPr>
              <a:xfrm>
                <a:off x="8423687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4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F8137F8-745C-4362-9272-AF566510EE2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66D011A9-EDA2-486A-AA8C-81CC298772F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400DFB6-5FB4-4082-8296-96DA5459FF6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2521E2C7-A118-4570-ACB1-CB52E1FE530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E9D40A2-3335-4241-8BBF-080B2F7A40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CC215D1A-7A8F-4B53-AEF7-62BCEC359C5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822BD36-B0D6-4472-9049-4E82D6D5A55E}"/>
                  </a:ext>
                </a:extLst>
              </p:cNvPr>
              <p:cNvGrpSpPr/>
              <p:nvPr/>
            </p:nvGrpSpPr>
            <p:grpSpPr>
              <a:xfrm>
                <a:off x="9548553" y="4898761"/>
                <a:ext cx="1016620" cy="826756"/>
                <a:chOff x="4860188" y="3791273"/>
                <a:chExt cx="1016620" cy="826756"/>
              </a:xfrm>
            </p:grpSpPr>
            <p:pic>
              <p:nvPicPr>
                <p:cNvPr id="154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B9CC95D2-5DB4-44D0-A1DE-B91F952043B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486018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5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4F0CE1E6-B7B2-4C28-8C68-1D5948C5103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8108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6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9A3A9792-DC1A-404B-A8A6-0E77D956BEA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536029" y="4269921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7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09733580-86DA-4473-8EB7-7B2A43625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01880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8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DBA6693E-E977-4D73-9789-097E07C651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356724" y="402556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9" name="Picture 6" descr="58,489 BEST Tomato Cartoon IMAGES, STOCK PHOTOS &amp;amp; VECTORS | Adobe Stock">
                  <a:extLst>
                    <a:ext uri="{FF2B5EF4-FFF2-40B4-BE49-F238E27FC236}">
                      <a16:creationId xmlns:a16="http://schemas.microsoft.com/office/drawing/2014/main" id="{5A01EA79-A756-4A12-96AD-A741CBBA44C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287" t="9784" r="9713" b="8495"/>
                <a:stretch/>
              </p:blipFill>
              <p:spPr bwMode="auto">
                <a:xfrm>
                  <a:off x="5193284" y="3791273"/>
                  <a:ext cx="340779" cy="348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FEBE9E82-D4ED-4689-855F-2ED789D4384A}"/>
                </a:ext>
              </a:extLst>
            </p:cNvPr>
            <p:cNvGrpSpPr/>
            <p:nvPr/>
          </p:nvGrpSpPr>
          <p:grpSpPr>
            <a:xfrm>
              <a:off x="6318344" y="425071"/>
              <a:ext cx="2372680" cy="1509881"/>
              <a:chOff x="6706461" y="3626297"/>
              <a:chExt cx="2372680" cy="1509881"/>
            </a:xfrm>
          </p:grpSpPr>
          <p:pic>
            <p:nvPicPr>
              <p:cNvPr id="1032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37AD4C83-4667-4419-B642-38758A218A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9ADCBB38-A49C-4E5E-A623-2F03B0D1048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4 x 5 = 20</a:t>
                </a:r>
                <a:endParaRPr lang="vi-VN" sz="2800" dirty="0"/>
              </a:p>
            </p:txBody>
          </p:sp>
        </p:grp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A1B972D1-33FC-497E-91CB-72102B120F70}"/>
                </a:ext>
              </a:extLst>
            </p:cNvPr>
            <p:cNvGrpSpPr/>
            <p:nvPr/>
          </p:nvGrpSpPr>
          <p:grpSpPr>
            <a:xfrm>
              <a:off x="8245223" y="1695190"/>
              <a:ext cx="2372680" cy="1509881"/>
              <a:chOff x="6706461" y="3626297"/>
              <a:chExt cx="2372680" cy="1509881"/>
            </a:xfrm>
          </p:grpSpPr>
          <p:pic>
            <p:nvPicPr>
              <p:cNvPr id="165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168D94C4-59A0-4721-8147-A60BE6F123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C74818BE-7ECF-4498-8F40-231FB89F15B2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6 x 4 = 24</a:t>
                </a:r>
                <a:endParaRPr lang="vi-VN" sz="2800" dirty="0"/>
              </a:p>
            </p:txBody>
          </p: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6069431D-5109-4656-ACF0-4D8E098A2389}"/>
                </a:ext>
              </a:extLst>
            </p:cNvPr>
            <p:cNvGrpSpPr/>
            <p:nvPr/>
          </p:nvGrpSpPr>
          <p:grpSpPr>
            <a:xfrm>
              <a:off x="6708191" y="3219883"/>
              <a:ext cx="2372680" cy="1509881"/>
              <a:chOff x="6706461" y="3626297"/>
              <a:chExt cx="2372680" cy="1509881"/>
            </a:xfrm>
          </p:grpSpPr>
          <p:pic>
            <p:nvPicPr>
              <p:cNvPr id="168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B509DFAF-35C0-4FAA-A1A8-92B025D9AE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0BCED00E-DDCF-4BEA-A1F5-5DBBF7D82F5D}"/>
                  </a:ext>
                </a:extLst>
              </p:cNvPr>
              <p:cNvSpPr txBox="1"/>
              <p:nvPr/>
            </p:nvSpPr>
            <p:spPr>
              <a:xfrm>
                <a:off x="6983291" y="4099936"/>
                <a:ext cx="195983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10 x 2 = 20</a:t>
                </a:r>
                <a:endParaRPr lang="vi-VN" sz="2800" dirty="0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CA164744-07F7-485B-AA1F-0BCB633C23A3}"/>
                </a:ext>
              </a:extLst>
            </p:cNvPr>
            <p:cNvGrpSpPr/>
            <p:nvPr/>
          </p:nvGrpSpPr>
          <p:grpSpPr>
            <a:xfrm>
              <a:off x="8729572" y="4750775"/>
              <a:ext cx="2372680" cy="1509881"/>
              <a:chOff x="6706461" y="3626297"/>
              <a:chExt cx="2372680" cy="1509881"/>
            </a:xfrm>
          </p:grpSpPr>
          <p:pic>
            <p:nvPicPr>
              <p:cNvPr id="171" name="Picture 8" descr="Cute blue cloud icon isolated on white background Vector Image">
                <a:extLst>
                  <a:ext uri="{FF2B5EF4-FFF2-40B4-BE49-F238E27FC236}">
                    <a16:creationId xmlns:a16="http://schemas.microsoft.com/office/drawing/2014/main" id="{D2C5652A-14F2-456B-993A-F03A1FD3A1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64" t="16235" r="4878" b="25107"/>
              <a:stretch/>
            </p:blipFill>
            <p:spPr bwMode="auto">
              <a:xfrm>
                <a:off x="6706461" y="3626297"/>
                <a:ext cx="2372680" cy="1509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72173668-4DC6-4560-AFF8-456D76062706}"/>
                  </a:ext>
                </a:extLst>
              </p:cNvPr>
              <p:cNvSpPr txBox="1"/>
              <p:nvPr/>
            </p:nvSpPr>
            <p:spPr>
              <a:xfrm>
                <a:off x="7119309" y="4143871"/>
                <a:ext cx="1773242" cy="523220"/>
              </a:xfrm>
              <a:prstGeom prst="rect">
                <a:avLst/>
              </a:prstGeom>
              <a:solidFill>
                <a:srgbClr val="E3F2F7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3 x 6 = 18</a:t>
                </a:r>
                <a:endParaRPr lang="vi-VN" sz="2800" dirty="0"/>
              </a:p>
            </p:txBody>
          </p:sp>
        </p:grpSp>
      </p:grpSp>
      <p:cxnSp>
        <p:nvCxnSpPr>
          <p:cNvPr id="1027" name="Connector: Curved 1026">
            <a:extLst>
              <a:ext uri="{FF2B5EF4-FFF2-40B4-BE49-F238E27FC236}">
                <a16:creationId xmlns:a16="http://schemas.microsoft.com/office/drawing/2014/main" id="{96D9FE75-76CC-49BA-9C97-77AFE7319EA4}"/>
              </a:ext>
            </a:extLst>
          </p:cNvPr>
          <p:cNvCxnSpPr>
            <a:cxnSpLocks/>
            <a:stCxn id="46" idx="3"/>
            <a:endCxn id="168" idx="1"/>
          </p:cNvCxnSpPr>
          <p:nvPr/>
        </p:nvCxnSpPr>
        <p:spPr>
          <a:xfrm>
            <a:off x="3925894" y="1500373"/>
            <a:ext cx="2782297" cy="2474451"/>
          </a:xfrm>
          <a:prstGeom prst="curvedConnector3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7" name="Connector: Curved 176">
            <a:extLst>
              <a:ext uri="{FF2B5EF4-FFF2-40B4-BE49-F238E27FC236}">
                <a16:creationId xmlns:a16="http://schemas.microsoft.com/office/drawing/2014/main" id="{E0844F44-5E9F-4653-BEF7-38CC62691C18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3946778" y="3010254"/>
            <a:ext cx="4782794" cy="2495462"/>
          </a:xfrm>
          <a:prstGeom prst="curvedConnector3">
            <a:avLst>
              <a:gd name="adj1" fmla="val 30265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0" name="Connector: Curved 179">
            <a:extLst>
              <a:ext uri="{FF2B5EF4-FFF2-40B4-BE49-F238E27FC236}">
                <a16:creationId xmlns:a16="http://schemas.microsoft.com/office/drawing/2014/main" id="{974AFB52-E04D-4375-A003-A19729B2E4A5}"/>
              </a:ext>
            </a:extLst>
          </p:cNvPr>
          <p:cNvCxnSpPr>
            <a:cxnSpLocks/>
            <a:stCxn id="97" idx="3"/>
            <a:endCxn id="1032" idx="1"/>
          </p:cNvCxnSpPr>
          <p:nvPr/>
        </p:nvCxnSpPr>
        <p:spPr>
          <a:xfrm flipV="1">
            <a:off x="4929707" y="1180012"/>
            <a:ext cx="1388637" cy="3299142"/>
          </a:xfrm>
          <a:prstGeom prst="curved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4" name="Connector: Curved 183">
            <a:extLst>
              <a:ext uri="{FF2B5EF4-FFF2-40B4-BE49-F238E27FC236}">
                <a16:creationId xmlns:a16="http://schemas.microsoft.com/office/drawing/2014/main" id="{D7C88B01-3C81-4CE6-A719-6F25D201F917}"/>
              </a:ext>
            </a:extLst>
          </p:cNvPr>
          <p:cNvCxnSpPr>
            <a:cxnSpLocks/>
            <a:stCxn id="124" idx="3"/>
            <a:endCxn id="165" idx="1"/>
          </p:cNvCxnSpPr>
          <p:nvPr/>
        </p:nvCxnSpPr>
        <p:spPr>
          <a:xfrm flipV="1">
            <a:off x="5286498" y="2450131"/>
            <a:ext cx="2958725" cy="3329058"/>
          </a:xfrm>
          <a:prstGeom prst="curvedConnector3">
            <a:avLst>
              <a:gd name="adj1" fmla="val 29563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00635B57-E406-4E6D-955E-15134642EE7B}"/>
              </a:ext>
            </a:extLst>
          </p:cNvPr>
          <p:cNvSpPr/>
          <p:nvPr/>
        </p:nvSpPr>
        <p:spPr>
          <a:xfrm>
            <a:off x="875173" y="52174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3C8AFB-1A96-4596-9BD9-3A7DE28F3ADE}"/>
              </a:ext>
            </a:extLst>
          </p:cNvPr>
          <p:cNvSpPr txBox="1"/>
          <p:nvPr/>
        </p:nvSpPr>
        <p:spPr>
          <a:xfrm>
            <a:off x="1312496" y="521747"/>
            <a:ext cx="6459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/>
              <a:t>Viết</a:t>
            </a:r>
            <a:r>
              <a:rPr lang="en-US" sz="2800" dirty="0"/>
              <a:t> </a:t>
            </a:r>
            <a:r>
              <a:rPr lang="en-US" sz="2800" dirty="0" err="1"/>
              <a:t>tích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tổng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tính</a:t>
            </a:r>
            <a:r>
              <a:rPr lang="en-US" sz="2800" dirty="0"/>
              <a:t> (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).</a:t>
            </a:r>
            <a:endParaRPr lang="vi-VN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F0DE16-66F4-48E0-AA6F-6A92CBE76585}"/>
              </a:ext>
            </a:extLst>
          </p:cNvPr>
          <p:cNvSpPr/>
          <p:nvPr/>
        </p:nvSpPr>
        <p:spPr>
          <a:xfrm>
            <a:off x="4688406" y="1664367"/>
            <a:ext cx="5326452" cy="13051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Mẫu</a:t>
            </a:r>
            <a:r>
              <a:rPr lang="en-US" sz="2800" dirty="0"/>
              <a:t>: 3 x 4 = 3 + 3 + 3 + 3 = 12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        3 x 4 = 12</a:t>
            </a:r>
            <a:endParaRPr lang="vi-VN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9F9F8D-D832-4346-B3D6-F95322E22550}"/>
              </a:ext>
            </a:extLst>
          </p:cNvPr>
          <p:cNvSpPr txBox="1"/>
          <p:nvPr/>
        </p:nvSpPr>
        <p:spPr>
          <a:xfrm>
            <a:off x="1776006" y="1044967"/>
            <a:ext cx="186831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3 x 4 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9 x 2</a:t>
            </a:r>
          </a:p>
          <a:p>
            <a:pPr marL="514350" indent="-514350" algn="just">
              <a:lnSpc>
                <a:spcPct val="200000"/>
              </a:lnSpc>
              <a:buAutoNum type="alphaLcParenR"/>
            </a:pPr>
            <a:r>
              <a:rPr lang="en-US" sz="2800" dirty="0"/>
              <a:t>6 x 5</a:t>
            </a:r>
            <a:endParaRPr lang="vi-VN" sz="2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A10DEEE-18CB-4D0A-BAD9-BCEB5FB7406F}"/>
              </a:ext>
            </a:extLst>
          </p:cNvPr>
          <p:cNvSpPr/>
          <p:nvPr/>
        </p:nvSpPr>
        <p:spPr>
          <a:xfrm>
            <a:off x="1312495" y="4112153"/>
            <a:ext cx="3636876" cy="1305165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b) 9 x 2 = 9 + 9 = 18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9 x 2 = 18</a:t>
            </a:r>
            <a:endParaRPr lang="vi-VN" sz="2800" dirty="0">
              <a:solidFill>
                <a:srgbClr val="FB1D12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A5D557-CCFE-4621-847A-F97AA875F360}"/>
              </a:ext>
            </a:extLst>
          </p:cNvPr>
          <p:cNvSpPr/>
          <p:nvPr/>
        </p:nvSpPr>
        <p:spPr>
          <a:xfrm>
            <a:off x="5937678" y="4112153"/>
            <a:ext cx="5389964" cy="13849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c) 6 x 5 = 6 + 6 + 6 + 6 </a:t>
            </a:r>
            <a:r>
              <a:rPr lang="en-US" sz="2800">
                <a:solidFill>
                  <a:srgbClr val="FB1D12"/>
                </a:solidFill>
              </a:rPr>
              <a:t>+ 6 = 30</a:t>
            </a:r>
            <a:endParaRPr lang="en-US" sz="2800" dirty="0">
              <a:solidFill>
                <a:srgbClr val="FB1D1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B1D12"/>
                </a:solidFill>
              </a:rPr>
              <a:t>    6 x 5 = 30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168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780EBE-F381-4A05-AC9A-F52AF1644DC4}"/>
              </a:ext>
            </a:extLst>
          </p:cNvPr>
          <p:cNvGrpSpPr/>
          <p:nvPr/>
        </p:nvGrpSpPr>
        <p:grpSpPr>
          <a:xfrm>
            <a:off x="1079205" y="1880128"/>
            <a:ext cx="9339610" cy="2975602"/>
            <a:chOff x="754744" y="1378684"/>
            <a:chExt cx="9339610" cy="29756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86CD19-6DF1-4623-BCFA-370552185B97}"/>
                </a:ext>
              </a:extLst>
            </p:cNvPr>
            <p:cNvGrpSpPr/>
            <p:nvPr/>
          </p:nvGrpSpPr>
          <p:grpSpPr>
            <a:xfrm>
              <a:off x="754744" y="1378684"/>
              <a:ext cx="9339610" cy="2975602"/>
              <a:chOff x="754744" y="1378684"/>
              <a:chExt cx="9339610" cy="297560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A9518DD-3F46-4B10-B2BF-89D95AD55AC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26863" t="8084" b="45588"/>
              <a:stretch/>
            </p:blipFill>
            <p:spPr>
              <a:xfrm>
                <a:off x="754744" y="1378684"/>
                <a:ext cx="9339610" cy="297560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BCC043C-A307-4DCF-AC37-7C71926B744C}"/>
                  </a:ext>
                </a:extLst>
              </p:cNvPr>
              <p:cNvSpPr txBox="1"/>
              <p:nvPr/>
            </p:nvSpPr>
            <p:spPr>
              <a:xfrm>
                <a:off x="2401859" y="1843253"/>
                <a:ext cx="1868318" cy="523220"/>
              </a:xfrm>
              <a:prstGeom prst="rect">
                <a:avLst/>
              </a:prstGeom>
              <a:solidFill>
                <a:srgbClr val="FEDD54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/>
                  <a:t>2 x 9 = 18</a:t>
                </a:r>
                <a:endParaRPr lang="vi-VN" sz="28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43467E-1A42-4379-B15F-E3AC53CAE489}"/>
                  </a:ext>
                </a:extLst>
              </p:cNvPr>
              <p:cNvSpPr txBox="1"/>
              <p:nvPr/>
            </p:nvSpPr>
            <p:spPr>
              <a:xfrm>
                <a:off x="12774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2 = 9</a:t>
                </a:r>
                <a:endParaRPr lang="vi-VN" sz="26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555D251-38FC-4D8B-8206-089C5B4394E6}"/>
                  </a:ext>
                </a:extLst>
              </p:cNvPr>
              <p:cNvSpPr txBox="1"/>
              <p:nvPr/>
            </p:nvSpPr>
            <p:spPr>
              <a:xfrm>
                <a:off x="3220548" y="3182778"/>
                <a:ext cx="1591846" cy="492443"/>
              </a:xfrm>
              <a:prstGeom prst="rect">
                <a:avLst/>
              </a:prstGeom>
              <a:solidFill>
                <a:srgbClr val="93DCFB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dirty="0"/>
                  <a:t>18 : 9 = 2</a:t>
                </a:r>
                <a:endParaRPr lang="vi-VN" sz="26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7303474" y="1843253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7 = 35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6425377" y="3661322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5 = 7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8353729" y="3669111"/>
            <a:ext cx="1656244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35 : 7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A0DF622-9629-40F7-B361-8BD699263CB3}"/>
              </a:ext>
            </a:extLst>
          </p:cNvPr>
          <p:cNvSpPr/>
          <p:nvPr/>
        </p:nvSpPr>
        <p:spPr>
          <a:xfrm>
            <a:off x="1088999" y="67539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AB84F1-B9D3-47B4-A18B-45526D29F566}"/>
              </a:ext>
            </a:extLst>
          </p:cNvPr>
          <p:cNvGrpSpPr/>
          <p:nvPr/>
        </p:nvGrpSpPr>
        <p:grpSpPr>
          <a:xfrm>
            <a:off x="1724807" y="675398"/>
            <a:ext cx="1054112" cy="523220"/>
            <a:chOff x="1931814" y="1440654"/>
            <a:chExt cx="1054112" cy="5232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0FBBA69-DBBA-46FE-A4F3-6C427EC871C5}"/>
                </a:ext>
              </a:extLst>
            </p:cNvPr>
            <p:cNvGrpSpPr/>
            <p:nvPr/>
          </p:nvGrpSpPr>
          <p:grpSpPr>
            <a:xfrm>
              <a:off x="1931814" y="1440654"/>
              <a:ext cx="751693" cy="523220"/>
              <a:chOff x="1931814" y="1440654"/>
              <a:chExt cx="751693" cy="523220"/>
            </a:xfrm>
          </p:grpSpPr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8E1D6CBF-2D58-4901-B05C-70516754D630}"/>
                  </a:ext>
                </a:extLst>
              </p:cNvPr>
              <p:cNvSpPr/>
              <p:nvPr/>
            </p:nvSpPr>
            <p:spPr>
              <a:xfrm>
                <a:off x="1931814" y="1475577"/>
                <a:ext cx="751693" cy="426741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FE2817-3686-444A-A7A8-17338D44CE24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6398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/>
                  <a:t>Số</a:t>
                </a:r>
                <a:endParaRPr lang="vi-VN" sz="2800" dirty="0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DDB6F5-5AB0-45EC-B41B-41EA763E58F2}"/>
                </a:ext>
              </a:extLst>
            </p:cNvPr>
            <p:cNvSpPr txBox="1"/>
            <p:nvPr/>
          </p:nvSpPr>
          <p:spPr>
            <a:xfrm>
              <a:off x="2659935" y="1458961"/>
              <a:ext cx="3259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86CD19-6DF1-4623-BCFA-370552185B97}"/>
              </a:ext>
            </a:extLst>
          </p:cNvPr>
          <p:cNvGrpSpPr/>
          <p:nvPr/>
        </p:nvGrpSpPr>
        <p:grpSpPr>
          <a:xfrm>
            <a:off x="1079205" y="1880128"/>
            <a:ext cx="4547569" cy="2975602"/>
            <a:chOff x="754744" y="1378684"/>
            <a:chExt cx="4547569" cy="29756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18DD-3F46-4B10-B2BF-89D95AD55A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135" t="53090" r="56254" b="582"/>
            <a:stretch/>
          </p:blipFill>
          <p:spPr>
            <a:xfrm>
              <a:off x="754744" y="1378684"/>
              <a:ext cx="4547569" cy="297560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CC043C-A307-4DCF-AC37-7C71926B744C}"/>
                </a:ext>
              </a:extLst>
            </p:cNvPr>
            <p:cNvSpPr txBox="1"/>
            <p:nvPr/>
          </p:nvSpPr>
          <p:spPr>
            <a:xfrm>
              <a:off x="2454458" y="175751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2 x 8 = 16</a:t>
              </a:r>
              <a:endParaRPr lang="vi-VN" sz="2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D51ADCD-1A97-4CEE-9327-204A2CC7A10B}"/>
              </a:ext>
            </a:extLst>
          </p:cNvPr>
          <p:cNvGrpSpPr/>
          <p:nvPr/>
        </p:nvGrpSpPr>
        <p:grpSpPr>
          <a:xfrm>
            <a:off x="6332319" y="3334333"/>
            <a:ext cx="4547569" cy="2975602"/>
            <a:chOff x="6332319" y="3334333"/>
            <a:chExt cx="4547569" cy="297560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5367F12-A19E-48E7-A46A-7B00F7FDC7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6499" t="52813" r="17890" b="859"/>
            <a:stretch/>
          </p:blipFill>
          <p:spPr>
            <a:xfrm>
              <a:off x="6332319" y="3334333"/>
              <a:ext cx="4547569" cy="2975602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A40D5-7508-47C5-B015-F53D952B8BBE}"/>
                </a:ext>
              </a:extLst>
            </p:cNvPr>
            <p:cNvSpPr txBox="1"/>
            <p:nvPr/>
          </p:nvSpPr>
          <p:spPr>
            <a:xfrm>
              <a:off x="8023728" y="3774271"/>
              <a:ext cx="1868318" cy="523220"/>
            </a:xfrm>
            <a:prstGeom prst="rect">
              <a:avLst/>
            </a:prstGeom>
            <a:solidFill>
              <a:srgbClr val="FEDD54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/>
                <a:t>5 x 4 = 20</a:t>
              </a:r>
              <a:endParaRPr lang="vi-VN" sz="28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FFE571E-F384-4334-BAD1-E9BDB502A7D4}"/>
              </a:ext>
            </a:extLst>
          </p:cNvPr>
          <p:cNvSpPr txBox="1"/>
          <p:nvPr/>
        </p:nvSpPr>
        <p:spPr>
          <a:xfrm>
            <a:off x="1648607" y="3693110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2 = 8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E01315-FE4B-4E2E-8460-FDFB57076964}"/>
              </a:ext>
            </a:extLst>
          </p:cNvPr>
          <p:cNvSpPr txBox="1"/>
          <p:nvPr/>
        </p:nvSpPr>
        <p:spPr>
          <a:xfrm>
            <a:off x="3599390" y="3693109"/>
            <a:ext cx="1580368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16 : 8 = 2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CC131C-B3E6-49A3-A3EF-C066113F9E3D}"/>
              </a:ext>
            </a:extLst>
          </p:cNvPr>
          <p:cNvSpPr txBox="1"/>
          <p:nvPr/>
        </p:nvSpPr>
        <p:spPr>
          <a:xfrm>
            <a:off x="6928084" y="5144539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</a:t>
            </a:r>
            <a:r>
              <a:rPr lang="en-US" sz="2600">
                <a:solidFill>
                  <a:srgbClr val="FB1D12"/>
                </a:solidFill>
              </a:rPr>
              <a:t>: 5 = 4</a:t>
            </a:r>
            <a:endParaRPr lang="vi-VN" sz="2600" dirty="0">
              <a:solidFill>
                <a:srgbClr val="FB1D1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005526-66AB-4852-9C93-86A2B58E7C97}"/>
              </a:ext>
            </a:extLst>
          </p:cNvPr>
          <p:cNvSpPr txBox="1"/>
          <p:nvPr/>
        </p:nvSpPr>
        <p:spPr>
          <a:xfrm>
            <a:off x="8830889" y="5144538"/>
            <a:ext cx="1613106" cy="492443"/>
          </a:xfrm>
          <a:prstGeom prst="rect">
            <a:avLst/>
          </a:prstGeom>
          <a:solidFill>
            <a:srgbClr val="93DCFB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solidFill>
                  <a:srgbClr val="FB1D12"/>
                </a:solidFill>
              </a:rPr>
              <a:t>20 </a:t>
            </a:r>
            <a:r>
              <a:rPr lang="en-US" sz="2600">
                <a:solidFill>
                  <a:srgbClr val="FB1D12"/>
                </a:solidFill>
              </a:rPr>
              <a:t>: 4 = 5</a:t>
            </a:r>
            <a:endParaRPr lang="vi-VN" sz="26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2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430192" y="36776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758332" y="367761"/>
            <a:ext cx="107010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5 </a:t>
            </a:r>
            <a:r>
              <a:rPr lang="en-US" sz="2700" dirty="0" err="1"/>
              <a:t>quả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. </a:t>
            </a:r>
            <a:r>
              <a:rPr lang="en-US" sz="2700" dirty="0" err="1"/>
              <a:t>Hỏi</a:t>
            </a:r>
            <a:r>
              <a:rPr lang="en-US" sz="2700" dirty="0"/>
              <a:t> 4 </a:t>
            </a:r>
            <a:r>
              <a:rPr lang="en-US" sz="2700" dirty="0" err="1"/>
              <a:t>chùm</a:t>
            </a:r>
            <a:r>
              <a:rPr lang="en-US" sz="2700" dirty="0"/>
              <a:t> </a:t>
            </a:r>
            <a:r>
              <a:rPr lang="en-US" sz="2700" dirty="0" err="1"/>
              <a:t>dừa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vậy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bao </a:t>
            </a:r>
            <a:r>
              <a:rPr lang="en-US" sz="2700" dirty="0" err="1"/>
              <a:t>nhiêu</a:t>
            </a:r>
            <a:r>
              <a:rPr lang="en-US" sz="2700" dirty="0"/>
              <a:t> </a:t>
            </a:r>
            <a:r>
              <a:rPr lang="en-US" sz="2700" dirty="0" err="1"/>
              <a:t>quả</a:t>
            </a:r>
            <a:r>
              <a:rPr lang="en-US" sz="2700" dirty="0"/>
              <a:t>?</a:t>
            </a:r>
            <a:endParaRPr lang="vi-VN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719DAE-C767-4F98-AD8B-D4F19D68FA3A}"/>
              </a:ext>
            </a:extLst>
          </p:cNvPr>
          <p:cNvSpPr txBox="1"/>
          <p:nvPr/>
        </p:nvSpPr>
        <p:spPr>
          <a:xfrm>
            <a:off x="1209004" y="1178737"/>
            <a:ext cx="64647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</a:rPr>
              <a:t>Bài</a:t>
            </a:r>
            <a:r>
              <a:rPr lang="en-US" sz="2800" i="1" dirty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giải</a:t>
            </a:r>
            <a:endParaRPr lang="en-US" sz="2800" i="1" dirty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rgbClr val="002060"/>
                </a:solidFill>
              </a:rPr>
              <a:t>   Bốn chùm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như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vậy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có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là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5 x 4 = 20 (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800" i="1">
                <a:solidFill>
                  <a:srgbClr val="002060"/>
                </a:solidFill>
              </a:rPr>
              <a:t>                     Đáp </a:t>
            </a:r>
            <a:r>
              <a:rPr lang="en-US" sz="2800" i="1" dirty="0" err="1">
                <a:solidFill>
                  <a:srgbClr val="002060"/>
                </a:solidFill>
              </a:rPr>
              <a:t>số</a:t>
            </a:r>
            <a:r>
              <a:rPr lang="en-US" sz="2800" i="1" dirty="0">
                <a:solidFill>
                  <a:srgbClr val="002060"/>
                </a:solidFill>
              </a:rPr>
              <a:t>: 20 </a:t>
            </a:r>
            <a:r>
              <a:rPr lang="en-US" sz="2800" i="1" dirty="0" err="1">
                <a:solidFill>
                  <a:srgbClr val="002060"/>
                </a:solidFill>
              </a:rPr>
              <a:t>quả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dừa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7172" name="Picture 4" descr="Sun With Coconut Trees - Shape Coconut Tree Cartoon, HD Png Download ,  Transparent Png Image - PNGitem">
            <a:extLst>
              <a:ext uri="{FF2B5EF4-FFF2-40B4-BE49-F238E27FC236}">
                <a16:creationId xmlns:a16="http://schemas.microsoft.com/office/drawing/2014/main" id="{D38FD3BC-4C97-40D2-B681-5DE764B19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148" y="1178737"/>
            <a:ext cx="4543410" cy="567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71.Ontapphepnhan,phepchia[20210616164827837].mdb"/>
  <p:tag name="INKNOELEADERBOARD" val="33380560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2990</TotalTime>
  <Words>373</Words>
  <Application>Microsoft Office PowerPoint</Application>
  <PresentationFormat>Widescreen</PresentationFormat>
  <Paragraphs>61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微软雅黑</vt:lpstr>
      <vt:lpstr>Arial</vt:lpstr>
      <vt:lpstr>Calibri</vt:lpstr>
      <vt:lpstr>Calibri Light</vt:lpstr>
      <vt:lpstr>Cambria</vt:lpstr>
      <vt:lpstr>UTM Cookies</vt:lpstr>
      <vt:lpstr>Office Theme</vt:lpstr>
      <vt:lpstr>1_Office Theme</vt:lpstr>
      <vt:lpstr>1_Office 主题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Diêm Công Dũng - 66KOC2</cp:lastModifiedBy>
  <cp:revision>329</cp:revision>
  <dcterms:created xsi:type="dcterms:W3CDTF">2021-06-02T01:34:28Z</dcterms:created>
  <dcterms:modified xsi:type="dcterms:W3CDTF">2024-05-20T02:56:36Z</dcterms:modified>
</cp:coreProperties>
</file>