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1"/>
  </p:notesMasterIdLst>
  <p:sldIdLst>
    <p:sldId id="343" r:id="rId3"/>
    <p:sldId id="276" r:id="rId4"/>
    <p:sldId id="346" r:id="rId5"/>
    <p:sldId id="345" r:id="rId6"/>
    <p:sldId id="259" r:id="rId7"/>
    <p:sldId id="347" r:id="rId8"/>
    <p:sldId id="348" r:id="rId9"/>
    <p:sldId id="260" r:id="rId10"/>
    <p:sldId id="325" r:id="rId11"/>
    <p:sldId id="326" r:id="rId12"/>
    <p:sldId id="339" r:id="rId13"/>
    <p:sldId id="330" r:id="rId14"/>
    <p:sldId id="349" r:id="rId15"/>
    <p:sldId id="350" r:id="rId16"/>
    <p:sldId id="351" r:id="rId17"/>
    <p:sldId id="352" r:id="rId18"/>
    <p:sldId id="338" r:id="rId19"/>
    <p:sldId id="31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9C7BC-9E74-4D37-9039-8FA9EB8F1238}"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62331-872E-46D1-841C-93A69AE5119D}" type="slidenum">
              <a:rPr lang="en-US" smtClean="0"/>
              <a:t>‹#›</a:t>
            </a:fld>
            <a:endParaRPr lang="en-US"/>
          </a:p>
        </p:txBody>
      </p:sp>
    </p:spTree>
    <p:extLst>
      <p:ext uri="{BB962C8B-B14F-4D97-AF65-F5344CB8AC3E}">
        <p14:creationId xmlns:p14="http://schemas.microsoft.com/office/powerpoint/2010/main" val="4194359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712477-3083-784D-966F-9F0195191D69}" type="slidenum">
              <a:rPr kumimoji="0" lang="x-none" sz="1200" b="0" i="0" u="none" strike="noStrike" kern="1200" cap="none" spc="0" normalizeH="0" baseline="0" noProof="0" smtClean="0">
                <a:ln>
                  <a:noFill/>
                </a:ln>
                <a:solidFill>
                  <a:prstClr val="black"/>
                </a:solidFill>
                <a:effectLst/>
                <a:uLnTx/>
                <a:uFillTx/>
                <a:latin typeface="仓耳玄三M W05" panose="02020400000000000000" pitchFamily="18" charset="-122"/>
                <a:ea typeface="仓耳玄三M W05" panose="02020400000000000000" pitchFamily="18"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x-none" sz="1200" b="0" i="0" u="none" strike="noStrike" kern="1200" cap="none" spc="0" normalizeH="0" baseline="0" noProof="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Tree>
    <p:extLst>
      <p:ext uri="{BB962C8B-B14F-4D97-AF65-F5344CB8AC3E}">
        <p14:creationId xmlns:p14="http://schemas.microsoft.com/office/powerpoint/2010/main" val="120040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仓耳玄三M W05" panose="02020400000000000000" pitchFamily="18" charset="-122"/>
                <a:ea typeface="仓耳玄三M W05" panose="02020400000000000000" pitchFamily="18"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Tree>
    <p:extLst>
      <p:ext uri="{BB962C8B-B14F-4D97-AF65-F5344CB8AC3E}">
        <p14:creationId xmlns:p14="http://schemas.microsoft.com/office/powerpoint/2010/main" val="2065066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仓耳玄三M W05" panose="02020400000000000000" pitchFamily="18" charset="-122"/>
                <a:ea typeface="仓耳玄三M W05" panose="02020400000000000000" pitchFamily="18"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Tree>
    <p:extLst>
      <p:ext uri="{BB962C8B-B14F-4D97-AF65-F5344CB8AC3E}">
        <p14:creationId xmlns:p14="http://schemas.microsoft.com/office/powerpoint/2010/main" val="349151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仓耳玄三M W05" panose="02020400000000000000" pitchFamily="18" charset="-122"/>
                <a:ea typeface="仓耳玄三M W05" panose="02020400000000000000" pitchFamily="18"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Tree>
    <p:extLst>
      <p:ext uri="{BB962C8B-B14F-4D97-AF65-F5344CB8AC3E}">
        <p14:creationId xmlns:p14="http://schemas.microsoft.com/office/powerpoint/2010/main" val="2457711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96374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4803122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8666075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5243631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729609922"/>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1162815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2024/10/27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50764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721F-314F-4553-84C8-48C2404090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AD3445-2160-4372-8C86-000FBE01C584}"/>
              </a:ext>
            </a:extLst>
          </p:cNvPr>
          <p:cNvSpPr>
            <a:spLocks noGrp="1"/>
          </p:cNvSpPr>
          <p:nvPr>
            <p:ph type="dt" sz="half" idx="10"/>
          </p:nvPr>
        </p:nvSpPr>
        <p:spPr/>
        <p:txBody>
          <a:bodyPr/>
          <a:lstStyle/>
          <a:p>
            <a:fld id="{20161C99-EFB7-4910-A629-DC7DB8ACB2F4}" type="datetimeFigureOut">
              <a:rPr lang="en-US" smtClean="0"/>
              <a:t>10/27/2024</a:t>
            </a:fld>
            <a:endParaRPr lang="en-US"/>
          </a:p>
        </p:txBody>
      </p:sp>
      <p:sp>
        <p:nvSpPr>
          <p:cNvPr id="4" name="Footer Placeholder 3">
            <a:extLst>
              <a:ext uri="{FF2B5EF4-FFF2-40B4-BE49-F238E27FC236}">
                <a16:creationId xmlns:a16="http://schemas.microsoft.com/office/drawing/2014/main" id="{7332C38D-7315-4D2A-A795-78C8037C2D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4ED6EB-CF17-4416-A17C-FFD648B5713E}"/>
              </a:ext>
            </a:extLst>
          </p:cNvPr>
          <p:cNvSpPr>
            <a:spLocks noGrp="1"/>
          </p:cNvSpPr>
          <p:nvPr>
            <p:ph type="sldNum" sz="quarter" idx="12"/>
          </p:nvPr>
        </p:nvSpPr>
        <p:spPr/>
        <p:txBody>
          <a:bodyPr/>
          <a:lstStyle/>
          <a:p>
            <a:fld id="{CC49ABBC-8619-44AA-85FB-5593FB20F74A}" type="slidenum">
              <a:rPr lang="en-US" smtClean="0"/>
              <a:t>‹#›</a:t>
            </a:fld>
            <a:endParaRPr lang="en-US"/>
          </a:p>
        </p:txBody>
      </p:sp>
      <p:pic>
        <p:nvPicPr>
          <p:cNvPr id="7" name="Picture 3">
            <a:extLst>
              <a:ext uri="{FF2B5EF4-FFF2-40B4-BE49-F238E27FC236}">
                <a16:creationId xmlns:a16="http://schemas.microsoft.com/office/drawing/2014/main" id="{0DA05D55-B9D6-4648-9C2E-5110CFF7CAAA}"/>
              </a:ext>
            </a:extLst>
          </p:cNvPr>
          <p:cNvPicPr>
            <a:picLocks noChangeAspect="1"/>
          </p:cNvPicPr>
          <p:nvPr userDrawn="1"/>
        </p:nvPicPr>
        <p:blipFill>
          <a:blip r:embed="rId2"/>
          <a:stretch>
            <a:fillRect/>
          </a:stretch>
        </p:blipFill>
        <p:spPr>
          <a:xfrm>
            <a:off x="-2364058" y="-2720898"/>
            <a:ext cx="15656312" cy="11396545"/>
          </a:xfrm>
          <a:prstGeom prst="rect">
            <a:avLst/>
          </a:prstGeom>
        </p:spPr>
      </p:pic>
      <p:pic>
        <p:nvPicPr>
          <p:cNvPr id="8" name="Picture 17" descr="A picture containing text, clipart&#10;&#10;Description automatically generated">
            <a:extLst>
              <a:ext uri="{FF2B5EF4-FFF2-40B4-BE49-F238E27FC236}">
                <a16:creationId xmlns:a16="http://schemas.microsoft.com/office/drawing/2014/main" id="{03BD33BF-531A-4EA6-8CA0-AB0C285B3C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081680">
            <a:off x="325681" y="1240961"/>
            <a:ext cx="8405287" cy="3429000"/>
          </a:xfrm>
          <a:prstGeom prst="rect">
            <a:avLst/>
          </a:prstGeom>
        </p:spPr>
      </p:pic>
    </p:spTree>
    <p:extLst>
      <p:ext uri="{BB962C8B-B14F-4D97-AF65-F5344CB8AC3E}">
        <p14:creationId xmlns:p14="http://schemas.microsoft.com/office/powerpoint/2010/main" val="1099226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999634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2630050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9592457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1141482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4904099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4601178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4.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689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27/10/2024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1361969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 Id="rId9"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2.wdp"/><Relationship Id="rId3" Type="http://schemas.openxmlformats.org/officeDocument/2006/relationships/slideLayout" Target="../slideLayouts/slideLayout4.xml"/><Relationship Id="rId7" Type="http://schemas.openxmlformats.org/officeDocument/2006/relationships/audio" Target="../media/audio4.wav"/><Relationship Id="rId12" Type="http://schemas.openxmlformats.org/officeDocument/2006/relationships/image" Target="../media/image14.png"/><Relationship Id="rId2" Type="http://schemas.openxmlformats.org/officeDocument/2006/relationships/audio" Target="../media/media2.mp3"/><Relationship Id="rId16" Type="http://schemas.openxmlformats.org/officeDocument/2006/relationships/image" Target="../media/image16.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microsoft.com/office/2007/relationships/hdphoto" Target="../media/hdphoto3.wdp"/><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1.jpe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2.wdp"/><Relationship Id="rId3" Type="http://schemas.openxmlformats.org/officeDocument/2006/relationships/slideLayout" Target="../slideLayouts/slideLayout4.xml"/><Relationship Id="rId7" Type="http://schemas.openxmlformats.org/officeDocument/2006/relationships/audio" Target="../media/audio4.wav"/><Relationship Id="rId12" Type="http://schemas.openxmlformats.org/officeDocument/2006/relationships/image" Target="../media/image14.png"/><Relationship Id="rId2" Type="http://schemas.openxmlformats.org/officeDocument/2006/relationships/audio" Target="../media/media2.mp3"/><Relationship Id="rId16" Type="http://schemas.openxmlformats.org/officeDocument/2006/relationships/image" Target="../media/image16.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microsoft.com/office/2007/relationships/hdphoto" Target="../media/hdphoto3.wdp"/><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1.jpe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5.png"/><Relationship Id="rId3" Type="http://schemas.openxmlformats.org/officeDocument/2006/relationships/slideLayout" Target="../slideLayouts/slideLayout4.xml"/><Relationship Id="rId7" Type="http://schemas.openxmlformats.org/officeDocument/2006/relationships/audio" Target="../media/audio5.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image" Target="../media/image16.wmf"/><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3.png"/><Relationship Id="rId1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BF6EF456-25EF-480F-B904-09E4100D3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232" y="-875461"/>
            <a:ext cx="5560042" cy="2531725"/>
          </a:xfrm>
          <a:prstGeom prst="rect">
            <a:avLst/>
          </a:prstGeom>
        </p:spPr>
      </p:pic>
      <p:pic>
        <p:nvPicPr>
          <p:cNvPr id="5" name="图片 1">
            <a:extLst>
              <a:ext uri="{FF2B5EF4-FFF2-40B4-BE49-F238E27FC236}">
                <a16:creationId xmlns:a16="http://schemas.microsoft.com/office/drawing/2014/main" id="{207BEDE4-ADA1-4BB5-BEC4-6398471F05C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749040" y="4168940"/>
            <a:ext cx="5760719" cy="2689060"/>
          </a:xfrm>
          <a:prstGeom prst="rect">
            <a:avLst/>
          </a:prstGeom>
        </p:spPr>
      </p:pic>
      <p:pic>
        <p:nvPicPr>
          <p:cNvPr id="8" name="Picture 7">
            <a:extLst>
              <a:ext uri="{FF2B5EF4-FFF2-40B4-BE49-F238E27FC236}">
                <a16:creationId xmlns:a16="http://schemas.microsoft.com/office/drawing/2014/main" id="{94B6774B-C1A5-43DC-83F6-28E92EB02590}"/>
              </a:ext>
            </a:extLst>
          </p:cNvPr>
          <p:cNvPicPr>
            <a:picLocks noChangeAspect="1"/>
          </p:cNvPicPr>
          <p:nvPr/>
        </p:nvPicPr>
        <p:blipFill>
          <a:blip r:embed="rId5"/>
          <a:stretch>
            <a:fillRect/>
          </a:stretch>
        </p:blipFill>
        <p:spPr>
          <a:xfrm>
            <a:off x="1335610" y="2559534"/>
            <a:ext cx="9906859" cy="1286367"/>
          </a:xfrm>
          <a:prstGeom prst="rect">
            <a:avLst/>
          </a:prstGeom>
        </p:spPr>
      </p:pic>
    </p:spTree>
    <p:extLst>
      <p:ext uri="{BB962C8B-B14F-4D97-AF65-F5344CB8AC3E}">
        <p14:creationId xmlns:p14="http://schemas.microsoft.com/office/powerpoint/2010/main" val="2437866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FE08DE0-DAFC-458C-B9D0-5A0DB4FE3727}"/>
              </a:ext>
            </a:extLst>
          </p:cNvPr>
          <p:cNvSpPr/>
          <p:nvPr/>
        </p:nvSpPr>
        <p:spPr>
          <a:xfrm>
            <a:off x="1095817" y="86945"/>
            <a:ext cx="11285845" cy="757130"/>
          </a:xfrm>
          <a:prstGeom prst="rect">
            <a:avLst/>
          </a:prstGeom>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Tìm các hình tam giác và tứ giác có trong hình sau?</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ea typeface="仓耳玄三M W05" panose="02020400000000000000" pitchFamily="18" charset="-122"/>
              <a:cs typeface="Arial" panose="020B0604020202020204" pitchFamily="34" charset="0"/>
            </a:endParaRPr>
          </a:p>
        </p:txBody>
      </p:sp>
      <p:grpSp>
        <p:nvGrpSpPr>
          <p:cNvPr id="2" name="Group 1">
            <a:extLst>
              <a:ext uri="{FF2B5EF4-FFF2-40B4-BE49-F238E27FC236}">
                <a16:creationId xmlns:a16="http://schemas.microsoft.com/office/drawing/2014/main" id="{5DB20D2A-1751-4DE6-B8F3-F90B9E302C6D}"/>
              </a:ext>
            </a:extLst>
          </p:cNvPr>
          <p:cNvGrpSpPr/>
          <p:nvPr/>
        </p:nvGrpSpPr>
        <p:grpSpPr>
          <a:xfrm>
            <a:off x="203804" y="86945"/>
            <a:ext cx="1021277" cy="799419"/>
            <a:chOff x="41244" y="243903"/>
            <a:chExt cx="1021277" cy="799419"/>
          </a:xfrm>
        </p:grpSpPr>
        <p:grpSp>
          <p:nvGrpSpPr>
            <p:cNvPr id="54" name="Group 53">
              <a:extLst>
                <a:ext uri="{FF2B5EF4-FFF2-40B4-BE49-F238E27FC236}">
                  <a16:creationId xmlns:a16="http://schemas.microsoft.com/office/drawing/2014/main" id="{6FAA7A52-1BB7-403B-8972-2A22AECB5138}"/>
                </a:ext>
              </a:extLst>
            </p:cNvPr>
            <p:cNvGrpSpPr/>
            <p:nvPr/>
          </p:nvGrpSpPr>
          <p:grpSpPr>
            <a:xfrm>
              <a:off x="41244" y="243903"/>
              <a:ext cx="1021277" cy="795891"/>
              <a:chOff x="5395169" y="1264936"/>
              <a:chExt cx="1722108" cy="1342056"/>
            </a:xfrm>
          </p:grpSpPr>
          <p:sp>
            <p:nvSpPr>
              <p:cNvPr id="59" name="Freeform 343">
                <a:extLst>
                  <a:ext uri="{FF2B5EF4-FFF2-40B4-BE49-F238E27FC236}">
                    <a16:creationId xmlns:a16="http://schemas.microsoft.com/office/drawing/2014/main" id="{7C3F5654-0B8C-4DCA-910D-5A9DDFA314B5}"/>
                  </a:ext>
                </a:extLst>
              </p:cNvPr>
              <p:cNvSpPr>
                <a:spLocks/>
              </p:cNvSpPr>
              <p:nvPr/>
            </p:nvSpPr>
            <p:spPr bwMode="auto">
              <a:xfrm>
                <a:off x="5451313" y="1305964"/>
                <a:ext cx="1665964" cy="1264319"/>
              </a:xfrm>
              <a:custGeom>
                <a:avLst/>
                <a:gdLst/>
                <a:ahLst/>
                <a:cxnLst>
                  <a:cxn ang="0">
                    <a:pos x="331" y="33"/>
                  </a:cxn>
                  <a:cxn ang="0">
                    <a:pos x="362" y="486"/>
                  </a:cxn>
                  <a:cxn ang="0">
                    <a:pos x="331" y="33"/>
                  </a:cxn>
                </a:cxnLst>
                <a:rect l="0" t="0" r="r" b="b"/>
                <a:pathLst>
                  <a:path w="653" h="496">
                    <a:moveTo>
                      <a:pt x="331" y="33"/>
                    </a:moveTo>
                    <a:cubicBezTo>
                      <a:pt x="0" y="45"/>
                      <a:pt x="70" y="496"/>
                      <a:pt x="362" y="486"/>
                    </a:cubicBezTo>
                    <a:cubicBezTo>
                      <a:pt x="653" y="475"/>
                      <a:pt x="629" y="0"/>
                      <a:pt x="331" y="3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仓耳玄三M W05" panose="02020400000000000000" pitchFamily="18" charset="-122"/>
                </a:endParaRPr>
              </a:p>
            </p:txBody>
          </p:sp>
          <p:sp>
            <p:nvSpPr>
              <p:cNvPr id="60" name="Freeform 344">
                <a:extLst>
                  <a:ext uri="{FF2B5EF4-FFF2-40B4-BE49-F238E27FC236}">
                    <a16:creationId xmlns:a16="http://schemas.microsoft.com/office/drawing/2014/main" id="{A42AA1E0-E959-40C7-96A4-4AF9D4E4B8CD}"/>
                  </a:ext>
                </a:extLst>
              </p:cNvPr>
              <p:cNvSpPr>
                <a:spLocks/>
              </p:cNvSpPr>
              <p:nvPr/>
            </p:nvSpPr>
            <p:spPr bwMode="auto">
              <a:xfrm>
                <a:off x="5686686" y="1362108"/>
                <a:ext cx="1256761" cy="1244884"/>
              </a:xfrm>
              <a:custGeom>
                <a:avLst/>
                <a:gdLst/>
                <a:ahLst/>
                <a:cxnLst>
                  <a:cxn ang="0">
                    <a:pos x="239" y="6"/>
                  </a:cxn>
                  <a:cxn ang="0">
                    <a:pos x="19" y="171"/>
                  </a:cxn>
                  <a:cxn ang="0">
                    <a:pos x="111" y="419"/>
                  </a:cxn>
                  <a:cxn ang="0">
                    <a:pos x="395" y="426"/>
                  </a:cxn>
                  <a:cxn ang="0">
                    <a:pos x="475" y="179"/>
                  </a:cxn>
                  <a:cxn ang="0">
                    <a:pos x="398" y="48"/>
                  </a:cxn>
                  <a:cxn ang="0">
                    <a:pos x="239" y="6"/>
                  </a:cxn>
                  <a:cxn ang="0">
                    <a:pos x="239" y="16"/>
                  </a:cxn>
                  <a:cxn ang="0">
                    <a:pos x="456" y="150"/>
                  </a:cxn>
                  <a:cxn ang="0">
                    <a:pos x="414" y="395"/>
                  </a:cxn>
                  <a:cxn ang="0">
                    <a:pos x="144" y="430"/>
                  </a:cxn>
                  <a:cxn ang="0">
                    <a:pos x="25" y="207"/>
                  </a:cxn>
                  <a:cxn ang="0">
                    <a:pos x="79" y="78"/>
                  </a:cxn>
                  <a:cxn ang="0">
                    <a:pos x="239" y="16"/>
                  </a:cxn>
                  <a:cxn ang="0">
                    <a:pos x="239" y="6"/>
                  </a:cxn>
                </a:cxnLst>
                <a:rect l="0" t="0" r="r" b="b"/>
                <a:pathLst>
                  <a:path w="493" h="488">
                    <a:moveTo>
                      <a:pt x="239" y="6"/>
                    </a:moveTo>
                    <a:cubicBezTo>
                      <a:pt x="136" y="10"/>
                      <a:pt x="42" y="65"/>
                      <a:pt x="19" y="171"/>
                    </a:cubicBezTo>
                    <a:cubicBezTo>
                      <a:pt x="0" y="262"/>
                      <a:pt x="38" y="362"/>
                      <a:pt x="111" y="419"/>
                    </a:cubicBezTo>
                    <a:cubicBezTo>
                      <a:pt x="190" y="481"/>
                      <a:pt x="314" y="488"/>
                      <a:pt x="395" y="426"/>
                    </a:cubicBezTo>
                    <a:cubicBezTo>
                      <a:pt x="469" y="369"/>
                      <a:pt x="493" y="267"/>
                      <a:pt x="475" y="179"/>
                    </a:cubicBezTo>
                    <a:cubicBezTo>
                      <a:pt x="464" y="128"/>
                      <a:pt x="438" y="80"/>
                      <a:pt x="398" y="48"/>
                    </a:cubicBezTo>
                    <a:cubicBezTo>
                      <a:pt x="353" y="12"/>
                      <a:pt x="296" y="0"/>
                      <a:pt x="239" y="6"/>
                    </a:cubicBezTo>
                    <a:cubicBezTo>
                      <a:pt x="233" y="6"/>
                      <a:pt x="233" y="16"/>
                      <a:pt x="239" y="16"/>
                    </a:cubicBezTo>
                    <a:cubicBezTo>
                      <a:pt x="337" y="5"/>
                      <a:pt x="423" y="56"/>
                      <a:pt x="456" y="150"/>
                    </a:cubicBezTo>
                    <a:cubicBezTo>
                      <a:pt x="484" y="230"/>
                      <a:pt x="473" y="330"/>
                      <a:pt x="414" y="395"/>
                    </a:cubicBezTo>
                    <a:cubicBezTo>
                      <a:pt x="348" y="469"/>
                      <a:pt x="229" y="477"/>
                      <a:pt x="144" y="430"/>
                    </a:cubicBezTo>
                    <a:cubicBezTo>
                      <a:pt x="66" y="386"/>
                      <a:pt x="20" y="296"/>
                      <a:pt x="25" y="207"/>
                    </a:cubicBezTo>
                    <a:cubicBezTo>
                      <a:pt x="27" y="159"/>
                      <a:pt x="45" y="113"/>
                      <a:pt x="79" y="78"/>
                    </a:cubicBezTo>
                    <a:cubicBezTo>
                      <a:pt x="121" y="35"/>
                      <a:pt x="180" y="18"/>
                      <a:pt x="239" y="16"/>
                    </a:cubicBezTo>
                    <a:cubicBezTo>
                      <a:pt x="246" y="15"/>
                      <a:pt x="246" y="5"/>
                      <a:pt x="239" y="6"/>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仓耳玄三M W05" panose="02020400000000000000" pitchFamily="18" charset="-122"/>
                </a:endParaRPr>
              </a:p>
            </p:txBody>
          </p:sp>
          <p:sp>
            <p:nvSpPr>
              <p:cNvPr id="61" name="Freeform 345">
                <a:extLst>
                  <a:ext uri="{FF2B5EF4-FFF2-40B4-BE49-F238E27FC236}">
                    <a16:creationId xmlns:a16="http://schemas.microsoft.com/office/drawing/2014/main" id="{E03982ED-39CF-4089-9C78-4D5A9D310F9F}"/>
                  </a:ext>
                </a:extLst>
              </p:cNvPr>
              <p:cNvSpPr>
                <a:spLocks/>
              </p:cNvSpPr>
              <p:nvPr/>
            </p:nvSpPr>
            <p:spPr bwMode="auto">
              <a:xfrm>
                <a:off x="5395169" y="1264936"/>
                <a:ext cx="1663805" cy="1267557"/>
              </a:xfrm>
              <a:custGeom>
                <a:avLst/>
                <a:gdLst/>
                <a:ahLst/>
                <a:cxnLst>
                  <a:cxn ang="0">
                    <a:pos x="330" y="33"/>
                  </a:cxn>
                  <a:cxn ang="0">
                    <a:pos x="361" y="486"/>
                  </a:cxn>
                  <a:cxn ang="0">
                    <a:pos x="330" y="33"/>
                  </a:cxn>
                </a:cxnLst>
                <a:rect l="0" t="0" r="r" b="b"/>
                <a:pathLst>
                  <a:path w="652" h="497">
                    <a:moveTo>
                      <a:pt x="330" y="33"/>
                    </a:moveTo>
                    <a:cubicBezTo>
                      <a:pt x="0" y="46"/>
                      <a:pt x="69" y="497"/>
                      <a:pt x="361" y="486"/>
                    </a:cubicBezTo>
                    <a:cubicBezTo>
                      <a:pt x="652" y="476"/>
                      <a:pt x="628" y="0"/>
                      <a:pt x="330" y="33"/>
                    </a:cubicBezTo>
                  </a:path>
                </a:pathLst>
              </a:custGeom>
              <a:solidFill>
                <a:srgbClr val="FC6C2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仓耳玄三M W05" panose="02020400000000000000" pitchFamily="18" charset="-122"/>
                </a:endParaRPr>
              </a:p>
            </p:txBody>
          </p:sp>
          <p:sp>
            <p:nvSpPr>
              <p:cNvPr id="62" name="Freeform 346">
                <a:extLst>
                  <a:ext uri="{FF2B5EF4-FFF2-40B4-BE49-F238E27FC236}">
                    <a16:creationId xmlns:a16="http://schemas.microsoft.com/office/drawing/2014/main" id="{840837E7-805B-4C1E-8BA7-78E8D224A0D9}"/>
                  </a:ext>
                </a:extLst>
              </p:cNvPr>
              <p:cNvSpPr>
                <a:spLocks/>
              </p:cNvSpPr>
              <p:nvPr/>
            </p:nvSpPr>
            <p:spPr bwMode="auto">
              <a:xfrm>
                <a:off x="5630542" y="1323239"/>
                <a:ext cx="1256761" cy="1244884"/>
              </a:xfrm>
              <a:custGeom>
                <a:avLst/>
                <a:gdLst/>
                <a:ahLst/>
                <a:cxnLst>
                  <a:cxn ang="0">
                    <a:pos x="238" y="5"/>
                  </a:cxn>
                  <a:cxn ang="0">
                    <a:pos x="19" y="171"/>
                  </a:cxn>
                  <a:cxn ang="0">
                    <a:pos x="110" y="419"/>
                  </a:cxn>
                  <a:cxn ang="0">
                    <a:pos x="394" y="426"/>
                  </a:cxn>
                  <a:cxn ang="0">
                    <a:pos x="474" y="178"/>
                  </a:cxn>
                  <a:cxn ang="0">
                    <a:pos x="397" y="48"/>
                  </a:cxn>
                  <a:cxn ang="0">
                    <a:pos x="238" y="5"/>
                  </a:cxn>
                  <a:cxn ang="0">
                    <a:pos x="238" y="15"/>
                  </a:cxn>
                  <a:cxn ang="0">
                    <a:pos x="455" y="150"/>
                  </a:cxn>
                  <a:cxn ang="0">
                    <a:pos x="414" y="394"/>
                  </a:cxn>
                  <a:cxn ang="0">
                    <a:pos x="143" y="429"/>
                  </a:cxn>
                  <a:cxn ang="0">
                    <a:pos x="24" y="207"/>
                  </a:cxn>
                  <a:cxn ang="0">
                    <a:pos x="78" y="78"/>
                  </a:cxn>
                  <a:cxn ang="0">
                    <a:pos x="238" y="15"/>
                  </a:cxn>
                  <a:cxn ang="0">
                    <a:pos x="238" y="5"/>
                  </a:cxn>
                </a:cxnLst>
                <a:rect l="0" t="0" r="r" b="b"/>
                <a:pathLst>
                  <a:path w="493" h="488">
                    <a:moveTo>
                      <a:pt x="238" y="5"/>
                    </a:moveTo>
                    <a:cubicBezTo>
                      <a:pt x="136" y="10"/>
                      <a:pt x="41" y="65"/>
                      <a:pt x="19" y="171"/>
                    </a:cubicBezTo>
                    <a:cubicBezTo>
                      <a:pt x="0" y="262"/>
                      <a:pt x="37" y="362"/>
                      <a:pt x="110" y="419"/>
                    </a:cubicBezTo>
                    <a:cubicBezTo>
                      <a:pt x="189" y="481"/>
                      <a:pt x="313" y="488"/>
                      <a:pt x="394" y="426"/>
                    </a:cubicBezTo>
                    <a:cubicBezTo>
                      <a:pt x="468" y="369"/>
                      <a:pt x="493" y="267"/>
                      <a:pt x="474" y="178"/>
                    </a:cubicBezTo>
                    <a:cubicBezTo>
                      <a:pt x="463" y="128"/>
                      <a:pt x="437" y="80"/>
                      <a:pt x="397" y="48"/>
                    </a:cubicBezTo>
                    <a:cubicBezTo>
                      <a:pt x="352" y="11"/>
                      <a:pt x="295" y="0"/>
                      <a:pt x="238" y="5"/>
                    </a:cubicBezTo>
                    <a:cubicBezTo>
                      <a:pt x="232" y="6"/>
                      <a:pt x="232" y="16"/>
                      <a:pt x="238" y="15"/>
                    </a:cubicBezTo>
                    <a:cubicBezTo>
                      <a:pt x="336" y="5"/>
                      <a:pt x="422" y="56"/>
                      <a:pt x="455" y="150"/>
                    </a:cubicBezTo>
                    <a:cubicBezTo>
                      <a:pt x="484" y="230"/>
                      <a:pt x="472" y="330"/>
                      <a:pt x="414" y="394"/>
                    </a:cubicBezTo>
                    <a:cubicBezTo>
                      <a:pt x="347" y="468"/>
                      <a:pt x="228" y="477"/>
                      <a:pt x="143" y="429"/>
                    </a:cubicBezTo>
                    <a:cubicBezTo>
                      <a:pt x="66" y="385"/>
                      <a:pt x="20" y="296"/>
                      <a:pt x="24" y="207"/>
                    </a:cubicBezTo>
                    <a:cubicBezTo>
                      <a:pt x="26" y="159"/>
                      <a:pt x="44" y="113"/>
                      <a:pt x="78" y="78"/>
                    </a:cubicBezTo>
                    <a:cubicBezTo>
                      <a:pt x="120" y="35"/>
                      <a:pt x="180" y="18"/>
                      <a:pt x="238" y="15"/>
                    </a:cubicBezTo>
                    <a:cubicBezTo>
                      <a:pt x="245" y="15"/>
                      <a:pt x="245" y="5"/>
                      <a:pt x="238" y="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仓耳玄三M W05" panose="02020400000000000000" pitchFamily="18" charset="-122"/>
                </a:endParaRPr>
              </a:p>
            </p:txBody>
          </p:sp>
        </p:grpSp>
        <p:sp>
          <p:nvSpPr>
            <p:cNvPr id="64" name="矩形 16">
              <a:extLst>
                <a:ext uri="{FF2B5EF4-FFF2-40B4-BE49-F238E27FC236}">
                  <a16:creationId xmlns:a16="http://schemas.microsoft.com/office/drawing/2014/main" id="{42A2A7D3-8F13-45D3-8C6F-B7EF22C4EAF9}"/>
                </a:ext>
              </a:extLst>
            </p:cNvPr>
            <p:cNvSpPr/>
            <p:nvPr/>
          </p:nvSpPr>
          <p:spPr>
            <a:xfrm>
              <a:off x="321448" y="286192"/>
              <a:ext cx="459138" cy="757130"/>
            </a:xfrm>
            <a:prstGeom prst="rect">
              <a:avLst/>
            </a:prstGeom>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1</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仓耳玄三M W05" panose="02020400000000000000" pitchFamily="18" charset="-122"/>
                <a:cs typeface="Arial" panose="020B0604020202020204" pitchFamily="34" charset="0"/>
              </a:endParaRPr>
            </a:p>
          </p:txBody>
        </p:sp>
      </p:grpSp>
      <p:pic>
        <p:nvPicPr>
          <p:cNvPr id="4" name="Picture 3">
            <a:extLst>
              <a:ext uri="{FF2B5EF4-FFF2-40B4-BE49-F238E27FC236}">
                <a16:creationId xmlns:a16="http://schemas.microsoft.com/office/drawing/2014/main" id="{E3952A62-DDF6-46EC-8D17-E0BC224DB9C1}"/>
              </a:ext>
            </a:extLst>
          </p:cNvPr>
          <p:cNvPicPr>
            <a:picLocks noChangeAspect="1"/>
          </p:cNvPicPr>
          <p:nvPr/>
        </p:nvPicPr>
        <p:blipFill>
          <a:blip r:embed="rId4"/>
          <a:stretch>
            <a:fillRect/>
          </a:stretch>
        </p:blipFill>
        <p:spPr>
          <a:xfrm>
            <a:off x="7140300" y="1092583"/>
            <a:ext cx="4883747" cy="3063558"/>
          </a:xfrm>
          <a:prstGeom prst="rect">
            <a:avLst/>
          </a:prstGeom>
        </p:spPr>
      </p:pic>
      <p:pic>
        <p:nvPicPr>
          <p:cNvPr id="24" name="Picture 23">
            <a:extLst>
              <a:ext uri="{FF2B5EF4-FFF2-40B4-BE49-F238E27FC236}">
                <a16:creationId xmlns:a16="http://schemas.microsoft.com/office/drawing/2014/main" id="{336806BC-35C7-4DC2-A30A-3923AD277A3F}"/>
              </a:ext>
            </a:extLst>
          </p:cNvPr>
          <p:cNvPicPr>
            <a:picLocks noChangeAspect="1"/>
          </p:cNvPicPr>
          <p:nvPr/>
        </p:nvPicPr>
        <p:blipFill>
          <a:blip r:embed="rId5"/>
          <a:stretch>
            <a:fillRect/>
          </a:stretch>
        </p:blipFill>
        <p:spPr>
          <a:xfrm>
            <a:off x="5199921" y="3673016"/>
            <a:ext cx="3721554" cy="3021839"/>
          </a:xfrm>
          <a:prstGeom prst="rect">
            <a:avLst/>
          </a:prstGeom>
        </p:spPr>
      </p:pic>
      <p:grpSp>
        <p:nvGrpSpPr>
          <p:cNvPr id="9" name="Group 8">
            <a:extLst>
              <a:ext uri="{FF2B5EF4-FFF2-40B4-BE49-F238E27FC236}">
                <a16:creationId xmlns:a16="http://schemas.microsoft.com/office/drawing/2014/main" id="{830C0516-65C2-4676-9DA9-AD0E7EA79B11}"/>
              </a:ext>
            </a:extLst>
          </p:cNvPr>
          <p:cNvGrpSpPr/>
          <p:nvPr/>
        </p:nvGrpSpPr>
        <p:grpSpPr>
          <a:xfrm>
            <a:off x="7914640" y="1483360"/>
            <a:ext cx="1137920" cy="2499360"/>
            <a:chOff x="7914640" y="1483360"/>
            <a:chExt cx="1137920" cy="2499360"/>
          </a:xfrm>
        </p:grpSpPr>
        <p:cxnSp>
          <p:nvCxnSpPr>
            <p:cNvPr id="6" name="Straight Connector 5">
              <a:extLst>
                <a:ext uri="{FF2B5EF4-FFF2-40B4-BE49-F238E27FC236}">
                  <a16:creationId xmlns:a16="http://schemas.microsoft.com/office/drawing/2014/main" id="{F8B8DFF9-7A29-40CF-A996-1FE753C587B1}"/>
                </a:ext>
              </a:extLst>
            </p:cNvPr>
            <p:cNvCxnSpPr/>
            <p:nvPr/>
          </p:nvCxnSpPr>
          <p:spPr>
            <a:xfrm flipH="1">
              <a:off x="7924800" y="1483360"/>
              <a:ext cx="1127760" cy="121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B121F8-0CEC-4DE8-A9BB-892791B76F00}"/>
                </a:ext>
              </a:extLst>
            </p:cNvPr>
            <p:cNvCxnSpPr>
              <a:cxnSpLocks/>
            </p:cNvCxnSpPr>
            <p:nvPr/>
          </p:nvCxnSpPr>
          <p:spPr>
            <a:xfrm>
              <a:off x="9052560" y="1497626"/>
              <a:ext cx="0" cy="24850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DFC07B8-FD45-4FE2-B0A2-69304F8179B3}"/>
                </a:ext>
              </a:extLst>
            </p:cNvPr>
            <p:cNvCxnSpPr>
              <a:cxnSpLocks/>
            </p:cNvCxnSpPr>
            <p:nvPr/>
          </p:nvCxnSpPr>
          <p:spPr>
            <a:xfrm>
              <a:off x="7914640" y="2702560"/>
              <a:ext cx="1137920" cy="12425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67D1E27F-1284-4DFC-88FF-133172BB0DAB}"/>
              </a:ext>
            </a:extLst>
          </p:cNvPr>
          <p:cNvGrpSpPr/>
          <p:nvPr/>
        </p:nvGrpSpPr>
        <p:grpSpPr>
          <a:xfrm>
            <a:off x="9052557" y="1497626"/>
            <a:ext cx="1574803" cy="2485094"/>
            <a:chOff x="8074511" y="1020147"/>
            <a:chExt cx="1457669" cy="2239316"/>
          </a:xfrm>
        </p:grpSpPr>
        <p:cxnSp>
          <p:nvCxnSpPr>
            <p:cNvPr id="39" name="Straight Connector 38">
              <a:extLst>
                <a:ext uri="{FF2B5EF4-FFF2-40B4-BE49-F238E27FC236}">
                  <a16:creationId xmlns:a16="http://schemas.microsoft.com/office/drawing/2014/main" id="{9596CAC8-292A-461F-A95E-D28162962044}"/>
                </a:ext>
              </a:extLst>
            </p:cNvPr>
            <p:cNvCxnSpPr>
              <a:cxnSpLocks/>
            </p:cNvCxnSpPr>
            <p:nvPr/>
          </p:nvCxnSpPr>
          <p:spPr>
            <a:xfrm flipH="1">
              <a:off x="8074511" y="1020147"/>
              <a:ext cx="2" cy="22118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147AD-08A7-4808-9327-3E74A79C7D60}"/>
                </a:ext>
              </a:extLst>
            </p:cNvPr>
            <p:cNvCxnSpPr>
              <a:cxnSpLocks/>
            </p:cNvCxnSpPr>
            <p:nvPr/>
          </p:nvCxnSpPr>
          <p:spPr>
            <a:xfrm>
              <a:off x="8083914" y="1020147"/>
              <a:ext cx="1448266" cy="22393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0C55259-7D0C-498D-B745-6CA7CC2877AC}"/>
                </a:ext>
              </a:extLst>
            </p:cNvPr>
            <p:cNvCxnSpPr>
              <a:cxnSpLocks/>
            </p:cNvCxnSpPr>
            <p:nvPr/>
          </p:nvCxnSpPr>
          <p:spPr>
            <a:xfrm>
              <a:off x="8074511" y="3231997"/>
              <a:ext cx="14576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276E0798-19A5-4CB8-A71C-1CD9D00786AE}"/>
              </a:ext>
            </a:extLst>
          </p:cNvPr>
          <p:cNvGrpSpPr/>
          <p:nvPr/>
        </p:nvGrpSpPr>
        <p:grpSpPr>
          <a:xfrm rot="8842826">
            <a:off x="9352788" y="909773"/>
            <a:ext cx="2185018" cy="3186790"/>
            <a:chOff x="7330025" y="1247547"/>
            <a:chExt cx="2187864" cy="2735173"/>
          </a:xfrm>
        </p:grpSpPr>
        <p:cxnSp>
          <p:nvCxnSpPr>
            <p:cNvPr id="48" name="Straight Connector 47">
              <a:extLst>
                <a:ext uri="{FF2B5EF4-FFF2-40B4-BE49-F238E27FC236}">
                  <a16:creationId xmlns:a16="http://schemas.microsoft.com/office/drawing/2014/main" id="{F65C755E-877C-42B1-B221-9D764F6EF99B}"/>
                </a:ext>
              </a:extLst>
            </p:cNvPr>
            <p:cNvCxnSpPr>
              <a:cxnSpLocks/>
            </p:cNvCxnSpPr>
            <p:nvPr/>
          </p:nvCxnSpPr>
          <p:spPr>
            <a:xfrm rot="12757174" flipV="1">
              <a:off x="8112365" y="1247547"/>
              <a:ext cx="630740" cy="114233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D23D79C-C111-4024-B6EC-5D9FBF384E6E}"/>
                </a:ext>
              </a:extLst>
            </p:cNvPr>
            <p:cNvCxnSpPr>
              <a:cxnSpLocks/>
            </p:cNvCxnSpPr>
            <p:nvPr/>
          </p:nvCxnSpPr>
          <p:spPr>
            <a:xfrm>
              <a:off x="9052560" y="1497626"/>
              <a:ext cx="0" cy="248509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5760621-52A8-42A8-9BB9-BD0F9B2C6911}"/>
                </a:ext>
              </a:extLst>
            </p:cNvPr>
            <p:cNvCxnSpPr>
              <a:cxnSpLocks/>
            </p:cNvCxnSpPr>
            <p:nvPr/>
          </p:nvCxnSpPr>
          <p:spPr>
            <a:xfrm rot="12757174" flipH="1" flipV="1">
              <a:off x="7330025" y="2581961"/>
              <a:ext cx="2187864" cy="93111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BBFEBF9D-E044-404F-8441-23CF75C569A1}"/>
              </a:ext>
            </a:extLst>
          </p:cNvPr>
          <p:cNvSpPr txBox="1"/>
          <p:nvPr/>
        </p:nvSpPr>
        <p:spPr>
          <a:xfrm>
            <a:off x="378690" y="1344953"/>
            <a:ext cx="6917381"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tam </a:t>
            </a:r>
            <a:r>
              <a:rPr lang="en-US" sz="3200" b="1" dirty="0" err="1">
                <a:latin typeface="Cambria" panose="02040503050406030204" pitchFamily="18" charset="0"/>
                <a:ea typeface="Cambria" panose="02040503050406030204" pitchFamily="18" charset="0"/>
              </a:rPr>
              <a:t>giác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a:t>
            </a:r>
          </a:p>
        </p:txBody>
      </p:sp>
      <p:sp>
        <p:nvSpPr>
          <p:cNvPr id="55" name="TextBox 54">
            <a:extLst>
              <a:ext uri="{FF2B5EF4-FFF2-40B4-BE49-F238E27FC236}">
                <a16:creationId xmlns:a16="http://schemas.microsoft.com/office/drawing/2014/main" id="{D8AD3312-A7AC-4243-83F5-3AE93D3A1FA7}"/>
              </a:ext>
            </a:extLst>
          </p:cNvPr>
          <p:cNvSpPr txBox="1"/>
          <p:nvPr/>
        </p:nvSpPr>
        <p:spPr>
          <a:xfrm>
            <a:off x="484008" y="2908635"/>
            <a:ext cx="691738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tứ</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a:t>
            </a:r>
          </a:p>
        </p:txBody>
      </p:sp>
      <p:grpSp>
        <p:nvGrpSpPr>
          <p:cNvPr id="63" name="Group 62">
            <a:extLst>
              <a:ext uri="{FF2B5EF4-FFF2-40B4-BE49-F238E27FC236}">
                <a16:creationId xmlns:a16="http://schemas.microsoft.com/office/drawing/2014/main" id="{C59AF456-C770-4921-B6F5-2FBC5603F161}"/>
              </a:ext>
            </a:extLst>
          </p:cNvPr>
          <p:cNvGrpSpPr/>
          <p:nvPr/>
        </p:nvGrpSpPr>
        <p:grpSpPr>
          <a:xfrm>
            <a:off x="7914636" y="1505946"/>
            <a:ext cx="2713920" cy="2476774"/>
            <a:chOff x="7914640" y="1478649"/>
            <a:chExt cx="2713920" cy="2476774"/>
          </a:xfrm>
        </p:grpSpPr>
        <p:cxnSp>
          <p:nvCxnSpPr>
            <p:cNvPr id="65" name="Straight Connector 64">
              <a:extLst>
                <a:ext uri="{FF2B5EF4-FFF2-40B4-BE49-F238E27FC236}">
                  <a16:creationId xmlns:a16="http://schemas.microsoft.com/office/drawing/2014/main" id="{83959123-4444-429C-B252-A72CCB081163}"/>
                </a:ext>
              </a:extLst>
            </p:cNvPr>
            <p:cNvCxnSpPr/>
            <p:nvPr/>
          </p:nvCxnSpPr>
          <p:spPr>
            <a:xfrm flipH="1">
              <a:off x="7924800" y="1483360"/>
              <a:ext cx="1127760" cy="121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4F16DFC-FD2B-4438-9A9B-227A8CB4E17F}"/>
                </a:ext>
              </a:extLst>
            </p:cNvPr>
            <p:cNvCxnSpPr>
              <a:cxnSpLocks/>
            </p:cNvCxnSpPr>
            <p:nvPr/>
          </p:nvCxnSpPr>
          <p:spPr>
            <a:xfrm flipH="1">
              <a:off x="9052560" y="3917810"/>
              <a:ext cx="1574804" cy="71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4C1719F-6C5F-4591-952D-8B75098953C1}"/>
                </a:ext>
              </a:extLst>
            </p:cNvPr>
            <p:cNvCxnSpPr>
              <a:cxnSpLocks/>
            </p:cNvCxnSpPr>
            <p:nvPr/>
          </p:nvCxnSpPr>
          <p:spPr>
            <a:xfrm>
              <a:off x="7914640" y="2702560"/>
              <a:ext cx="1137920" cy="12425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AA5B698-83EA-4CD9-B2A3-915557FEBD0C}"/>
                </a:ext>
              </a:extLst>
            </p:cNvPr>
            <p:cNvCxnSpPr>
              <a:cxnSpLocks/>
            </p:cNvCxnSpPr>
            <p:nvPr/>
          </p:nvCxnSpPr>
          <p:spPr>
            <a:xfrm>
              <a:off x="9062715" y="1478649"/>
              <a:ext cx="1565845" cy="24767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2E7F23C0-08C0-42F0-8695-881639D51CF1}"/>
              </a:ext>
            </a:extLst>
          </p:cNvPr>
          <p:cNvSpPr txBox="1"/>
          <p:nvPr/>
        </p:nvSpPr>
        <p:spPr>
          <a:xfrm>
            <a:off x="1417073" y="1861045"/>
            <a:ext cx="1119908"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ABC</a:t>
            </a:r>
          </a:p>
        </p:txBody>
      </p:sp>
      <p:sp>
        <p:nvSpPr>
          <p:cNvPr id="70" name="TextBox 69">
            <a:extLst>
              <a:ext uri="{FF2B5EF4-FFF2-40B4-BE49-F238E27FC236}">
                <a16:creationId xmlns:a16="http://schemas.microsoft.com/office/drawing/2014/main" id="{9DD0E936-F685-4C86-83A1-DB99BCEE245C}"/>
              </a:ext>
            </a:extLst>
          </p:cNvPr>
          <p:cNvSpPr txBox="1"/>
          <p:nvPr/>
        </p:nvSpPr>
        <p:spPr>
          <a:xfrm>
            <a:off x="2521662" y="1849220"/>
            <a:ext cx="1119908"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ACD</a:t>
            </a:r>
          </a:p>
        </p:txBody>
      </p:sp>
      <p:sp>
        <p:nvSpPr>
          <p:cNvPr id="71" name="TextBox 70">
            <a:extLst>
              <a:ext uri="{FF2B5EF4-FFF2-40B4-BE49-F238E27FC236}">
                <a16:creationId xmlns:a16="http://schemas.microsoft.com/office/drawing/2014/main" id="{BE5D1FE8-AF99-460F-B445-6FAF99EF2241}"/>
              </a:ext>
            </a:extLst>
          </p:cNvPr>
          <p:cNvSpPr txBox="1"/>
          <p:nvPr/>
        </p:nvSpPr>
        <p:spPr>
          <a:xfrm>
            <a:off x="3691350" y="1837396"/>
            <a:ext cx="1119908"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ADE</a:t>
            </a:r>
          </a:p>
        </p:txBody>
      </p:sp>
      <p:sp>
        <p:nvSpPr>
          <p:cNvPr id="72" name="TextBox 71">
            <a:extLst>
              <a:ext uri="{FF2B5EF4-FFF2-40B4-BE49-F238E27FC236}">
                <a16:creationId xmlns:a16="http://schemas.microsoft.com/office/drawing/2014/main" id="{8A1609A7-6EFC-4339-AC60-4D3F8B8EF95C}"/>
              </a:ext>
            </a:extLst>
          </p:cNvPr>
          <p:cNvSpPr txBox="1"/>
          <p:nvPr/>
        </p:nvSpPr>
        <p:spPr>
          <a:xfrm>
            <a:off x="917166" y="3493410"/>
            <a:ext cx="1777613"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ABCD</a:t>
            </a:r>
          </a:p>
        </p:txBody>
      </p:sp>
      <p:grpSp>
        <p:nvGrpSpPr>
          <p:cNvPr id="73" name="Group 72">
            <a:extLst>
              <a:ext uri="{FF2B5EF4-FFF2-40B4-BE49-F238E27FC236}">
                <a16:creationId xmlns:a16="http://schemas.microsoft.com/office/drawing/2014/main" id="{1A342A03-E88F-4263-8C14-DF60E4227E04}"/>
              </a:ext>
            </a:extLst>
          </p:cNvPr>
          <p:cNvGrpSpPr/>
          <p:nvPr/>
        </p:nvGrpSpPr>
        <p:grpSpPr>
          <a:xfrm rot="11952514">
            <a:off x="8742214" y="1532094"/>
            <a:ext cx="2612868" cy="2786294"/>
            <a:chOff x="7895842" y="1532311"/>
            <a:chExt cx="2612868" cy="2786294"/>
          </a:xfrm>
        </p:grpSpPr>
        <p:cxnSp>
          <p:nvCxnSpPr>
            <p:cNvPr id="74" name="Straight Connector 73">
              <a:extLst>
                <a:ext uri="{FF2B5EF4-FFF2-40B4-BE49-F238E27FC236}">
                  <a16:creationId xmlns:a16="http://schemas.microsoft.com/office/drawing/2014/main" id="{81A672B0-9D47-4E14-8B66-947B73CA863A}"/>
                </a:ext>
              </a:extLst>
            </p:cNvPr>
            <p:cNvCxnSpPr>
              <a:cxnSpLocks/>
            </p:cNvCxnSpPr>
            <p:nvPr/>
          </p:nvCxnSpPr>
          <p:spPr>
            <a:xfrm rot="9647486" flipV="1">
              <a:off x="8271342" y="1906287"/>
              <a:ext cx="155448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3ED3434-48A5-44A0-A005-869E86490AB8}"/>
                </a:ext>
              </a:extLst>
            </p:cNvPr>
            <p:cNvCxnSpPr>
              <a:cxnSpLocks/>
            </p:cNvCxnSpPr>
            <p:nvPr/>
          </p:nvCxnSpPr>
          <p:spPr>
            <a:xfrm rot="9647486">
              <a:off x="8258790" y="3216598"/>
              <a:ext cx="2249920" cy="11020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7E7A956-D53A-4213-8B8E-5A1B2E8FC445}"/>
                </a:ext>
              </a:extLst>
            </p:cNvPr>
            <p:cNvCxnSpPr>
              <a:cxnSpLocks/>
            </p:cNvCxnSpPr>
            <p:nvPr/>
          </p:nvCxnSpPr>
          <p:spPr>
            <a:xfrm rot="9647486" flipV="1">
              <a:off x="7895842" y="2197702"/>
              <a:ext cx="637504" cy="13538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5C7CFAC-E077-4DDA-9B5C-3E7CFC4DAD20}"/>
                </a:ext>
              </a:extLst>
            </p:cNvPr>
            <p:cNvCxnSpPr>
              <a:cxnSpLocks/>
            </p:cNvCxnSpPr>
            <p:nvPr/>
          </p:nvCxnSpPr>
          <p:spPr>
            <a:xfrm rot="9647486" flipH="1" flipV="1">
              <a:off x="10177948" y="1532311"/>
              <a:ext cx="40586" cy="2499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56CD0D77-2FEC-4728-82DE-1174976D297F}"/>
              </a:ext>
            </a:extLst>
          </p:cNvPr>
          <p:cNvSpPr txBox="1"/>
          <p:nvPr/>
        </p:nvSpPr>
        <p:spPr>
          <a:xfrm>
            <a:off x="2589044" y="3494127"/>
            <a:ext cx="1760142"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ACDE</a:t>
            </a:r>
          </a:p>
        </p:txBody>
      </p:sp>
    </p:spTree>
    <p:custDataLst>
      <p:tags r:id="rId1"/>
    </p:custDataLst>
    <p:extLst>
      <p:ext uri="{BB962C8B-B14F-4D97-AF65-F5344CB8AC3E}">
        <p14:creationId xmlns:p14="http://schemas.microsoft.com/office/powerpoint/2010/main" val="1411445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4"/>
                                        </p:tgtEl>
                                      </p:cBhvr>
                                    </p:animEffect>
                                    <p:set>
                                      <p:cBhvr>
                                        <p:cTn id="18" dur="1" fill="hold">
                                          <p:stCondLst>
                                            <p:cond delay="499"/>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69">
                                            <p:txEl>
                                              <p:pRg st="0" end="0"/>
                                            </p:txEl>
                                          </p:spTgt>
                                        </p:tgtEl>
                                        <p:attrNameLst>
                                          <p:attrName>style.visibility</p:attrName>
                                        </p:attrNameLst>
                                      </p:cBhvr>
                                      <p:to>
                                        <p:strVal val="visible"/>
                                      </p:to>
                                    </p:set>
                                    <p:animEffect transition="in" filter="wipe(down)">
                                      <p:cBhvr>
                                        <p:cTn id="32" dur="500"/>
                                        <p:tgtEl>
                                          <p:spTgt spid="6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down)">
                                      <p:cBhvr>
                                        <p:cTn id="37" dur="500"/>
                                        <p:tgtEl>
                                          <p:spTgt spid="38"/>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70">
                                            <p:txEl>
                                              <p:pRg st="0" end="0"/>
                                            </p:txEl>
                                          </p:spTgt>
                                        </p:tgtEl>
                                        <p:attrNameLst>
                                          <p:attrName>style.visibility</p:attrName>
                                        </p:attrNameLst>
                                      </p:cBhvr>
                                      <p:to>
                                        <p:strVal val="visible"/>
                                      </p:to>
                                    </p:set>
                                    <p:animEffect transition="in" filter="wipe(down)">
                                      <p:cBhvr>
                                        <p:cTn id="41" dur="500"/>
                                        <p:tgtEl>
                                          <p:spTgt spid="7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down)">
                                      <p:cBhvr>
                                        <p:cTn id="46" dur="500"/>
                                        <p:tgtEl>
                                          <p:spTgt spid="47"/>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71">
                                            <p:txEl>
                                              <p:pRg st="0" end="0"/>
                                            </p:txEl>
                                          </p:spTgt>
                                        </p:tgtEl>
                                        <p:attrNameLst>
                                          <p:attrName>style.visibility</p:attrName>
                                        </p:attrNameLst>
                                      </p:cBhvr>
                                      <p:to>
                                        <p:strVal val="visible"/>
                                      </p:to>
                                    </p:set>
                                    <p:animEffect transition="in" filter="wipe(down)">
                                      <p:cBhvr>
                                        <p:cTn id="50" dur="500"/>
                                        <p:tgtEl>
                                          <p:spTgt spid="71">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8"/>
                                        </p:tgtEl>
                                      </p:cBhvr>
                                    </p:animEffect>
                                    <p:set>
                                      <p:cBhvr>
                                        <p:cTn id="58" dur="1" fill="hold">
                                          <p:stCondLst>
                                            <p:cond delay="499"/>
                                          </p:stCondLst>
                                        </p:cTn>
                                        <p:tgtEl>
                                          <p:spTgt spid="3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55">
                                            <p:txEl>
                                              <p:pRg st="0" end="0"/>
                                            </p:txEl>
                                          </p:spTgt>
                                        </p:tgtEl>
                                        <p:attrNameLst>
                                          <p:attrName>style.visibility</p:attrName>
                                        </p:attrNameLst>
                                      </p:cBhvr>
                                      <p:to>
                                        <p:strVal val="visible"/>
                                      </p:to>
                                    </p:set>
                                    <p:animEffect transition="in" filter="wipe(down)">
                                      <p:cBhvr>
                                        <p:cTn id="66" dur="500"/>
                                        <p:tgtEl>
                                          <p:spTgt spid="55">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wipe(down)">
                                      <p:cBhvr>
                                        <p:cTn id="71" dur="500"/>
                                        <p:tgtEl>
                                          <p:spTgt spid="63"/>
                                        </p:tgtEl>
                                      </p:cBhvr>
                                    </p:animEffect>
                                  </p:childTnLst>
                                </p:cTn>
                              </p:par>
                            </p:childTnLst>
                          </p:cTn>
                        </p:par>
                        <p:par>
                          <p:cTn id="72" fill="hold">
                            <p:stCondLst>
                              <p:cond delay="500"/>
                            </p:stCondLst>
                            <p:childTnLst>
                              <p:par>
                                <p:cTn id="73" presetID="22" presetClass="entr" presetSubtype="4" fill="hold" nodeType="afterEffect">
                                  <p:stCondLst>
                                    <p:cond delay="0"/>
                                  </p:stCondLst>
                                  <p:childTnLst>
                                    <p:set>
                                      <p:cBhvr>
                                        <p:cTn id="74" dur="1" fill="hold">
                                          <p:stCondLst>
                                            <p:cond delay="0"/>
                                          </p:stCondLst>
                                        </p:cTn>
                                        <p:tgtEl>
                                          <p:spTgt spid="72">
                                            <p:txEl>
                                              <p:pRg st="0" end="0"/>
                                            </p:txEl>
                                          </p:spTgt>
                                        </p:tgtEl>
                                        <p:attrNameLst>
                                          <p:attrName>style.visibility</p:attrName>
                                        </p:attrNameLst>
                                      </p:cBhvr>
                                      <p:to>
                                        <p:strVal val="visible"/>
                                      </p:to>
                                    </p:set>
                                    <p:animEffect transition="in" filter="wipe(down)">
                                      <p:cBhvr>
                                        <p:cTn id="75" dur="500"/>
                                        <p:tgtEl>
                                          <p:spTgt spid="72">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wipe(down)">
                                      <p:cBhvr>
                                        <p:cTn id="80" dur="500"/>
                                        <p:tgtEl>
                                          <p:spTgt spid="73"/>
                                        </p:tgtEl>
                                      </p:cBhvr>
                                    </p:animEffect>
                                  </p:childTnLst>
                                </p:cTn>
                              </p:par>
                            </p:childTnLst>
                          </p:cTn>
                        </p:par>
                        <p:par>
                          <p:cTn id="81" fill="hold">
                            <p:stCondLst>
                              <p:cond delay="500"/>
                            </p:stCondLst>
                            <p:childTnLst>
                              <p:par>
                                <p:cTn id="82" presetID="22" presetClass="entr" presetSubtype="4" fill="hold" nodeType="afterEffect">
                                  <p:stCondLst>
                                    <p:cond delay="0"/>
                                  </p:stCondLst>
                                  <p:childTnLst>
                                    <p:set>
                                      <p:cBhvr>
                                        <p:cTn id="83" dur="1" fill="hold">
                                          <p:stCondLst>
                                            <p:cond delay="0"/>
                                          </p:stCondLst>
                                        </p:cTn>
                                        <p:tgtEl>
                                          <p:spTgt spid="78">
                                            <p:txEl>
                                              <p:pRg st="0" end="0"/>
                                            </p:txEl>
                                          </p:spTgt>
                                        </p:tgtEl>
                                        <p:attrNameLst>
                                          <p:attrName>style.visibility</p:attrName>
                                        </p:attrNameLst>
                                      </p:cBhvr>
                                      <p:to>
                                        <p:strVal val="visible"/>
                                      </p:to>
                                    </p:set>
                                    <p:animEffect transition="in" filter="wipe(down)">
                                      <p:cBhvr>
                                        <p:cTn id="84" dur="500"/>
                                        <p:tgtEl>
                                          <p:spTgt spid="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5"/>
            </p:par>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FE08DE0-DAFC-458C-B9D0-5A0DB4FE3727}"/>
              </a:ext>
            </a:extLst>
          </p:cNvPr>
          <p:cNvSpPr/>
          <p:nvPr/>
        </p:nvSpPr>
        <p:spPr>
          <a:xfrm>
            <a:off x="992729" y="111075"/>
            <a:ext cx="10857322" cy="1569660"/>
          </a:xfrm>
          <a:prstGeom prst="rect">
            <a:avLst/>
          </a:prstGeom>
        </p:spPr>
        <p:txBody>
          <a:bodyPr wrap="square">
            <a:spAutoFit/>
            <a:scene3d>
              <a:camera prst="orthographicFront"/>
              <a:lightRig rig="threePt" dir="t"/>
            </a:scene3d>
            <a:sp3d contourW="12700"/>
          </a:bodyPr>
          <a:lstStyle/>
          <a:p>
            <a:pPr lvl="0" algn="just" defTabSz="457200"/>
            <a:r>
              <a:rPr lang="vi-VN" altLang="zh-CN" sz="3200" b="1" dirty="0">
                <a:solidFill>
                  <a:srgbClr val="FF0000"/>
                </a:solidFill>
                <a:latin typeface="Calibri" panose="020F0502020204030204" pitchFamily="34" charset="0"/>
                <a:ea typeface="仓耳玄三M W05" panose="02020400000000000000" pitchFamily="18" charset="-122"/>
                <a:cs typeface="Calibri" panose="020F0502020204030204" pitchFamily="34" charset="0"/>
              </a:rPr>
              <a:t>Trong hình dưới đây (như hình vẽ</a:t>
            </a:r>
            <a:r>
              <a:rPr lang="en-US" altLang="zh-CN" sz="3200" b="1" dirty="0">
                <a:solidFill>
                  <a:srgbClr val="FF0000"/>
                </a:solidFill>
                <a:latin typeface="Calibri" panose="020F0502020204030204" pitchFamily="34" charset="0"/>
                <a:ea typeface="仓耳玄三M W05" panose="02020400000000000000" pitchFamily="18" charset="-122"/>
                <a:cs typeface="Calibri" panose="020F0502020204030204" pitchFamily="34" charset="0"/>
              </a:rPr>
              <a:t>). H</a:t>
            </a:r>
            <a:r>
              <a:rPr lang="vi-VN" altLang="zh-CN" sz="3200" b="1" dirty="0">
                <a:solidFill>
                  <a:srgbClr val="FF0000"/>
                </a:solidFill>
                <a:latin typeface="Calibri" panose="020F0502020204030204" pitchFamily="34" charset="0"/>
                <a:ea typeface="仓耳玄三M W05" panose="02020400000000000000" pitchFamily="18" charset="-122"/>
                <a:cs typeface="Calibri" panose="020F0502020204030204" pitchFamily="34" charset="0"/>
              </a:rPr>
              <a:t>ãy dùng ê ke để kiểm tra xem hai bán kính nào của đường tròn tâm O tạo thành một góc vuông</a:t>
            </a:r>
            <a:r>
              <a:rPr lang="en-US" altLang="zh-CN" sz="3200" b="1" dirty="0">
                <a:solidFill>
                  <a:srgbClr val="FF0000"/>
                </a:solidFill>
                <a:latin typeface="Calibri" panose="020F0502020204030204" pitchFamily="34" charset="0"/>
                <a:ea typeface="仓耳玄三M W05" panose="02020400000000000000" pitchFamily="18" charset="-122"/>
                <a:cs typeface="Calibri" panose="020F0502020204030204" pitchFamily="34" charset="0"/>
              </a:rPr>
              <a:t>.</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仓耳玄三M W05" panose="02020400000000000000" pitchFamily="18" charset="-122"/>
              <a:cs typeface="Calibri" panose="020F0502020204030204" pitchFamily="34" charset="0"/>
            </a:endParaRPr>
          </a:p>
        </p:txBody>
      </p:sp>
      <p:grpSp>
        <p:nvGrpSpPr>
          <p:cNvPr id="2" name="Group 1">
            <a:extLst>
              <a:ext uri="{FF2B5EF4-FFF2-40B4-BE49-F238E27FC236}">
                <a16:creationId xmlns:a16="http://schemas.microsoft.com/office/drawing/2014/main" id="{5DB20D2A-1751-4DE6-B8F3-F90B9E302C6D}"/>
              </a:ext>
            </a:extLst>
          </p:cNvPr>
          <p:cNvGrpSpPr/>
          <p:nvPr/>
        </p:nvGrpSpPr>
        <p:grpSpPr>
          <a:xfrm>
            <a:off x="41244" y="243903"/>
            <a:ext cx="1021277" cy="795891"/>
            <a:chOff x="41244" y="243903"/>
            <a:chExt cx="1021277" cy="795891"/>
          </a:xfrm>
        </p:grpSpPr>
        <p:grpSp>
          <p:nvGrpSpPr>
            <p:cNvPr id="54" name="Group 53">
              <a:extLst>
                <a:ext uri="{FF2B5EF4-FFF2-40B4-BE49-F238E27FC236}">
                  <a16:creationId xmlns:a16="http://schemas.microsoft.com/office/drawing/2014/main" id="{6FAA7A52-1BB7-403B-8972-2A22AECB5138}"/>
                </a:ext>
              </a:extLst>
            </p:cNvPr>
            <p:cNvGrpSpPr/>
            <p:nvPr/>
          </p:nvGrpSpPr>
          <p:grpSpPr>
            <a:xfrm>
              <a:off x="41244" y="243903"/>
              <a:ext cx="1021277" cy="795891"/>
              <a:chOff x="5395169" y="1264936"/>
              <a:chExt cx="1722108" cy="1342056"/>
            </a:xfrm>
          </p:grpSpPr>
          <p:sp>
            <p:nvSpPr>
              <p:cNvPr id="59" name="Freeform 343">
                <a:extLst>
                  <a:ext uri="{FF2B5EF4-FFF2-40B4-BE49-F238E27FC236}">
                    <a16:creationId xmlns:a16="http://schemas.microsoft.com/office/drawing/2014/main" id="{7C3F5654-0B8C-4DCA-910D-5A9DDFA314B5}"/>
                  </a:ext>
                </a:extLst>
              </p:cNvPr>
              <p:cNvSpPr>
                <a:spLocks/>
              </p:cNvSpPr>
              <p:nvPr/>
            </p:nvSpPr>
            <p:spPr bwMode="auto">
              <a:xfrm>
                <a:off x="5451313" y="1305964"/>
                <a:ext cx="1665964" cy="1264319"/>
              </a:xfrm>
              <a:custGeom>
                <a:avLst/>
                <a:gdLst/>
                <a:ahLst/>
                <a:cxnLst>
                  <a:cxn ang="0">
                    <a:pos x="331" y="33"/>
                  </a:cxn>
                  <a:cxn ang="0">
                    <a:pos x="362" y="486"/>
                  </a:cxn>
                  <a:cxn ang="0">
                    <a:pos x="331" y="33"/>
                  </a:cxn>
                </a:cxnLst>
                <a:rect l="0" t="0" r="r" b="b"/>
                <a:pathLst>
                  <a:path w="653" h="496">
                    <a:moveTo>
                      <a:pt x="331" y="33"/>
                    </a:moveTo>
                    <a:cubicBezTo>
                      <a:pt x="0" y="45"/>
                      <a:pt x="70" y="496"/>
                      <a:pt x="362" y="486"/>
                    </a:cubicBezTo>
                    <a:cubicBezTo>
                      <a:pt x="653" y="475"/>
                      <a:pt x="629" y="0"/>
                      <a:pt x="331" y="3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60" name="Freeform 344">
                <a:extLst>
                  <a:ext uri="{FF2B5EF4-FFF2-40B4-BE49-F238E27FC236}">
                    <a16:creationId xmlns:a16="http://schemas.microsoft.com/office/drawing/2014/main" id="{A42AA1E0-E959-40C7-96A4-4AF9D4E4B8CD}"/>
                  </a:ext>
                </a:extLst>
              </p:cNvPr>
              <p:cNvSpPr>
                <a:spLocks/>
              </p:cNvSpPr>
              <p:nvPr/>
            </p:nvSpPr>
            <p:spPr bwMode="auto">
              <a:xfrm>
                <a:off x="5686686" y="1362108"/>
                <a:ext cx="1256761" cy="1244884"/>
              </a:xfrm>
              <a:custGeom>
                <a:avLst/>
                <a:gdLst/>
                <a:ahLst/>
                <a:cxnLst>
                  <a:cxn ang="0">
                    <a:pos x="239" y="6"/>
                  </a:cxn>
                  <a:cxn ang="0">
                    <a:pos x="19" y="171"/>
                  </a:cxn>
                  <a:cxn ang="0">
                    <a:pos x="111" y="419"/>
                  </a:cxn>
                  <a:cxn ang="0">
                    <a:pos x="395" y="426"/>
                  </a:cxn>
                  <a:cxn ang="0">
                    <a:pos x="475" y="179"/>
                  </a:cxn>
                  <a:cxn ang="0">
                    <a:pos x="398" y="48"/>
                  </a:cxn>
                  <a:cxn ang="0">
                    <a:pos x="239" y="6"/>
                  </a:cxn>
                  <a:cxn ang="0">
                    <a:pos x="239" y="16"/>
                  </a:cxn>
                  <a:cxn ang="0">
                    <a:pos x="456" y="150"/>
                  </a:cxn>
                  <a:cxn ang="0">
                    <a:pos x="414" y="395"/>
                  </a:cxn>
                  <a:cxn ang="0">
                    <a:pos x="144" y="430"/>
                  </a:cxn>
                  <a:cxn ang="0">
                    <a:pos x="25" y="207"/>
                  </a:cxn>
                  <a:cxn ang="0">
                    <a:pos x="79" y="78"/>
                  </a:cxn>
                  <a:cxn ang="0">
                    <a:pos x="239" y="16"/>
                  </a:cxn>
                  <a:cxn ang="0">
                    <a:pos x="239" y="6"/>
                  </a:cxn>
                </a:cxnLst>
                <a:rect l="0" t="0" r="r" b="b"/>
                <a:pathLst>
                  <a:path w="493" h="488">
                    <a:moveTo>
                      <a:pt x="239" y="6"/>
                    </a:moveTo>
                    <a:cubicBezTo>
                      <a:pt x="136" y="10"/>
                      <a:pt x="42" y="65"/>
                      <a:pt x="19" y="171"/>
                    </a:cubicBezTo>
                    <a:cubicBezTo>
                      <a:pt x="0" y="262"/>
                      <a:pt x="38" y="362"/>
                      <a:pt x="111" y="419"/>
                    </a:cubicBezTo>
                    <a:cubicBezTo>
                      <a:pt x="190" y="481"/>
                      <a:pt x="314" y="488"/>
                      <a:pt x="395" y="426"/>
                    </a:cubicBezTo>
                    <a:cubicBezTo>
                      <a:pt x="469" y="369"/>
                      <a:pt x="493" y="267"/>
                      <a:pt x="475" y="179"/>
                    </a:cubicBezTo>
                    <a:cubicBezTo>
                      <a:pt x="464" y="128"/>
                      <a:pt x="438" y="80"/>
                      <a:pt x="398" y="48"/>
                    </a:cubicBezTo>
                    <a:cubicBezTo>
                      <a:pt x="353" y="12"/>
                      <a:pt x="296" y="0"/>
                      <a:pt x="239" y="6"/>
                    </a:cubicBezTo>
                    <a:cubicBezTo>
                      <a:pt x="233" y="6"/>
                      <a:pt x="233" y="16"/>
                      <a:pt x="239" y="16"/>
                    </a:cubicBezTo>
                    <a:cubicBezTo>
                      <a:pt x="337" y="5"/>
                      <a:pt x="423" y="56"/>
                      <a:pt x="456" y="150"/>
                    </a:cubicBezTo>
                    <a:cubicBezTo>
                      <a:pt x="484" y="230"/>
                      <a:pt x="473" y="330"/>
                      <a:pt x="414" y="395"/>
                    </a:cubicBezTo>
                    <a:cubicBezTo>
                      <a:pt x="348" y="469"/>
                      <a:pt x="229" y="477"/>
                      <a:pt x="144" y="430"/>
                    </a:cubicBezTo>
                    <a:cubicBezTo>
                      <a:pt x="66" y="386"/>
                      <a:pt x="20" y="296"/>
                      <a:pt x="25" y="207"/>
                    </a:cubicBezTo>
                    <a:cubicBezTo>
                      <a:pt x="27" y="159"/>
                      <a:pt x="45" y="113"/>
                      <a:pt x="79" y="78"/>
                    </a:cubicBezTo>
                    <a:cubicBezTo>
                      <a:pt x="121" y="35"/>
                      <a:pt x="180" y="18"/>
                      <a:pt x="239" y="16"/>
                    </a:cubicBezTo>
                    <a:cubicBezTo>
                      <a:pt x="246" y="15"/>
                      <a:pt x="246" y="5"/>
                      <a:pt x="239" y="6"/>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61" name="Freeform 345">
                <a:extLst>
                  <a:ext uri="{FF2B5EF4-FFF2-40B4-BE49-F238E27FC236}">
                    <a16:creationId xmlns:a16="http://schemas.microsoft.com/office/drawing/2014/main" id="{E03982ED-39CF-4089-9C78-4D5A9D310F9F}"/>
                  </a:ext>
                </a:extLst>
              </p:cNvPr>
              <p:cNvSpPr>
                <a:spLocks/>
              </p:cNvSpPr>
              <p:nvPr/>
            </p:nvSpPr>
            <p:spPr bwMode="auto">
              <a:xfrm>
                <a:off x="5395169" y="1264936"/>
                <a:ext cx="1663805" cy="1267557"/>
              </a:xfrm>
              <a:custGeom>
                <a:avLst/>
                <a:gdLst/>
                <a:ahLst/>
                <a:cxnLst>
                  <a:cxn ang="0">
                    <a:pos x="330" y="33"/>
                  </a:cxn>
                  <a:cxn ang="0">
                    <a:pos x="361" y="486"/>
                  </a:cxn>
                  <a:cxn ang="0">
                    <a:pos x="330" y="33"/>
                  </a:cxn>
                </a:cxnLst>
                <a:rect l="0" t="0" r="r" b="b"/>
                <a:pathLst>
                  <a:path w="652" h="497">
                    <a:moveTo>
                      <a:pt x="330" y="33"/>
                    </a:moveTo>
                    <a:cubicBezTo>
                      <a:pt x="0" y="46"/>
                      <a:pt x="69" y="497"/>
                      <a:pt x="361" y="486"/>
                    </a:cubicBezTo>
                    <a:cubicBezTo>
                      <a:pt x="652" y="476"/>
                      <a:pt x="628" y="0"/>
                      <a:pt x="330" y="33"/>
                    </a:cubicBezTo>
                  </a:path>
                </a:pathLst>
              </a:custGeom>
              <a:solidFill>
                <a:srgbClr val="FC6C2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62" name="Freeform 346">
                <a:extLst>
                  <a:ext uri="{FF2B5EF4-FFF2-40B4-BE49-F238E27FC236}">
                    <a16:creationId xmlns:a16="http://schemas.microsoft.com/office/drawing/2014/main" id="{840837E7-805B-4C1E-8BA7-78E8D224A0D9}"/>
                  </a:ext>
                </a:extLst>
              </p:cNvPr>
              <p:cNvSpPr>
                <a:spLocks/>
              </p:cNvSpPr>
              <p:nvPr/>
            </p:nvSpPr>
            <p:spPr bwMode="auto">
              <a:xfrm>
                <a:off x="5630542" y="1323239"/>
                <a:ext cx="1256761" cy="1244884"/>
              </a:xfrm>
              <a:custGeom>
                <a:avLst/>
                <a:gdLst/>
                <a:ahLst/>
                <a:cxnLst>
                  <a:cxn ang="0">
                    <a:pos x="238" y="5"/>
                  </a:cxn>
                  <a:cxn ang="0">
                    <a:pos x="19" y="171"/>
                  </a:cxn>
                  <a:cxn ang="0">
                    <a:pos x="110" y="419"/>
                  </a:cxn>
                  <a:cxn ang="0">
                    <a:pos x="394" y="426"/>
                  </a:cxn>
                  <a:cxn ang="0">
                    <a:pos x="474" y="178"/>
                  </a:cxn>
                  <a:cxn ang="0">
                    <a:pos x="397" y="48"/>
                  </a:cxn>
                  <a:cxn ang="0">
                    <a:pos x="238" y="5"/>
                  </a:cxn>
                  <a:cxn ang="0">
                    <a:pos x="238" y="15"/>
                  </a:cxn>
                  <a:cxn ang="0">
                    <a:pos x="455" y="150"/>
                  </a:cxn>
                  <a:cxn ang="0">
                    <a:pos x="414" y="394"/>
                  </a:cxn>
                  <a:cxn ang="0">
                    <a:pos x="143" y="429"/>
                  </a:cxn>
                  <a:cxn ang="0">
                    <a:pos x="24" y="207"/>
                  </a:cxn>
                  <a:cxn ang="0">
                    <a:pos x="78" y="78"/>
                  </a:cxn>
                  <a:cxn ang="0">
                    <a:pos x="238" y="15"/>
                  </a:cxn>
                  <a:cxn ang="0">
                    <a:pos x="238" y="5"/>
                  </a:cxn>
                </a:cxnLst>
                <a:rect l="0" t="0" r="r" b="b"/>
                <a:pathLst>
                  <a:path w="493" h="488">
                    <a:moveTo>
                      <a:pt x="238" y="5"/>
                    </a:moveTo>
                    <a:cubicBezTo>
                      <a:pt x="136" y="10"/>
                      <a:pt x="41" y="65"/>
                      <a:pt x="19" y="171"/>
                    </a:cubicBezTo>
                    <a:cubicBezTo>
                      <a:pt x="0" y="262"/>
                      <a:pt x="37" y="362"/>
                      <a:pt x="110" y="419"/>
                    </a:cubicBezTo>
                    <a:cubicBezTo>
                      <a:pt x="189" y="481"/>
                      <a:pt x="313" y="488"/>
                      <a:pt x="394" y="426"/>
                    </a:cubicBezTo>
                    <a:cubicBezTo>
                      <a:pt x="468" y="369"/>
                      <a:pt x="493" y="267"/>
                      <a:pt x="474" y="178"/>
                    </a:cubicBezTo>
                    <a:cubicBezTo>
                      <a:pt x="463" y="128"/>
                      <a:pt x="437" y="80"/>
                      <a:pt x="397" y="48"/>
                    </a:cubicBezTo>
                    <a:cubicBezTo>
                      <a:pt x="352" y="11"/>
                      <a:pt x="295" y="0"/>
                      <a:pt x="238" y="5"/>
                    </a:cubicBezTo>
                    <a:cubicBezTo>
                      <a:pt x="232" y="6"/>
                      <a:pt x="232" y="16"/>
                      <a:pt x="238" y="15"/>
                    </a:cubicBezTo>
                    <a:cubicBezTo>
                      <a:pt x="336" y="5"/>
                      <a:pt x="422" y="56"/>
                      <a:pt x="455" y="150"/>
                    </a:cubicBezTo>
                    <a:cubicBezTo>
                      <a:pt x="484" y="230"/>
                      <a:pt x="472" y="330"/>
                      <a:pt x="414" y="394"/>
                    </a:cubicBezTo>
                    <a:cubicBezTo>
                      <a:pt x="347" y="468"/>
                      <a:pt x="228" y="477"/>
                      <a:pt x="143" y="429"/>
                    </a:cubicBezTo>
                    <a:cubicBezTo>
                      <a:pt x="66" y="385"/>
                      <a:pt x="20" y="296"/>
                      <a:pt x="24" y="207"/>
                    </a:cubicBezTo>
                    <a:cubicBezTo>
                      <a:pt x="26" y="159"/>
                      <a:pt x="44" y="113"/>
                      <a:pt x="78" y="78"/>
                    </a:cubicBezTo>
                    <a:cubicBezTo>
                      <a:pt x="120" y="35"/>
                      <a:pt x="180" y="18"/>
                      <a:pt x="238" y="15"/>
                    </a:cubicBezTo>
                    <a:cubicBezTo>
                      <a:pt x="245" y="15"/>
                      <a:pt x="245" y="5"/>
                      <a:pt x="238" y="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grpSp>
        <p:sp>
          <p:nvSpPr>
            <p:cNvPr id="64" name="矩形 16">
              <a:extLst>
                <a:ext uri="{FF2B5EF4-FFF2-40B4-BE49-F238E27FC236}">
                  <a16:creationId xmlns:a16="http://schemas.microsoft.com/office/drawing/2014/main" id="{42A2A7D3-8F13-45D3-8C6F-B7EF22C4EAF9}"/>
                </a:ext>
              </a:extLst>
            </p:cNvPr>
            <p:cNvSpPr/>
            <p:nvPr/>
          </p:nvSpPr>
          <p:spPr>
            <a:xfrm>
              <a:off x="321448" y="286192"/>
              <a:ext cx="459138" cy="712824"/>
            </a:xfrm>
            <a:prstGeom prst="rect">
              <a:avLst/>
            </a:prstGeom>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VNI-Avo" pitchFamily="2" charset="0"/>
                  <a:ea typeface="仓耳玄三M W05" panose="02020400000000000000" pitchFamily="18" charset="-122"/>
                  <a:cs typeface="Arial" panose="020B0604020202020204" pitchFamily="34" charset="0"/>
                </a:rPr>
                <a:t>2</a:t>
              </a:r>
              <a:endParaRPr kumimoji="0" lang="zh-CN" altLang="en-US" sz="3600" b="1" i="0" u="none" strike="noStrike" kern="1200" cap="none" spc="0" normalizeH="0" baseline="0" noProof="0" dirty="0">
                <a:ln>
                  <a:noFill/>
                </a:ln>
                <a:solidFill>
                  <a:prstClr val="black"/>
                </a:solidFill>
                <a:effectLst/>
                <a:uLnTx/>
                <a:uFillTx/>
                <a:latin typeface="VNI-Avo" pitchFamily="2" charset="0"/>
                <a:ea typeface="仓耳玄三M W05" panose="02020400000000000000" pitchFamily="18" charset="-122"/>
                <a:cs typeface="Arial" panose="020B0604020202020204" pitchFamily="34" charset="0"/>
              </a:endParaRPr>
            </a:p>
          </p:txBody>
        </p:sp>
      </p:grpSp>
      <p:grpSp>
        <p:nvGrpSpPr>
          <p:cNvPr id="93" name="Group 92">
            <a:extLst>
              <a:ext uri="{FF2B5EF4-FFF2-40B4-BE49-F238E27FC236}">
                <a16:creationId xmlns:a16="http://schemas.microsoft.com/office/drawing/2014/main" id="{51C61FB7-7161-427B-9DC8-A89A8C083E58}"/>
              </a:ext>
            </a:extLst>
          </p:cNvPr>
          <p:cNvGrpSpPr/>
          <p:nvPr/>
        </p:nvGrpSpPr>
        <p:grpSpPr>
          <a:xfrm rot="619257">
            <a:off x="-752657" y="4249438"/>
            <a:ext cx="5738514" cy="3693718"/>
            <a:chOff x="4426780" y="746446"/>
            <a:chExt cx="3833729" cy="3833729"/>
          </a:xfrm>
        </p:grpSpPr>
        <p:pic>
          <p:nvPicPr>
            <p:cNvPr id="94" name="Picture 93" descr="A picture containing close&#10;&#10;Description automatically generated">
              <a:extLst>
                <a:ext uri="{FF2B5EF4-FFF2-40B4-BE49-F238E27FC236}">
                  <a16:creationId xmlns:a16="http://schemas.microsoft.com/office/drawing/2014/main" id="{615130AA-6B9F-4E1F-982C-B9AF99C8D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426780" y="746446"/>
              <a:ext cx="3833729" cy="3833729"/>
            </a:xfrm>
            <a:prstGeom prst="rect">
              <a:avLst/>
            </a:prstGeom>
          </p:spPr>
        </p:pic>
        <p:sp>
          <p:nvSpPr>
            <p:cNvPr id="95" name="TextBox 94">
              <a:extLst>
                <a:ext uri="{FF2B5EF4-FFF2-40B4-BE49-F238E27FC236}">
                  <a16:creationId xmlns:a16="http://schemas.microsoft.com/office/drawing/2014/main" id="{EA64C795-14C8-4C06-BE69-B3EB910BAD0E}"/>
                </a:ext>
              </a:extLst>
            </p:cNvPr>
            <p:cNvSpPr txBox="1"/>
            <p:nvPr/>
          </p:nvSpPr>
          <p:spPr>
            <a:xfrm>
              <a:off x="5112620" y="1687344"/>
              <a:ext cx="2620398" cy="1197145"/>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Gọi</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tên</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các</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bán</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kính</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các</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góc</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có</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trong</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hình</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grpSp>
      <p:sp>
        <p:nvSpPr>
          <p:cNvPr id="98" name="Rectangle: Rounded Corners 97">
            <a:extLst>
              <a:ext uri="{FF2B5EF4-FFF2-40B4-BE49-F238E27FC236}">
                <a16:creationId xmlns:a16="http://schemas.microsoft.com/office/drawing/2014/main" id="{C5FE2359-0424-4577-8ED4-2EC9096CC04E}"/>
              </a:ext>
            </a:extLst>
          </p:cNvPr>
          <p:cNvSpPr/>
          <p:nvPr/>
        </p:nvSpPr>
        <p:spPr>
          <a:xfrm>
            <a:off x="452297" y="1783637"/>
            <a:ext cx="5875427" cy="785994"/>
          </a:xfrm>
          <a:prstGeom prst="roundRect">
            <a:avLst/>
          </a:prstGeom>
          <a:solidFill>
            <a:srgbClr val="BDFD05">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VNI-Avo" pitchFamily="2" charset="0"/>
                <a:ea typeface="+mn-ea"/>
                <a:cs typeface="+mn-cs"/>
              </a:rPr>
              <a:t>Các</a:t>
            </a:r>
            <a:r>
              <a:rPr kumimoji="0" lang="en-US" sz="2800"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VNI-Avo" pitchFamily="2" charset="0"/>
                <a:ea typeface="+mn-ea"/>
                <a:cs typeface="+mn-cs"/>
              </a:rPr>
              <a:t>bán</a:t>
            </a:r>
            <a:r>
              <a:rPr kumimoji="0" lang="en-US" sz="2800"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VNI-Avo" pitchFamily="2" charset="0"/>
                <a:ea typeface="+mn-ea"/>
                <a:cs typeface="+mn-cs"/>
              </a:rPr>
              <a:t>kính</a:t>
            </a:r>
            <a:r>
              <a:rPr kumimoji="0" lang="en-US" sz="2800" b="0" i="0" u="none" strike="noStrike" kern="1200" cap="none" spc="0" normalizeH="0" baseline="0" noProof="0" dirty="0">
                <a:ln>
                  <a:noFill/>
                </a:ln>
                <a:solidFill>
                  <a:prstClr val="black"/>
                </a:solidFill>
                <a:effectLst/>
                <a:uLnTx/>
                <a:uFillTx/>
                <a:latin typeface="VNI-Avo" pitchFamily="2" charset="0"/>
                <a:ea typeface="+mn-ea"/>
                <a:cs typeface="+mn-cs"/>
              </a:rPr>
              <a:t>: OA, OB, OC, OD </a:t>
            </a:r>
          </a:p>
        </p:txBody>
      </p:sp>
      <p:grpSp>
        <p:nvGrpSpPr>
          <p:cNvPr id="28" name="Group 27">
            <a:extLst>
              <a:ext uri="{FF2B5EF4-FFF2-40B4-BE49-F238E27FC236}">
                <a16:creationId xmlns:a16="http://schemas.microsoft.com/office/drawing/2014/main" id="{21A08564-C04C-40C6-945A-322AF4659550}"/>
              </a:ext>
            </a:extLst>
          </p:cNvPr>
          <p:cNvGrpSpPr/>
          <p:nvPr/>
        </p:nvGrpSpPr>
        <p:grpSpPr>
          <a:xfrm>
            <a:off x="7988778" y="1249848"/>
            <a:ext cx="3775536" cy="3874878"/>
            <a:chOff x="7988778" y="1249848"/>
            <a:chExt cx="3775536" cy="3874878"/>
          </a:xfrm>
        </p:grpSpPr>
        <p:grpSp>
          <p:nvGrpSpPr>
            <p:cNvPr id="25" name="Group 24">
              <a:extLst>
                <a:ext uri="{FF2B5EF4-FFF2-40B4-BE49-F238E27FC236}">
                  <a16:creationId xmlns:a16="http://schemas.microsoft.com/office/drawing/2014/main" id="{979ED08E-459D-4B3B-BD7F-9E1523404C22}"/>
                </a:ext>
              </a:extLst>
            </p:cNvPr>
            <p:cNvGrpSpPr/>
            <p:nvPr/>
          </p:nvGrpSpPr>
          <p:grpSpPr>
            <a:xfrm>
              <a:off x="7988778" y="1249848"/>
              <a:ext cx="3775536" cy="3874878"/>
              <a:chOff x="7988778" y="1249848"/>
              <a:chExt cx="3775536" cy="3874878"/>
            </a:xfrm>
          </p:grpSpPr>
          <p:sp>
            <p:nvSpPr>
              <p:cNvPr id="3" name="Oval 2">
                <a:extLst>
                  <a:ext uri="{FF2B5EF4-FFF2-40B4-BE49-F238E27FC236}">
                    <a16:creationId xmlns:a16="http://schemas.microsoft.com/office/drawing/2014/main" id="{9FFA6E56-68E0-48BE-BD0E-0878D78CA0E4}"/>
                  </a:ext>
                </a:extLst>
              </p:cNvPr>
              <p:cNvSpPr/>
              <p:nvPr/>
            </p:nvSpPr>
            <p:spPr>
              <a:xfrm>
                <a:off x="8463280" y="1875349"/>
                <a:ext cx="3180080" cy="3027680"/>
              </a:xfrm>
              <a:prstGeom prst="ellipse">
                <a:avLst/>
              </a:prstGeom>
              <a:ln w="28575">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91B4DC5-6A8B-4831-A364-272EB014DBDA}"/>
                  </a:ext>
                </a:extLst>
              </p:cNvPr>
              <p:cNvSpPr/>
              <p:nvPr/>
            </p:nvSpPr>
            <p:spPr>
              <a:xfrm>
                <a:off x="10006634" y="3332480"/>
                <a:ext cx="121920" cy="965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31E65F2-9EC6-4FD3-8950-7C70E9383B19}"/>
                  </a:ext>
                </a:extLst>
              </p:cNvPr>
              <p:cNvCxnSpPr>
                <a:cxnSpLocks/>
                <a:stCxn id="4" idx="0"/>
              </p:cNvCxnSpPr>
              <p:nvPr/>
            </p:nvCxnSpPr>
            <p:spPr>
              <a:xfrm flipV="1">
                <a:off x="10067594" y="1875350"/>
                <a:ext cx="0" cy="14571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E3B90AC-8D55-4D76-A545-7B89FAF62EA3}"/>
                  </a:ext>
                </a:extLst>
              </p:cNvPr>
              <p:cNvCxnSpPr>
                <a:cxnSpLocks/>
                <a:stCxn id="4" idx="4"/>
              </p:cNvCxnSpPr>
              <p:nvPr/>
            </p:nvCxnSpPr>
            <p:spPr>
              <a:xfrm flipH="1">
                <a:off x="8484834" y="3429000"/>
                <a:ext cx="1582760" cy="28489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5FD458C-4273-45DD-AC69-F7FFD59E867C}"/>
                  </a:ext>
                </a:extLst>
              </p:cNvPr>
              <p:cNvCxnSpPr>
                <a:cxnSpLocks/>
                <a:stCxn id="4" idx="5"/>
                <a:endCxn id="3" idx="3"/>
              </p:cNvCxnSpPr>
              <p:nvPr/>
            </p:nvCxnSpPr>
            <p:spPr>
              <a:xfrm flipH="1">
                <a:off x="8928992" y="3414865"/>
                <a:ext cx="1181707" cy="104477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33647F3-C4ED-4EDD-95F3-A949104A4D98}"/>
                  </a:ext>
                </a:extLst>
              </p:cNvPr>
              <p:cNvCxnSpPr>
                <a:cxnSpLocks/>
                <a:stCxn id="4" idx="5"/>
              </p:cNvCxnSpPr>
              <p:nvPr/>
            </p:nvCxnSpPr>
            <p:spPr>
              <a:xfrm>
                <a:off x="10110699" y="3414865"/>
                <a:ext cx="964556" cy="11259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36347CA-750B-43A4-AD8A-7585D07A0901}"/>
                  </a:ext>
                </a:extLst>
              </p:cNvPr>
              <p:cNvSpPr txBox="1"/>
              <p:nvPr/>
            </p:nvSpPr>
            <p:spPr>
              <a:xfrm>
                <a:off x="9833914" y="1249848"/>
                <a:ext cx="589280" cy="707886"/>
              </a:xfrm>
              <a:prstGeom prst="rect">
                <a:avLst/>
              </a:prstGeom>
              <a:noFill/>
            </p:spPr>
            <p:txBody>
              <a:bodyPr wrap="square" rtlCol="0">
                <a:spAutoFit/>
              </a:bodyPr>
              <a:lstStyle/>
              <a:p>
                <a:r>
                  <a:rPr lang="en-US" sz="4000" dirty="0"/>
                  <a:t>A</a:t>
                </a:r>
              </a:p>
            </p:txBody>
          </p:sp>
          <p:sp>
            <p:nvSpPr>
              <p:cNvPr id="90" name="TextBox 89">
                <a:extLst>
                  <a:ext uri="{FF2B5EF4-FFF2-40B4-BE49-F238E27FC236}">
                    <a16:creationId xmlns:a16="http://schemas.microsoft.com/office/drawing/2014/main" id="{53F3FB9D-A3D5-44F1-9B9E-ECC4E074BD44}"/>
                  </a:ext>
                </a:extLst>
              </p:cNvPr>
              <p:cNvSpPr txBox="1"/>
              <p:nvPr/>
            </p:nvSpPr>
            <p:spPr>
              <a:xfrm>
                <a:off x="7988778" y="3359951"/>
                <a:ext cx="589280" cy="707886"/>
              </a:xfrm>
              <a:prstGeom prst="rect">
                <a:avLst/>
              </a:prstGeom>
              <a:noFill/>
            </p:spPr>
            <p:txBody>
              <a:bodyPr wrap="square" rtlCol="0">
                <a:spAutoFit/>
              </a:bodyPr>
              <a:lstStyle/>
              <a:p>
                <a:r>
                  <a:rPr lang="en-US" sz="4000" dirty="0"/>
                  <a:t>D</a:t>
                </a:r>
              </a:p>
            </p:txBody>
          </p:sp>
          <p:sp>
            <p:nvSpPr>
              <p:cNvPr id="91" name="TextBox 90">
                <a:extLst>
                  <a:ext uri="{FF2B5EF4-FFF2-40B4-BE49-F238E27FC236}">
                    <a16:creationId xmlns:a16="http://schemas.microsoft.com/office/drawing/2014/main" id="{76074374-AE68-4AB8-A437-4BB61932B4F4}"/>
                  </a:ext>
                </a:extLst>
              </p:cNvPr>
              <p:cNvSpPr txBox="1"/>
              <p:nvPr/>
            </p:nvSpPr>
            <p:spPr>
              <a:xfrm>
                <a:off x="8498012" y="4305451"/>
                <a:ext cx="589280" cy="707886"/>
              </a:xfrm>
              <a:prstGeom prst="rect">
                <a:avLst/>
              </a:prstGeom>
              <a:noFill/>
            </p:spPr>
            <p:txBody>
              <a:bodyPr wrap="square" rtlCol="0">
                <a:spAutoFit/>
              </a:bodyPr>
              <a:lstStyle/>
              <a:p>
                <a:r>
                  <a:rPr lang="en-US" sz="4000" dirty="0"/>
                  <a:t>C</a:t>
                </a:r>
              </a:p>
            </p:txBody>
          </p:sp>
          <p:sp>
            <p:nvSpPr>
              <p:cNvPr id="92" name="TextBox 91">
                <a:extLst>
                  <a:ext uri="{FF2B5EF4-FFF2-40B4-BE49-F238E27FC236}">
                    <a16:creationId xmlns:a16="http://schemas.microsoft.com/office/drawing/2014/main" id="{D3984252-F393-4C19-B411-60C08E5A71B4}"/>
                  </a:ext>
                </a:extLst>
              </p:cNvPr>
              <p:cNvSpPr txBox="1"/>
              <p:nvPr/>
            </p:nvSpPr>
            <p:spPr>
              <a:xfrm>
                <a:off x="11175034" y="4416840"/>
                <a:ext cx="589280" cy="707886"/>
              </a:xfrm>
              <a:prstGeom prst="rect">
                <a:avLst/>
              </a:prstGeom>
              <a:noFill/>
            </p:spPr>
            <p:txBody>
              <a:bodyPr wrap="square" rtlCol="0">
                <a:spAutoFit/>
              </a:bodyPr>
              <a:lstStyle/>
              <a:p>
                <a:r>
                  <a:rPr lang="en-US" sz="4000" dirty="0"/>
                  <a:t>B</a:t>
                </a:r>
              </a:p>
            </p:txBody>
          </p:sp>
        </p:grpSp>
        <p:sp>
          <p:nvSpPr>
            <p:cNvPr id="27" name="TextBox 26">
              <a:extLst>
                <a:ext uri="{FF2B5EF4-FFF2-40B4-BE49-F238E27FC236}">
                  <a16:creationId xmlns:a16="http://schemas.microsoft.com/office/drawing/2014/main" id="{4854CAF1-172E-49A6-ACFF-F765763845E6}"/>
                </a:ext>
              </a:extLst>
            </p:cNvPr>
            <p:cNvSpPr txBox="1"/>
            <p:nvPr/>
          </p:nvSpPr>
          <p:spPr>
            <a:xfrm>
              <a:off x="10200640" y="2956560"/>
              <a:ext cx="332666" cy="646331"/>
            </a:xfrm>
            <a:prstGeom prst="rect">
              <a:avLst/>
            </a:prstGeom>
            <a:noFill/>
          </p:spPr>
          <p:txBody>
            <a:bodyPr wrap="square" rtlCol="0">
              <a:spAutoFit/>
            </a:bodyPr>
            <a:lstStyle/>
            <a:p>
              <a:r>
                <a:rPr lang="en-US" sz="3600" dirty="0"/>
                <a:t>O</a:t>
              </a:r>
            </a:p>
          </p:txBody>
        </p:sp>
      </p:grpSp>
      <p:sp>
        <p:nvSpPr>
          <p:cNvPr id="100" name="Rectangle: Rounded Corners 99">
            <a:extLst>
              <a:ext uri="{FF2B5EF4-FFF2-40B4-BE49-F238E27FC236}">
                <a16:creationId xmlns:a16="http://schemas.microsoft.com/office/drawing/2014/main" id="{A5A8C828-76C2-45A5-AFE0-3FF5E9E22B33}"/>
              </a:ext>
            </a:extLst>
          </p:cNvPr>
          <p:cNvSpPr/>
          <p:nvPr/>
        </p:nvSpPr>
        <p:spPr>
          <a:xfrm>
            <a:off x="534594" y="3021867"/>
            <a:ext cx="5875427" cy="1569659"/>
          </a:xfrm>
          <a:prstGeom prst="roundRect">
            <a:avLst/>
          </a:prstGeom>
          <a:solidFill>
            <a:srgbClr val="BDFD05">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sz="2800">
                <a:solidFill>
                  <a:prstClr val="black"/>
                </a:solidFill>
                <a:latin typeface="VNI-Avo" pitchFamily="2" charset="0"/>
              </a:rPr>
              <a:t>Có 6 góc được xét là các góc đỉnh có các cặp cạnh: OA và OD, OA và OC, OA và OB, OD và OC, OD và OB, OC và OB.</a:t>
            </a:r>
            <a:endParaRPr kumimoji="0" lang="en-US" sz="2800" b="0" i="0" u="none" strike="noStrike" kern="1200" cap="none" spc="0" normalizeH="0" baseline="0" noProof="0" dirty="0">
              <a:ln>
                <a:noFill/>
              </a:ln>
              <a:solidFill>
                <a:prstClr val="black"/>
              </a:solidFill>
              <a:effectLst/>
              <a:uLnTx/>
              <a:uFillTx/>
              <a:latin typeface="VNI-Avo" pitchFamily="2" charset="0"/>
              <a:ea typeface="+mn-ea"/>
              <a:cs typeface="+mn-cs"/>
            </a:endParaRPr>
          </a:p>
        </p:txBody>
      </p:sp>
      <p:pic>
        <p:nvPicPr>
          <p:cNvPr id="32" name="Picture 31" descr="A picture containing text, measuring stick&#10;&#10;Description automatically generated">
            <a:extLst>
              <a:ext uri="{FF2B5EF4-FFF2-40B4-BE49-F238E27FC236}">
                <a16:creationId xmlns:a16="http://schemas.microsoft.com/office/drawing/2014/main" id="{81E7529D-F81E-4DC5-9CC5-156ED4DDDE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594805">
            <a:off x="7524769" y="1780906"/>
            <a:ext cx="2535766" cy="2535766"/>
          </a:xfrm>
          <a:prstGeom prst="rect">
            <a:avLst/>
          </a:prstGeom>
        </p:spPr>
      </p:pic>
      <p:pic>
        <p:nvPicPr>
          <p:cNvPr id="103" name="Picture 102" descr="A picture containing text, measuring stick&#10;&#10;Description automatically generated">
            <a:extLst>
              <a:ext uri="{FF2B5EF4-FFF2-40B4-BE49-F238E27FC236}">
                <a16:creationId xmlns:a16="http://schemas.microsoft.com/office/drawing/2014/main" id="{4EE215AA-6028-421E-8F6F-129CCD42F9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9981" y="933655"/>
            <a:ext cx="2535766" cy="2535766"/>
          </a:xfrm>
          <a:prstGeom prst="rect">
            <a:avLst/>
          </a:prstGeom>
        </p:spPr>
      </p:pic>
      <p:pic>
        <p:nvPicPr>
          <p:cNvPr id="104" name="Picture 103" descr="A picture containing text, measuring stick&#10;&#10;Description automatically generated">
            <a:extLst>
              <a:ext uri="{FF2B5EF4-FFF2-40B4-BE49-F238E27FC236}">
                <a16:creationId xmlns:a16="http://schemas.microsoft.com/office/drawing/2014/main" id="{0D1422E0-3D1F-4FA9-9C49-89710943A9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642845">
            <a:off x="7542009" y="2547379"/>
            <a:ext cx="2501285" cy="2501285"/>
          </a:xfrm>
          <a:prstGeom prst="rect">
            <a:avLst/>
          </a:prstGeom>
        </p:spPr>
      </p:pic>
      <p:pic>
        <p:nvPicPr>
          <p:cNvPr id="105" name="Picture 104" descr="A picture containing text, measuring stick&#10;&#10;Description automatically generated">
            <a:extLst>
              <a:ext uri="{FF2B5EF4-FFF2-40B4-BE49-F238E27FC236}">
                <a16:creationId xmlns:a16="http://schemas.microsoft.com/office/drawing/2014/main" id="{24BC507B-3E88-49E6-8B8B-30F7F3E84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269425">
            <a:off x="9179659" y="3443196"/>
            <a:ext cx="2535766" cy="2535766"/>
          </a:xfrm>
          <a:prstGeom prst="rect">
            <a:avLst/>
          </a:prstGeom>
        </p:spPr>
      </p:pic>
      <p:sp>
        <p:nvSpPr>
          <p:cNvPr id="106" name="Rectangle: Rounded Corners 105">
            <a:extLst>
              <a:ext uri="{FF2B5EF4-FFF2-40B4-BE49-F238E27FC236}">
                <a16:creationId xmlns:a16="http://schemas.microsoft.com/office/drawing/2014/main" id="{FCE024DA-4356-4C93-B5FE-4DC3B761736D}"/>
              </a:ext>
            </a:extLst>
          </p:cNvPr>
          <p:cNvSpPr/>
          <p:nvPr/>
        </p:nvSpPr>
        <p:spPr>
          <a:xfrm>
            <a:off x="5166499" y="5647556"/>
            <a:ext cx="5875427" cy="93544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defTabSz="457200"/>
            <a:r>
              <a:rPr lang="vi-VN" sz="3200" dirty="0">
                <a:solidFill>
                  <a:schemeClr val="bg1"/>
                </a:solidFill>
              </a:rPr>
              <a:t>OB, OC tạo thành 1 góc vuông</a:t>
            </a:r>
            <a:endParaRPr kumimoji="0" lang="en-US" sz="3200" b="0" i="0" u="none" strike="noStrike" kern="1200" cap="none" spc="0" normalizeH="0" baseline="0" noProof="0" dirty="0">
              <a:ln>
                <a:noFill/>
              </a:ln>
              <a:solidFill>
                <a:schemeClr val="bg1"/>
              </a:solidFill>
              <a:effectLst/>
              <a:uLnTx/>
              <a:uFillTx/>
            </a:endParaRPr>
          </a:p>
        </p:txBody>
      </p:sp>
    </p:spTree>
    <p:custDataLst>
      <p:tags r:id="rId1"/>
    </p:custDataLst>
    <p:extLst>
      <p:ext uri="{BB962C8B-B14F-4D97-AF65-F5344CB8AC3E}">
        <p14:creationId xmlns:p14="http://schemas.microsoft.com/office/powerpoint/2010/main" val="659212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p:cTn id="17" dur="500" fill="hold"/>
                                        <p:tgtEl>
                                          <p:spTgt spid="93"/>
                                        </p:tgtEl>
                                        <p:attrNameLst>
                                          <p:attrName>ppt_w</p:attrName>
                                        </p:attrNameLst>
                                      </p:cBhvr>
                                      <p:tavLst>
                                        <p:tav tm="0">
                                          <p:val>
                                            <p:fltVal val="0"/>
                                          </p:val>
                                        </p:tav>
                                        <p:tav tm="100000">
                                          <p:val>
                                            <p:strVal val="#ppt_w"/>
                                          </p:val>
                                        </p:tav>
                                      </p:tavLst>
                                    </p:anim>
                                    <p:anim calcmode="lin" valueType="num">
                                      <p:cBhvr>
                                        <p:cTn id="18" dur="500" fill="hold"/>
                                        <p:tgtEl>
                                          <p:spTgt spid="93"/>
                                        </p:tgtEl>
                                        <p:attrNameLst>
                                          <p:attrName>ppt_h</p:attrName>
                                        </p:attrNameLst>
                                      </p:cBhvr>
                                      <p:tavLst>
                                        <p:tav tm="0">
                                          <p:val>
                                            <p:fltVal val="0"/>
                                          </p:val>
                                        </p:tav>
                                        <p:tav tm="100000">
                                          <p:val>
                                            <p:strVal val="#ppt_h"/>
                                          </p:val>
                                        </p:tav>
                                      </p:tavLst>
                                    </p:anim>
                                    <p:animEffect transition="in" filter="fade">
                                      <p:cBhvr>
                                        <p:cTn id="19" dur="500"/>
                                        <p:tgtEl>
                                          <p:spTgt spid="9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8"/>
                                        </p:tgtEl>
                                        <p:attrNameLst>
                                          <p:attrName>style.visibility</p:attrName>
                                        </p:attrNameLst>
                                      </p:cBhvr>
                                      <p:to>
                                        <p:strVal val="visible"/>
                                      </p:to>
                                    </p:set>
                                    <p:anim calcmode="lin" valueType="num">
                                      <p:cBhvr additive="base">
                                        <p:cTn id="24" dur="500" fill="hold"/>
                                        <p:tgtEl>
                                          <p:spTgt spid="98"/>
                                        </p:tgtEl>
                                        <p:attrNameLst>
                                          <p:attrName>ppt_x</p:attrName>
                                        </p:attrNameLst>
                                      </p:cBhvr>
                                      <p:tavLst>
                                        <p:tav tm="0">
                                          <p:val>
                                            <p:strVal val="#ppt_x"/>
                                          </p:val>
                                        </p:tav>
                                        <p:tav tm="100000">
                                          <p:val>
                                            <p:strVal val="#ppt_x"/>
                                          </p:val>
                                        </p:tav>
                                      </p:tavLst>
                                    </p:anim>
                                    <p:anim calcmode="lin" valueType="num">
                                      <p:cBhvr additive="base">
                                        <p:cTn id="25"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0"/>
                                        </p:tgtEl>
                                        <p:attrNameLst>
                                          <p:attrName>style.visibility</p:attrName>
                                        </p:attrNameLst>
                                      </p:cBhvr>
                                      <p:to>
                                        <p:strVal val="visible"/>
                                      </p:to>
                                    </p:set>
                                    <p:anim calcmode="lin" valueType="num">
                                      <p:cBhvr additive="base">
                                        <p:cTn id="30" dur="500" fill="hold"/>
                                        <p:tgtEl>
                                          <p:spTgt spid="100"/>
                                        </p:tgtEl>
                                        <p:attrNameLst>
                                          <p:attrName>ppt_x</p:attrName>
                                        </p:attrNameLst>
                                      </p:cBhvr>
                                      <p:tavLst>
                                        <p:tav tm="0">
                                          <p:val>
                                            <p:strVal val="#ppt_x"/>
                                          </p:val>
                                        </p:tav>
                                        <p:tav tm="100000">
                                          <p:val>
                                            <p:strVal val="#ppt_x"/>
                                          </p:val>
                                        </p:tav>
                                      </p:tavLst>
                                    </p:anim>
                                    <p:anim calcmode="lin" valueType="num">
                                      <p:cBhvr additive="base">
                                        <p:cTn id="3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fade">
                                      <p:cBhvr>
                                        <p:cTn id="48" dur="1000"/>
                                        <p:tgtEl>
                                          <p:spTgt spid="103"/>
                                        </p:tgtEl>
                                      </p:cBhvr>
                                    </p:animEffect>
                                    <p:anim calcmode="lin" valueType="num">
                                      <p:cBhvr>
                                        <p:cTn id="49" dur="1000" fill="hold"/>
                                        <p:tgtEl>
                                          <p:spTgt spid="103"/>
                                        </p:tgtEl>
                                        <p:attrNameLst>
                                          <p:attrName>ppt_x</p:attrName>
                                        </p:attrNameLst>
                                      </p:cBhvr>
                                      <p:tavLst>
                                        <p:tav tm="0">
                                          <p:val>
                                            <p:strVal val="#ppt_x"/>
                                          </p:val>
                                        </p:tav>
                                        <p:tav tm="100000">
                                          <p:val>
                                            <p:strVal val="#ppt_x"/>
                                          </p:val>
                                        </p:tav>
                                      </p:tavLst>
                                    </p:anim>
                                    <p:anim calcmode="lin" valueType="num">
                                      <p:cBhvr>
                                        <p:cTn id="50"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03"/>
                                        </p:tgtEl>
                                      </p:cBhvr>
                                    </p:animEffect>
                                    <p:set>
                                      <p:cBhvr>
                                        <p:cTn id="55" dur="1" fill="hold">
                                          <p:stCondLst>
                                            <p:cond delay="499"/>
                                          </p:stCondLst>
                                        </p:cTn>
                                        <p:tgtEl>
                                          <p:spTgt spid="10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1000"/>
                                        <p:tgtEl>
                                          <p:spTgt spid="104"/>
                                        </p:tgtEl>
                                      </p:cBhvr>
                                    </p:animEffect>
                                    <p:anim calcmode="lin" valueType="num">
                                      <p:cBhvr>
                                        <p:cTn id="61" dur="1000" fill="hold"/>
                                        <p:tgtEl>
                                          <p:spTgt spid="104"/>
                                        </p:tgtEl>
                                        <p:attrNameLst>
                                          <p:attrName>ppt_x</p:attrName>
                                        </p:attrNameLst>
                                      </p:cBhvr>
                                      <p:tavLst>
                                        <p:tav tm="0">
                                          <p:val>
                                            <p:strVal val="#ppt_x"/>
                                          </p:val>
                                        </p:tav>
                                        <p:tav tm="100000">
                                          <p:val>
                                            <p:strVal val="#ppt_x"/>
                                          </p:val>
                                        </p:tav>
                                      </p:tavLst>
                                    </p:anim>
                                    <p:anim calcmode="lin" valueType="num">
                                      <p:cBhvr>
                                        <p:cTn id="62"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05"/>
                                        </p:tgtEl>
                                        <p:attrNameLst>
                                          <p:attrName>style.visibility</p:attrName>
                                        </p:attrNameLst>
                                      </p:cBhvr>
                                      <p:to>
                                        <p:strVal val="visible"/>
                                      </p:to>
                                    </p:set>
                                    <p:animEffect transition="in" filter="fade">
                                      <p:cBhvr>
                                        <p:cTn id="72" dur="1000"/>
                                        <p:tgtEl>
                                          <p:spTgt spid="105"/>
                                        </p:tgtEl>
                                      </p:cBhvr>
                                    </p:animEffect>
                                    <p:anim calcmode="lin" valueType="num">
                                      <p:cBhvr>
                                        <p:cTn id="73" dur="1000" fill="hold"/>
                                        <p:tgtEl>
                                          <p:spTgt spid="105"/>
                                        </p:tgtEl>
                                        <p:attrNameLst>
                                          <p:attrName>ppt_x</p:attrName>
                                        </p:attrNameLst>
                                      </p:cBhvr>
                                      <p:tavLst>
                                        <p:tav tm="0">
                                          <p:val>
                                            <p:strVal val="#ppt_x"/>
                                          </p:val>
                                        </p:tav>
                                        <p:tav tm="100000">
                                          <p:val>
                                            <p:strVal val="#ppt_x"/>
                                          </p:val>
                                        </p:tav>
                                      </p:tavLst>
                                    </p:anim>
                                    <p:anim calcmode="lin" valueType="num">
                                      <p:cBhvr>
                                        <p:cTn id="74"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06"/>
                                        </p:tgtEl>
                                        <p:attrNameLst>
                                          <p:attrName>style.visibility</p:attrName>
                                        </p:attrNameLst>
                                      </p:cBhvr>
                                      <p:to>
                                        <p:strVal val="visible"/>
                                      </p:to>
                                    </p:set>
                                    <p:anim calcmode="lin" valueType="num">
                                      <p:cBhvr additive="base">
                                        <p:cTn id="84" dur="500" fill="hold"/>
                                        <p:tgtEl>
                                          <p:spTgt spid="106"/>
                                        </p:tgtEl>
                                        <p:attrNameLst>
                                          <p:attrName>ppt_x</p:attrName>
                                        </p:attrNameLst>
                                      </p:cBhvr>
                                      <p:tavLst>
                                        <p:tav tm="0">
                                          <p:val>
                                            <p:strVal val="#ppt_x"/>
                                          </p:val>
                                        </p:tav>
                                        <p:tav tm="100000">
                                          <p:val>
                                            <p:strVal val="#ppt_x"/>
                                          </p:val>
                                        </p:tav>
                                      </p:tavLst>
                                    </p:anim>
                                    <p:anim calcmode="lin" valueType="num">
                                      <p:cBhvr additive="base">
                                        <p:cTn id="85"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8" grpId="0" animBg="1"/>
      <p:bldP spid="100" grpId="0" animBg="1"/>
      <p:bldP spid="10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45A14C-E520-E3D1-6696-F8B5860454F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12682" y="-110812"/>
            <a:ext cx="2152075" cy="1572904"/>
          </a:xfrm>
          <a:prstGeom prst="rect">
            <a:avLst/>
          </a:prstGeom>
        </p:spPr>
      </p:pic>
      <p:sp>
        <p:nvSpPr>
          <p:cNvPr id="7" name="TextBox 6">
            <a:extLst>
              <a:ext uri="{FF2B5EF4-FFF2-40B4-BE49-F238E27FC236}">
                <a16:creationId xmlns:a16="http://schemas.microsoft.com/office/drawing/2014/main" id="{374126B2-51DD-5495-5FC2-235FFB09B721}"/>
              </a:ext>
            </a:extLst>
          </p:cNvPr>
          <p:cNvSpPr txBox="1"/>
          <p:nvPr/>
        </p:nvSpPr>
        <p:spPr>
          <a:xfrm>
            <a:off x="1864994" y="866525"/>
            <a:ext cx="9839309" cy="2009061"/>
          </a:xfrm>
          <a:prstGeom prst="roundRect">
            <a:avLst/>
          </a:prstGeom>
          <a:solidFill>
            <a:schemeClr val="accent5">
              <a:lumMod val="20000"/>
              <a:lumOff val="80000"/>
            </a:schemeClr>
          </a:solidFill>
          <a:ln>
            <a:solidFill>
              <a:schemeClr val="accent5">
                <a:lumMod val="75000"/>
              </a:schemeClr>
            </a:solidFill>
            <a:prstDash val="sysDash"/>
          </a:ln>
        </p:spPr>
        <p:txBody>
          <a:bodyPr wrap="square" rtlCol="0">
            <a:spAutoFit/>
          </a:bodyPr>
          <a:lstStyle/>
          <a:p>
            <a:pPr algn="ctr"/>
            <a:r>
              <a:rPr lang="vi-VN" sz="2800" b="1" dirty="0">
                <a:solidFill>
                  <a:srgbClr val="0070C0"/>
                </a:solidFill>
                <a:latin typeface="Cambria" panose="02040503050406030204" pitchFamily="18" charset="0"/>
                <a:ea typeface="Cambria" panose="02040503050406030204" pitchFamily="18" charset="0"/>
              </a:rPr>
              <a:t>Ghép 8 khối lập phương nhỏ được khối lập phương lớn (như hình vẽ). Người ta sơn màu đỏ vào tất cả các mặt của khối lập phương lớn. Hỏi có tất cả bao nhiêu mặt của các khối lập phương nhỏ được sơn màu đỏ?</a:t>
            </a:r>
            <a:endParaRPr lang="en-US" sz="2800" b="1" dirty="0">
              <a:solidFill>
                <a:srgbClr val="0070C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7B9A112-62D2-BEDE-BC6C-2EA581DC4B80}"/>
              </a:ext>
            </a:extLst>
          </p:cNvPr>
          <p:cNvPicPr>
            <a:picLocks noChangeAspect="1"/>
          </p:cNvPicPr>
          <p:nvPr/>
        </p:nvPicPr>
        <p:blipFill rotWithShape="1">
          <a:blip r:embed="rId6"/>
          <a:srcRect l="7958" t="2031" r="6279" b="4950"/>
          <a:stretch/>
        </p:blipFill>
        <p:spPr>
          <a:xfrm>
            <a:off x="4372170" y="3275636"/>
            <a:ext cx="3197673" cy="2925975"/>
          </a:xfrm>
          <a:prstGeom prst="rect">
            <a:avLst/>
          </a:prstGeom>
        </p:spPr>
      </p:pic>
      <p:sp>
        <p:nvSpPr>
          <p:cNvPr id="9" name="TextBox 8">
            <a:extLst>
              <a:ext uri="{FF2B5EF4-FFF2-40B4-BE49-F238E27FC236}">
                <a16:creationId xmlns:a16="http://schemas.microsoft.com/office/drawing/2014/main" id="{ED624AE9-A84D-9389-EF6A-C1EB49BB0844}"/>
              </a:ext>
            </a:extLst>
          </p:cNvPr>
          <p:cNvSpPr txBox="1"/>
          <p:nvPr/>
        </p:nvSpPr>
        <p:spPr>
          <a:xfrm>
            <a:off x="646596" y="3665989"/>
            <a:ext cx="3723988" cy="2281476"/>
          </a:xfrm>
          <a:prstGeom prst="roundRect">
            <a:avLst/>
          </a:prstGeom>
          <a:solidFill>
            <a:srgbClr val="00B0F0"/>
          </a:solidFill>
          <a:ln>
            <a:solidFill>
              <a:schemeClr val="tx1"/>
            </a:solidFill>
          </a:ln>
        </p:spPr>
        <p:txBody>
          <a:bodyPr wrap="square" rtlCol="0">
            <a:spAutoFit/>
          </a:bodyPr>
          <a:lstStyle/>
          <a:p>
            <a:pPr algn="just"/>
            <a:r>
              <a:rPr lang="en-US" sz="3200" dirty="0" err="1">
                <a:solidFill>
                  <a:srgbClr val="3C077A"/>
                </a:solidFill>
                <a:latin typeface="Cambria" panose="02040503050406030204" pitchFamily="18" charset="0"/>
                <a:ea typeface="Cambria" panose="02040503050406030204" pitchFamily="18" charset="0"/>
              </a:rPr>
              <a:t>Một</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mặt</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của</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khối</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lập</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phương</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lớn</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có</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bao</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nhiêu</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mặt</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lập</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phương</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nhỏ</a:t>
            </a:r>
            <a:r>
              <a:rPr lang="en-US" sz="3200" dirty="0">
                <a:solidFill>
                  <a:srgbClr val="3C077A"/>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458E0B36-AB03-AE88-AE53-5B30132E7187}"/>
              </a:ext>
            </a:extLst>
          </p:cNvPr>
          <p:cNvSpPr txBox="1"/>
          <p:nvPr/>
        </p:nvSpPr>
        <p:spPr>
          <a:xfrm flipH="1">
            <a:off x="7720726" y="3901164"/>
            <a:ext cx="4211655" cy="1940957"/>
          </a:xfrm>
          <a:prstGeom prst="roundRect">
            <a:avLst/>
          </a:prstGeom>
          <a:solidFill>
            <a:srgbClr val="F43A85"/>
          </a:solidFill>
          <a:ln>
            <a:solidFill>
              <a:schemeClr val="tx1"/>
            </a:solidFill>
          </a:ln>
        </p:spPr>
        <p:txBody>
          <a:bodyPr wrap="square" rtlCol="0">
            <a:spAutoFit/>
          </a:bodyPr>
          <a:lstStyle/>
          <a:p>
            <a:r>
              <a:rPr lang="en-US" sz="3200" dirty="0" err="1">
                <a:solidFill>
                  <a:schemeClr val="bg1"/>
                </a:solidFill>
                <a:latin typeface="Cambria" panose="02040503050406030204" pitchFamily="18" charset="0"/>
                <a:ea typeface="Cambria" panose="02040503050406030204" pitchFamily="18" charset="0"/>
              </a:rPr>
              <a:t>Một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mặt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của</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khối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lập</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phương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lớn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có</a:t>
            </a:r>
            <a:r>
              <a:rPr lang="en-US" sz="3200" dirty="0">
                <a:solidFill>
                  <a:schemeClr val="bg1"/>
                </a:solidFill>
                <a:latin typeface="Cambria" panose="02040503050406030204" pitchFamily="18" charset="0"/>
                <a:ea typeface="Cambria" panose="02040503050406030204" pitchFamily="18" charset="0"/>
              </a:rPr>
              <a:t> </a:t>
            </a:r>
            <a:r>
              <a:rPr lang="en-US" sz="4400" b="1" dirty="0">
                <a:solidFill>
                  <a:srgbClr val="FFFF00"/>
                </a:solidFill>
                <a:latin typeface="Cambria" panose="02040503050406030204" pitchFamily="18" charset="0"/>
                <a:ea typeface="Cambria" panose="02040503050406030204" pitchFamily="18" charset="0"/>
              </a:rPr>
              <a:t>4</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mặt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lập</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phương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nhỏ</a:t>
            </a:r>
            <a:r>
              <a:rPr lang="en-US" sz="3200" dirty="0">
                <a:solidFill>
                  <a:schemeClr val="bg1"/>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7C04F86C-D508-F88B-DD0E-9491300ABC42}"/>
              </a:ext>
            </a:extLst>
          </p:cNvPr>
          <p:cNvSpPr txBox="1"/>
          <p:nvPr/>
        </p:nvSpPr>
        <p:spPr>
          <a:xfrm>
            <a:off x="636401" y="3833062"/>
            <a:ext cx="3723988" cy="1736646"/>
          </a:xfrm>
          <a:prstGeom prst="roundRect">
            <a:avLst/>
          </a:prstGeom>
          <a:solidFill>
            <a:srgbClr val="00B8AC"/>
          </a:solidFill>
          <a:ln>
            <a:solidFill>
              <a:schemeClr val="tx1"/>
            </a:solidFill>
          </a:ln>
        </p:spPr>
        <p:txBody>
          <a:bodyPr wrap="square" rtlCol="0">
            <a:spAutoFit/>
          </a:bodyPr>
          <a:lstStyle/>
          <a:p>
            <a:pPr algn="just"/>
            <a:r>
              <a:rPr lang="en-US" sz="3200" dirty="0" err="1">
                <a:latin typeface="Cambria" panose="02040503050406030204" pitchFamily="18" charset="0"/>
                <a:ea typeface="Cambria" panose="02040503050406030204" pitchFamily="18" charset="0"/>
              </a:rPr>
              <a:t>Khối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D4D1EB7B-67EF-A42D-E231-9EA560C65B48}"/>
              </a:ext>
            </a:extLst>
          </p:cNvPr>
          <p:cNvSpPr txBox="1"/>
          <p:nvPr/>
        </p:nvSpPr>
        <p:spPr>
          <a:xfrm flipH="1">
            <a:off x="7720725" y="4173578"/>
            <a:ext cx="4211655" cy="1396127"/>
          </a:xfrm>
          <a:prstGeom prst="roundRect">
            <a:avLst/>
          </a:prstGeom>
          <a:solidFill>
            <a:srgbClr val="FBD261"/>
          </a:solidFill>
          <a:ln>
            <a:solidFill>
              <a:schemeClr val="tx1"/>
            </a:solidFill>
          </a:ln>
        </p:spPr>
        <p:txBody>
          <a:bodyPr wrap="square" rtlCol="0">
            <a:spAutoFit/>
          </a:bodyPr>
          <a:lstStyle/>
          <a:p>
            <a:pPr lvl="0"/>
            <a:r>
              <a:rPr lang="en-US" sz="3200" dirty="0" err="1">
                <a:latin typeface="Cambria" panose="02040503050406030204" pitchFamily="18" charset="0"/>
                <a:ea typeface="Cambria" panose="02040503050406030204" pitchFamily="18" charset="0"/>
              </a:rPr>
              <a:t>Khối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4400" b="1" dirty="0">
                <a:solidFill>
                  <a:srgbClr val="F43A85"/>
                </a:solidFill>
                <a:latin typeface="Cambria" panose="02040503050406030204" pitchFamily="18" charset="0"/>
                <a:ea typeface="Cambria" panose="02040503050406030204" pitchFamily="18" charset="0"/>
              </a:rPr>
              <a:t>6</a:t>
            </a:r>
            <a:r>
              <a:rPr lang="en-US" sz="3200" dirty="0">
                <a:solidFill>
                  <a:prstClr val="black"/>
                </a:solidFill>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C50478C9-FD1B-23C0-0D2D-840C90E0E3D0}"/>
              </a:ext>
            </a:extLst>
          </p:cNvPr>
          <p:cNvSpPr txBox="1"/>
          <p:nvPr/>
        </p:nvSpPr>
        <p:spPr>
          <a:xfrm>
            <a:off x="646596" y="3709598"/>
            <a:ext cx="3723988" cy="2281476"/>
          </a:xfrm>
          <a:prstGeom prst="roundRect">
            <a:avLst/>
          </a:prstGeom>
          <a:solidFill>
            <a:schemeClr val="accent2">
              <a:lumMod val="75000"/>
            </a:schemeClr>
          </a:solidFill>
          <a:ln>
            <a:solidFill>
              <a:schemeClr val="tx1"/>
            </a:solidFill>
          </a:ln>
        </p:spPr>
        <p:txBody>
          <a:bodyPr wrap="square" rtlCol="0">
            <a:spAutoFit/>
          </a:bodyPr>
          <a:lstStyle/>
          <a:p>
            <a:pPr algn="just"/>
            <a:r>
              <a:rPr lang="en-US" sz="3200" dirty="0" err="1">
                <a:solidFill>
                  <a:schemeClr val="bg1"/>
                </a:solidFill>
                <a:latin typeface="Cambria" panose="02040503050406030204" pitchFamily="18" charset="0"/>
                <a:ea typeface="Cambria" panose="02040503050406030204" pitchFamily="18" charset="0"/>
              </a:rPr>
              <a:t>Có</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tất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cả</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bao</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nhiêu</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mặt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các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khối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lập</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phương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nhỏ</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được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sơn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màu</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đỏ</a:t>
            </a:r>
            <a:r>
              <a:rPr lang="en-US" sz="3200" dirty="0">
                <a:solidFill>
                  <a:schemeClr val="bg1"/>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71C3C2D8-A7E2-A00D-05CA-517772D54477}"/>
              </a:ext>
            </a:extLst>
          </p:cNvPr>
          <p:cNvSpPr txBox="1"/>
          <p:nvPr/>
        </p:nvSpPr>
        <p:spPr>
          <a:xfrm flipH="1">
            <a:off x="7933693" y="4445995"/>
            <a:ext cx="4211655" cy="851297"/>
          </a:xfrm>
          <a:prstGeom prst="roundRect">
            <a:avLst/>
          </a:prstGeom>
          <a:solidFill>
            <a:srgbClr val="00B050"/>
          </a:solidFill>
          <a:ln>
            <a:solidFill>
              <a:schemeClr val="tx1"/>
            </a:solidFill>
          </a:ln>
        </p:spPr>
        <p:txBody>
          <a:bodyPr wrap="square" rtlCol="0">
            <a:spAutoFit/>
          </a:bodyPr>
          <a:lstStyle/>
          <a:p>
            <a:pPr lvl="0" algn="ctr"/>
            <a:r>
              <a:rPr lang="en-US" sz="4400" b="1" dirty="0">
                <a:solidFill>
                  <a:srgbClr val="3C077A"/>
                </a:solidFill>
                <a:latin typeface="Cambria" panose="02040503050406030204" pitchFamily="18" charset="0"/>
                <a:ea typeface="Cambria" panose="02040503050406030204" pitchFamily="18" charset="0"/>
              </a:rPr>
              <a:t>4 x 6 = 24</a:t>
            </a:r>
            <a:endParaRPr lang="en-US" sz="3200" dirty="0">
              <a:solidFill>
                <a:srgbClr val="3C077A"/>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871446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6" presetClass="exit" presetSubtype="21" fill="hold" grpId="1" nodeType="withEffect">
                                  <p:stCondLst>
                                    <p:cond delay="0"/>
                                  </p:stCondLst>
                                  <p:childTnLst>
                                    <p:animEffect transition="out" filter="barn(inVertical)">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grpId="1" nodeType="clickEffect">
                                  <p:stCondLst>
                                    <p:cond delay="0"/>
                                  </p:stCondLst>
                                  <p:childTnLst>
                                    <p:animEffect transition="out" filter="barn(inVertical)">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6" presetClass="exit" presetSubtype="21" fill="hold" grpId="1" nodeType="withEffect">
                                  <p:stCondLst>
                                    <p:cond delay="0"/>
                                  </p:stCondLst>
                                  <p:childTnLst>
                                    <p:animEffect transition="out" filter="barn(inVertical)">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802AC9-910F-DEF2-C1D2-98571FDF03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14902" y="1664638"/>
            <a:ext cx="3298222" cy="2609314"/>
          </a:xfrm>
          <a:prstGeom prst="rect">
            <a:avLst/>
          </a:prstGeom>
        </p:spPr>
      </p:pic>
      <p:pic>
        <p:nvPicPr>
          <p:cNvPr id="3" name="Picture 2">
            <a:extLst>
              <a:ext uri="{FF2B5EF4-FFF2-40B4-BE49-F238E27FC236}">
                <a16:creationId xmlns:a16="http://schemas.microsoft.com/office/drawing/2014/main" id="{AC5DEBDA-2360-B169-4944-1F0174B250C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3413124" y="2369919"/>
            <a:ext cx="2804403" cy="1810669"/>
          </a:xfrm>
          <a:prstGeom prst="rect">
            <a:avLst/>
          </a:prstGeom>
        </p:spPr>
      </p:pic>
      <p:pic>
        <p:nvPicPr>
          <p:cNvPr id="4" name="Picture 3">
            <a:extLst>
              <a:ext uri="{FF2B5EF4-FFF2-40B4-BE49-F238E27FC236}">
                <a16:creationId xmlns:a16="http://schemas.microsoft.com/office/drawing/2014/main" id="{1FC703DF-1741-DFEF-848D-8F013B94B3F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6144794" y="1764124"/>
            <a:ext cx="2767824" cy="1786283"/>
          </a:xfrm>
          <a:prstGeom prst="rect">
            <a:avLst/>
          </a:prstGeom>
        </p:spPr>
      </p:pic>
      <p:pic>
        <p:nvPicPr>
          <p:cNvPr id="5" name="Picture 4">
            <a:extLst>
              <a:ext uri="{FF2B5EF4-FFF2-40B4-BE49-F238E27FC236}">
                <a16:creationId xmlns:a16="http://schemas.microsoft.com/office/drawing/2014/main" id="{BE725637-DE94-895F-E60F-740636CED42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rot="20912011">
            <a:off x="8728903" y="1815162"/>
            <a:ext cx="3322608" cy="2932430"/>
          </a:xfrm>
          <a:prstGeom prst="rect">
            <a:avLst/>
          </a:prstGeom>
        </p:spPr>
      </p:pic>
    </p:spTree>
    <p:extLst>
      <p:ext uri="{BB962C8B-B14F-4D97-AF65-F5344CB8AC3E}">
        <p14:creationId xmlns:p14="http://schemas.microsoft.com/office/powerpoint/2010/main" val="381541916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2C2832-9302-2DD1-80AE-BDDFAA25E8CD}"/>
              </a:ext>
            </a:extLst>
          </p:cNvPr>
          <p:cNvGrpSpPr/>
          <p:nvPr/>
        </p:nvGrpSpPr>
        <p:grpSpPr>
          <a:xfrm>
            <a:off x="287955" y="1138871"/>
            <a:ext cx="4912438" cy="5078313"/>
            <a:chOff x="3374055" y="1062671"/>
            <a:chExt cx="4912438" cy="5078313"/>
          </a:xfrm>
        </p:grpSpPr>
        <p:sp>
          <p:nvSpPr>
            <p:cNvPr id="3" name="TextBox 2">
              <a:extLst>
                <a:ext uri="{FF2B5EF4-FFF2-40B4-BE49-F238E27FC236}">
                  <a16:creationId xmlns:a16="http://schemas.microsoft.com/office/drawing/2014/main" id="{50995B59-D307-A659-A4D3-74EDD2D0E5BC}"/>
                </a:ext>
              </a:extLst>
            </p:cNvPr>
            <p:cNvSpPr txBox="1"/>
            <p:nvPr/>
          </p:nvSpPr>
          <p:spPr>
            <a:xfrm>
              <a:off x="3895002" y="1062671"/>
              <a:ext cx="4391491" cy="5078313"/>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ve</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a:solidFill>
                    <a:prstClr val="black"/>
                  </a:solidFill>
                  <a:latin typeface="Cambria" panose="02040503050406030204" pitchFamily="18" charset="0"/>
                  <a:ea typeface="Cambria" panose="02040503050406030204" pitchFamily="18" charset="0"/>
                </a:rPr>
                <a:t>Nghe</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vè</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tôi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đố</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nghe</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tinh</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nhé</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a:solidFill>
                    <a:prstClr val="black"/>
                  </a:solidFill>
                  <a:latin typeface="Cambria" panose="02040503050406030204" pitchFamily="18" charset="0"/>
                  <a:ea typeface="Cambria" panose="02040503050406030204" pitchFamily="18" charset="0"/>
                </a:rPr>
                <a:t>Xem</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đây</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khối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gì</a:t>
              </a:r>
              <a:r>
                <a:rPr lang="en-US" altLang="ko-KR" sz="3600" dirty="0">
                  <a:solidFill>
                    <a:prstClr val="black"/>
                  </a:solidFill>
                  <a:latin typeface="Cambria" panose="02040503050406030204" pitchFamily="18" charset="0"/>
                  <a:ea typeface="Cambria" panose="02040503050406030204" pitchFamily="18" charset="0"/>
                </a:rPr>
                <a:t>:</a:t>
              </a: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a:solidFill>
                    <a:prstClr val="black"/>
                  </a:solidFill>
                  <a:latin typeface="Cambria" panose="02040503050406030204" pitchFamily="18" charset="0"/>
                  <a:ea typeface="Cambria" panose="02040503050406030204" pitchFamily="18" charset="0"/>
                </a:rPr>
                <a:t>Tôi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có</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ba</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cạnh</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a:solidFill>
                    <a:prstClr val="black"/>
                  </a:solidFill>
                  <a:latin typeface="Cambria" panose="02040503050406030204" pitchFamily="18" charset="0"/>
                  <a:ea typeface="Cambria" panose="02040503050406030204" pitchFamily="18" charset="0"/>
                </a:rPr>
                <a:t>Nối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liền</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đầu</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nhau</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thành</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ba</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góc</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a:solidFill>
                    <a:prstClr val="black"/>
                  </a:solidFill>
                  <a:latin typeface="Cambria" panose="02040503050406030204" pitchFamily="18" charset="0"/>
                  <a:ea typeface="Cambria" panose="02040503050406030204" pitchFamily="18" charset="0"/>
                </a:rPr>
                <a:t>Hướng</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về</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ba</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nơi</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ve</a:t>
              </a:r>
              <a:r>
                <a:rPr lang="en-US" altLang="ko-KR" sz="3600" dirty="0">
                  <a:solidFill>
                    <a:prstClr val="black"/>
                  </a:solidFill>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그래픽 1">
              <a:extLst>
                <a:ext uri="{FF2B5EF4-FFF2-40B4-BE49-F238E27FC236}">
                  <a16:creationId xmlns:a16="http://schemas.microsoft.com/office/drawing/2014/main" id="{86B7029F-2B60-0C28-82DD-C2B5CA4DB76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74055" y="1062671"/>
              <a:ext cx="416860" cy="302651"/>
            </a:xfrm>
            <a:prstGeom prst="rect">
              <a:avLst/>
            </a:prstGeom>
          </p:spPr>
        </p:pic>
        <p:pic>
          <p:nvPicPr>
            <p:cNvPr id="5" name="그래픽 2">
              <a:extLst>
                <a:ext uri="{FF2B5EF4-FFF2-40B4-BE49-F238E27FC236}">
                  <a16:creationId xmlns:a16="http://schemas.microsoft.com/office/drawing/2014/main" id="{B88D018E-0903-F0B3-567F-9C566E204CB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01778" y="5547397"/>
              <a:ext cx="416860" cy="302651"/>
            </a:xfrm>
            <a:prstGeom prst="rect">
              <a:avLst/>
            </a:prstGeom>
          </p:spPr>
        </p:pic>
      </p:grpSp>
      <p:grpSp>
        <p:nvGrpSpPr>
          <p:cNvPr id="6" name="Group 5">
            <a:extLst>
              <a:ext uri="{FF2B5EF4-FFF2-40B4-BE49-F238E27FC236}">
                <a16:creationId xmlns:a16="http://schemas.microsoft.com/office/drawing/2014/main" id="{31A14D98-2E0F-CD06-C603-9E4FF32FF620}"/>
              </a:ext>
            </a:extLst>
          </p:cNvPr>
          <p:cNvGrpSpPr/>
          <p:nvPr/>
        </p:nvGrpSpPr>
        <p:grpSpPr>
          <a:xfrm>
            <a:off x="6220394" y="1234291"/>
            <a:ext cx="4423355" cy="3970318"/>
            <a:chOff x="3629594" y="1443841"/>
            <a:chExt cx="4423355" cy="3970318"/>
          </a:xfrm>
        </p:grpSpPr>
        <p:sp>
          <p:nvSpPr>
            <p:cNvPr id="7" name="TextBox 6">
              <a:extLst>
                <a:ext uri="{FF2B5EF4-FFF2-40B4-BE49-F238E27FC236}">
                  <a16:creationId xmlns:a16="http://schemas.microsoft.com/office/drawing/2014/main" id="{4D325A55-B392-B4B8-A047-B552F7F9C714}"/>
                </a:ext>
              </a:extLst>
            </p:cNvPr>
            <p:cNvSpPr txBox="1"/>
            <p:nvPr/>
          </p:nvSpPr>
          <p:spPr>
            <a:xfrm>
              <a:off x="4139051" y="1443841"/>
              <a:ext cx="3913898" cy="3970318"/>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ve</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a:solidFill>
                    <a:prstClr val="black"/>
                  </a:solidFill>
                  <a:latin typeface="Cambria" panose="02040503050406030204" pitchFamily="18" charset="0"/>
                  <a:ea typeface="Cambria" panose="02040503050406030204" pitchFamily="18" charset="0"/>
                </a:rPr>
                <a:t>Nghe</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vè</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tôi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đố</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nghe</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tinh</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nhé</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a:solidFill>
                    <a:prstClr val="black"/>
                  </a:solidFill>
                  <a:latin typeface="Cambria" panose="02040503050406030204" pitchFamily="18" charset="0"/>
                  <a:ea typeface="Cambria" panose="02040503050406030204" pitchFamily="18" charset="0"/>
                </a:rPr>
                <a:t>Xem</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đây</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khối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gì</a:t>
              </a:r>
              <a:r>
                <a:rPr lang="en-US" altLang="ko-KR" sz="3600" dirty="0">
                  <a:solidFill>
                    <a:prstClr val="black"/>
                  </a:solidFill>
                  <a:latin typeface="Cambria" panose="02040503050406030204" pitchFamily="18" charset="0"/>
                  <a:ea typeface="Cambria" panose="02040503050406030204" pitchFamily="18" charset="0"/>
                </a:rPr>
                <a:t>:</a:t>
              </a: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a:solidFill>
                    <a:prstClr val="black"/>
                  </a:solidFill>
                  <a:latin typeface="Cambria" panose="02040503050406030204" pitchFamily="18" charset="0"/>
                  <a:ea typeface="Cambria" panose="02040503050406030204" pitchFamily="18" charset="0"/>
                </a:rPr>
                <a:t>Tôi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có</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sáu</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mặt</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a:solidFill>
                    <a:prstClr val="black"/>
                  </a:solidFill>
                  <a:latin typeface="Cambria" panose="02040503050406030204" pitchFamily="18" charset="0"/>
                  <a:ea typeface="Cambria" panose="02040503050406030204" pitchFamily="18" charset="0"/>
                </a:rPr>
                <a:t>Đều</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là</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hình</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vuông</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그래픽 1">
              <a:extLst>
                <a:ext uri="{FF2B5EF4-FFF2-40B4-BE49-F238E27FC236}">
                  <a16:creationId xmlns:a16="http://schemas.microsoft.com/office/drawing/2014/main" id="{FBEFFE64-BF24-2F76-860A-233AA6389E2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629594" y="1448674"/>
              <a:ext cx="416860" cy="302651"/>
            </a:xfrm>
            <a:prstGeom prst="rect">
              <a:avLst/>
            </a:prstGeom>
          </p:spPr>
        </p:pic>
        <p:pic>
          <p:nvPicPr>
            <p:cNvPr id="9" name="그래픽 2">
              <a:extLst>
                <a:ext uri="{FF2B5EF4-FFF2-40B4-BE49-F238E27FC236}">
                  <a16:creationId xmlns:a16="http://schemas.microsoft.com/office/drawing/2014/main" id="{BCF843BC-8D6E-BCCA-1402-B9CF9A7E228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644847" y="4795043"/>
              <a:ext cx="416860" cy="302651"/>
            </a:xfrm>
            <a:prstGeom prst="rect">
              <a:avLst/>
            </a:prstGeom>
          </p:spPr>
        </p:pic>
      </p:grpSp>
    </p:spTree>
    <p:extLst>
      <p:ext uri="{BB962C8B-B14F-4D97-AF65-F5344CB8AC3E}">
        <p14:creationId xmlns:p14="http://schemas.microsoft.com/office/powerpoint/2010/main" val="128244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3FDF3F-94D2-7A45-23BC-7803CB193D91}"/>
              </a:ext>
            </a:extLst>
          </p:cNvPr>
          <p:cNvGrpSpPr/>
          <p:nvPr/>
        </p:nvGrpSpPr>
        <p:grpSpPr>
          <a:xfrm>
            <a:off x="459405" y="1205546"/>
            <a:ext cx="4912438" cy="5078313"/>
            <a:chOff x="3374055" y="1062671"/>
            <a:chExt cx="4912438" cy="5078313"/>
          </a:xfrm>
        </p:grpSpPr>
        <p:sp>
          <p:nvSpPr>
            <p:cNvPr id="3" name="TextBox 2">
              <a:extLst>
                <a:ext uri="{FF2B5EF4-FFF2-40B4-BE49-F238E27FC236}">
                  <a16:creationId xmlns:a16="http://schemas.microsoft.com/office/drawing/2014/main" id="{DB39ED6B-D50D-ED84-EAB4-8FCC36F9CC03}"/>
                </a:ext>
              </a:extLst>
            </p:cNvPr>
            <p:cNvSpPr txBox="1"/>
            <p:nvPr/>
          </p:nvSpPr>
          <p:spPr>
            <a:xfrm>
              <a:off x="3895002" y="1062671"/>
              <a:ext cx="4391491" cy="5078313"/>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ve</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a:solidFill>
                    <a:prstClr val="black"/>
                  </a:solidFill>
                  <a:latin typeface="Cambria" panose="02040503050406030204" pitchFamily="18" charset="0"/>
                  <a:ea typeface="Cambria" panose="02040503050406030204" pitchFamily="18" charset="0"/>
                </a:rPr>
                <a:t>Nghe</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vè</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tôi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đố</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nghe</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tinh</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nhé</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a:solidFill>
                    <a:prstClr val="black"/>
                  </a:solidFill>
                  <a:latin typeface="Cambria" panose="02040503050406030204" pitchFamily="18" charset="0"/>
                  <a:ea typeface="Cambria" panose="02040503050406030204" pitchFamily="18" charset="0"/>
                </a:rPr>
                <a:t>Xem</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đây</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khối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gì</a:t>
              </a:r>
              <a:r>
                <a:rPr lang="en-US" altLang="ko-KR" sz="3600" dirty="0">
                  <a:solidFill>
                    <a:prstClr val="black"/>
                  </a:solidFill>
                  <a:latin typeface="Cambria" panose="02040503050406030204" pitchFamily="18" charset="0"/>
                  <a:ea typeface="Cambria" panose="02040503050406030204" pitchFamily="18" charset="0"/>
                </a:rPr>
                <a:t>:</a:t>
              </a: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a:solidFill>
                    <a:prstClr val="black"/>
                  </a:solidFill>
                  <a:latin typeface="Cambria" panose="02040503050406030204" pitchFamily="18" charset="0"/>
                  <a:ea typeface="Cambria" panose="02040503050406030204" pitchFamily="18" charset="0"/>
                </a:rPr>
                <a:t>Tôi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có</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bốn</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mặt</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a:solidFill>
                    <a:prstClr val="black"/>
                  </a:solidFill>
                  <a:latin typeface="Cambria" panose="02040503050406030204" pitchFamily="18" charset="0"/>
                  <a:ea typeface="Cambria" panose="02040503050406030204" pitchFamily="18" charset="0"/>
                </a:rPr>
                <a:t>Là</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hình</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chữ</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nhật</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Vẫn</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còn</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mặt</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a:solidFill>
                    <a:prstClr val="black"/>
                  </a:solidFill>
                  <a:latin typeface="Cambria" panose="02040503050406030204" pitchFamily="18" charset="0"/>
                  <a:ea typeface="Cambria" panose="02040503050406030204" pitchFamily="18" charset="0"/>
                </a:rPr>
                <a:t>Lại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là</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hình</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vuông</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ve</a:t>
              </a:r>
              <a:r>
                <a:rPr lang="en-US" altLang="ko-KR" sz="3600" dirty="0">
                  <a:solidFill>
                    <a:prstClr val="black"/>
                  </a:solidFill>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그래픽 1">
              <a:extLst>
                <a:ext uri="{FF2B5EF4-FFF2-40B4-BE49-F238E27FC236}">
                  <a16:creationId xmlns:a16="http://schemas.microsoft.com/office/drawing/2014/main" id="{2A570747-D421-D09A-D57D-6F6D3D23F59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74055" y="1062671"/>
              <a:ext cx="416860" cy="302651"/>
            </a:xfrm>
            <a:prstGeom prst="rect">
              <a:avLst/>
            </a:prstGeom>
          </p:spPr>
        </p:pic>
        <p:pic>
          <p:nvPicPr>
            <p:cNvPr id="5" name="그래픽 2">
              <a:extLst>
                <a:ext uri="{FF2B5EF4-FFF2-40B4-BE49-F238E27FC236}">
                  <a16:creationId xmlns:a16="http://schemas.microsoft.com/office/drawing/2014/main" id="{9142C249-BC06-1E65-A3CE-F8A8BB44855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01778" y="5547397"/>
              <a:ext cx="416860" cy="302651"/>
            </a:xfrm>
            <a:prstGeom prst="rect">
              <a:avLst/>
            </a:prstGeom>
          </p:spPr>
        </p:pic>
      </p:grpSp>
      <p:grpSp>
        <p:nvGrpSpPr>
          <p:cNvPr id="6" name="Group 5">
            <a:extLst>
              <a:ext uri="{FF2B5EF4-FFF2-40B4-BE49-F238E27FC236}">
                <a16:creationId xmlns:a16="http://schemas.microsoft.com/office/drawing/2014/main" id="{83965B07-19BF-DB85-AA5A-ADAD44095078}"/>
              </a:ext>
            </a:extLst>
          </p:cNvPr>
          <p:cNvGrpSpPr/>
          <p:nvPr/>
        </p:nvGrpSpPr>
        <p:grpSpPr>
          <a:xfrm>
            <a:off x="5850555" y="1100771"/>
            <a:ext cx="4912438" cy="5078313"/>
            <a:chOff x="3374055" y="1062671"/>
            <a:chExt cx="4912438" cy="5078313"/>
          </a:xfrm>
        </p:grpSpPr>
        <p:sp>
          <p:nvSpPr>
            <p:cNvPr id="7" name="TextBox 6">
              <a:extLst>
                <a:ext uri="{FF2B5EF4-FFF2-40B4-BE49-F238E27FC236}">
                  <a16:creationId xmlns:a16="http://schemas.microsoft.com/office/drawing/2014/main" id="{639B4B04-FAB3-B2B0-74BD-82EC9D27C98C}"/>
                </a:ext>
              </a:extLst>
            </p:cNvPr>
            <p:cNvSpPr txBox="1"/>
            <p:nvPr/>
          </p:nvSpPr>
          <p:spPr>
            <a:xfrm>
              <a:off x="3895002" y="1062671"/>
              <a:ext cx="4391491" cy="5078313"/>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ve</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a:solidFill>
                    <a:prstClr val="black"/>
                  </a:solidFill>
                  <a:latin typeface="Cambria" panose="02040503050406030204" pitchFamily="18" charset="0"/>
                  <a:ea typeface="Cambria" panose="02040503050406030204" pitchFamily="18" charset="0"/>
                </a:rPr>
                <a:t>Nghe</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vè</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tôi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đố</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nghe</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tinh</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nhé</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a:solidFill>
                    <a:prstClr val="black"/>
                  </a:solidFill>
                  <a:latin typeface="Cambria" panose="02040503050406030204" pitchFamily="18" charset="0"/>
                  <a:ea typeface="Cambria" panose="02040503050406030204" pitchFamily="18" charset="0"/>
                </a:rPr>
                <a:t>Xem</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đây</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khối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gì</a:t>
              </a:r>
              <a:r>
                <a:rPr lang="en-US" altLang="ko-KR" sz="3600" dirty="0">
                  <a:solidFill>
                    <a:prstClr val="black"/>
                  </a:solidFill>
                  <a:latin typeface="Cambria" panose="02040503050406030204" pitchFamily="18" charset="0"/>
                  <a:ea typeface="Cambria" panose="02040503050406030204" pitchFamily="18" charset="0"/>
                </a:rPr>
                <a:t>:</a:t>
              </a: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a:solidFill>
                    <a:prstClr val="black"/>
                  </a:solidFill>
                  <a:latin typeface="Cambria" panose="02040503050406030204" pitchFamily="18" charset="0"/>
                  <a:ea typeface="Cambria" panose="02040503050406030204" pitchFamily="18" charset="0"/>
                </a:rPr>
                <a:t>Tất</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cả</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các</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mặt</a:t>
              </a:r>
              <a:r>
                <a:rPr lang="en-US" altLang="ko-KR" sz="3600" dirty="0">
                  <a:solidFill>
                    <a:prstClr val="black"/>
                  </a:solidFill>
                  <a:latin typeface="Cambria" panose="02040503050406030204" pitchFamily="18" charset="0"/>
                  <a:ea typeface="Cambria" panose="02040503050406030204" pitchFamily="18" charset="0"/>
                </a:rPr>
                <a:t> </a:t>
              </a: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a:solidFill>
                    <a:prstClr val="black"/>
                  </a:solidFill>
                  <a:latin typeface="Cambria" panose="02040503050406030204" pitchFamily="18" charset="0"/>
                  <a:ea typeface="Cambria" panose="02040503050406030204" pitchFamily="18" charset="0"/>
                </a:rPr>
                <a:t>Bao</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đều</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cong</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cong</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Lăn</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mọi</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phía</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a:solidFill>
                    <a:prstClr val="black"/>
                  </a:solidFill>
                  <a:latin typeface="Cambria" panose="02040503050406030204" pitchFamily="18" charset="0"/>
                  <a:ea typeface="Cambria" panose="02040503050406030204" pitchFamily="18" charset="0"/>
                </a:rPr>
                <a:t>Không</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thể</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xếp</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chồng</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ve</a:t>
              </a:r>
              <a:r>
                <a:rPr lang="en-US" altLang="ko-KR" sz="3600" dirty="0">
                  <a:solidFill>
                    <a:prstClr val="black"/>
                  </a:solidFill>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그래픽 1">
              <a:extLst>
                <a:ext uri="{FF2B5EF4-FFF2-40B4-BE49-F238E27FC236}">
                  <a16:creationId xmlns:a16="http://schemas.microsoft.com/office/drawing/2014/main" id="{B9653504-35A4-DD50-11C1-7ACE30BE487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74055" y="1062671"/>
              <a:ext cx="416860" cy="302651"/>
            </a:xfrm>
            <a:prstGeom prst="rect">
              <a:avLst/>
            </a:prstGeom>
          </p:spPr>
        </p:pic>
        <p:pic>
          <p:nvPicPr>
            <p:cNvPr id="9" name="그래픽 2">
              <a:extLst>
                <a:ext uri="{FF2B5EF4-FFF2-40B4-BE49-F238E27FC236}">
                  <a16:creationId xmlns:a16="http://schemas.microsoft.com/office/drawing/2014/main" id="{8398BF6C-E561-5479-1CB1-F7C9214C8D4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01778" y="5547397"/>
              <a:ext cx="416860" cy="302651"/>
            </a:xfrm>
            <a:prstGeom prst="rect">
              <a:avLst/>
            </a:prstGeom>
          </p:spPr>
        </p:pic>
      </p:grpSp>
    </p:spTree>
    <p:extLst>
      <p:ext uri="{BB962C8B-B14F-4D97-AF65-F5344CB8AC3E}">
        <p14:creationId xmlns:p14="http://schemas.microsoft.com/office/powerpoint/2010/main" val="1361488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38F6F8-D27D-F5DE-760C-97A6FF35E76D}"/>
              </a:ext>
            </a:extLst>
          </p:cNvPr>
          <p:cNvGrpSpPr/>
          <p:nvPr/>
        </p:nvGrpSpPr>
        <p:grpSpPr>
          <a:xfrm>
            <a:off x="3374055" y="1062671"/>
            <a:ext cx="4912438" cy="5078313"/>
            <a:chOff x="3374055" y="1062671"/>
            <a:chExt cx="4912438" cy="5078313"/>
          </a:xfrm>
        </p:grpSpPr>
        <p:sp>
          <p:nvSpPr>
            <p:cNvPr id="3" name="TextBox 2">
              <a:extLst>
                <a:ext uri="{FF2B5EF4-FFF2-40B4-BE49-F238E27FC236}">
                  <a16:creationId xmlns:a16="http://schemas.microsoft.com/office/drawing/2014/main" id="{44FED12F-7CD9-F615-54D0-D6DFD7B52708}"/>
                </a:ext>
              </a:extLst>
            </p:cNvPr>
            <p:cNvSpPr txBox="1"/>
            <p:nvPr/>
          </p:nvSpPr>
          <p:spPr>
            <a:xfrm>
              <a:off x="3895002" y="1062671"/>
              <a:ext cx="4391491" cy="5078313"/>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ve</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a:solidFill>
                    <a:prstClr val="black"/>
                  </a:solidFill>
                  <a:latin typeface="Cambria" panose="02040503050406030204" pitchFamily="18" charset="0"/>
                  <a:ea typeface="Cambria" panose="02040503050406030204" pitchFamily="18" charset="0"/>
                </a:rPr>
                <a:t>Nghe</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vè</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tôi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đố</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nghe</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tinh</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nhé</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a:solidFill>
                    <a:prstClr val="black"/>
                  </a:solidFill>
                  <a:latin typeface="Cambria" panose="02040503050406030204" pitchFamily="18" charset="0"/>
                  <a:ea typeface="Cambria" panose="02040503050406030204" pitchFamily="18" charset="0"/>
                </a:rPr>
                <a:t>Xem</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đây</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khối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gì</a:t>
              </a:r>
              <a:r>
                <a:rPr lang="en-US" altLang="ko-KR" sz="3600" dirty="0">
                  <a:solidFill>
                    <a:prstClr val="black"/>
                  </a:solidFill>
                  <a:latin typeface="Cambria" panose="02040503050406030204" pitchFamily="18" charset="0"/>
                  <a:ea typeface="Cambria" panose="02040503050406030204" pitchFamily="18" charset="0"/>
                </a:rPr>
                <a:t>:</a:t>
              </a: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a:solidFill>
                    <a:prstClr val="black"/>
                  </a:solidFill>
                  <a:latin typeface="Cambria" panose="02040503050406030204" pitchFamily="18" charset="0"/>
                  <a:ea typeface="Cambria" panose="02040503050406030204" pitchFamily="18" charset="0"/>
                </a:rPr>
                <a:t>Tôi</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có</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đường</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bao</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a:solidFill>
                    <a:prstClr val="black"/>
                  </a:solidFill>
                  <a:latin typeface="Cambria" panose="02040503050406030204" pitchFamily="18" charset="0"/>
                  <a:ea typeface="Cambria" panose="02040503050406030204" pitchFamily="18" charset="0"/>
                </a:rPr>
                <a:t>Cong </a:t>
              </a:r>
              <a:r>
                <a:rPr lang="en-US" altLang="ko-KR" sz="3600" dirty="0" err="1">
                  <a:solidFill>
                    <a:prstClr val="black"/>
                  </a:solidFill>
                  <a:latin typeface="Cambria" panose="02040503050406030204" pitchFamily="18" charset="0"/>
                  <a:ea typeface="Cambria" panose="02040503050406030204" pitchFamily="18" charset="0"/>
                </a:rPr>
                <a:t>đều</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khép</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kín</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lăn</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được</a:t>
              </a:r>
              <a:endPar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a:solidFill>
                    <a:prstClr val="black"/>
                  </a:solidFill>
                  <a:latin typeface="Cambria" panose="02040503050406030204" pitchFamily="18" charset="0"/>
                  <a:ea typeface="Cambria" panose="02040503050406030204" pitchFamily="18" charset="0"/>
                </a:rPr>
                <a:t>Như</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là</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bánh</a:t>
              </a:r>
              <a:r>
                <a:rPr lang="en-US" altLang="ko-KR" sz="3600" dirty="0">
                  <a:solidFill>
                    <a:prstClr val="black"/>
                  </a:solidFill>
                  <a:latin typeface="Cambria" panose="02040503050406030204" pitchFamily="18" charset="0"/>
                  <a:ea typeface="Cambria" panose="02040503050406030204" pitchFamily="18" charset="0"/>
                </a:rPr>
                <a:t> </a:t>
              </a:r>
              <a:r>
                <a:rPr lang="en-US" altLang="ko-KR" sz="3600" dirty="0" err="1">
                  <a:solidFill>
                    <a:prstClr val="black"/>
                  </a:solidFill>
                  <a:latin typeface="Cambria" panose="02040503050406030204" pitchFamily="18" charset="0"/>
                  <a:ea typeface="Cambria" panose="02040503050406030204" pitchFamily="18" charset="0"/>
                </a:rPr>
                <a:t>xe</a:t>
              </a:r>
              <a:endParaRPr lang="en-US" altLang="ko-KR" sz="3600" dirty="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ve</a:t>
              </a:r>
              <a:r>
                <a:rPr lang="en-US" altLang="ko-KR" sz="3600" dirty="0">
                  <a:solidFill>
                    <a:prstClr val="black"/>
                  </a:solidFill>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그래픽 1">
              <a:extLst>
                <a:ext uri="{FF2B5EF4-FFF2-40B4-BE49-F238E27FC236}">
                  <a16:creationId xmlns:a16="http://schemas.microsoft.com/office/drawing/2014/main" id="{9274073C-C861-6A97-2F46-E3A36A45833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74055" y="1062671"/>
              <a:ext cx="416860" cy="302651"/>
            </a:xfrm>
            <a:prstGeom prst="rect">
              <a:avLst/>
            </a:prstGeom>
          </p:spPr>
        </p:pic>
        <p:pic>
          <p:nvPicPr>
            <p:cNvPr id="5" name="그래픽 2">
              <a:extLst>
                <a:ext uri="{FF2B5EF4-FFF2-40B4-BE49-F238E27FC236}">
                  <a16:creationId xmlns:a16="http://schemas.microsoft.com/office/drawing/2014/main" id="{0CBB0900-FFE3-9657-AD50-3540DF727A7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01778" y="5547397"/>
              <a:ext cx="416860" cy="302651"/>
            </a:xfrm>
            <a:prstGeom prst="rect">
              <a:avLst/>
            </a:prstGeom>
          </p:spPr>
        </p:pic>
      </p:grpSp>
    </p:spTree>
    <p:extLst>
      <p:ext uri="{BB962C8B-B14F-4D97-AF65-F5344CB8AC3E}">
        <p14:creationId xmlns:p14="http://schemas.microsoft.com/office/powerpoint/2010/main" val="2432028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E6D41-FD8D-491C-8906-B652F6925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0" y="-1079734"/>
            <a:ext cx="12192000" cy="8120614"/>
          </a:xfrm>
          <a:prstGeom prst="rect">
            <a:avLst/>
          </a:prstGeom>
        </p:spPr>
      </p:pic>
      <p:sp>
        <p:nvSpPr>
          <p:cNvPr id="3" name="Rectangle 2">
            <a:extLst>
              <a:ext uri="{FF2B5EF4-FFF2-40B4-BE49-F238E27FC236}">
                <a16:creationId xmlns:a16="http://schemas.microsoft.com/office/drawing/2014/main" id="{BE5A13B7-6F38-4F80-A6FC-2C4C7A192981}"/>
              </a:ext>
            </a:extLst>
          </p:cNvPr>
          <p:cNvSpPr/>
          <p:nvPr/>
        </p:nvSpPr>
        <p:spPr>
          <a:xfrm>
            <a:off x="1847850" y="3797300"/>
            <a:ext cx="8353425" cy="292387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10541" cmpd="sng">
                  <a:solidFill>
                    <a:prstClr val="black"/>
                  </a:solidFill>
                  <a:prstDash val="solid"/>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Em cần nhớ</a:t>
            </a:r>
          </a:p>
          <a:p>
            <a:pPr marL="457200" marR="0" lvl="0" indent="-457200" algn="l" defTabSz="4572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noProof="0" dirty="0">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Hoàn thành bài tập.</a:t>
            </a:r>
          </a:p>
          <a:p>
            <a:pPr marL="457200" marR="0" lvl="0" indent="-457200" algn="l" defTabSz="4572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noProof="0" dirty="0">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Xem trước bài tiếp theo</a:t>
            </a:r>
            <a:r>
              <a:rPr lang="en-US" sz="3600" b="1" dirty="0">
                <a:ln w="10541" cmpd="sng">
                  <a:solidFill>
                    <a:prstClr val="black"/>
                  </a:solidFill>
                  <a:prstDash val="solid"/>
                </a:ln>
                <a:solidFill>
                  <a:prstClr val="black"/>
                </a:solidFill>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sz="3600" b="1" i="0" u="none" strike="noStrike" kern="1200" cap="none" spc="0" normalizeH="0" baseline="0" noProof="0" dirty="0">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3600" b="1" i="0" u="none" strike="noStrike" kern="1200" cap="none" spc="0" normalizeH="0" baseline="0" noProof="0" dirty="0">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3600" b="1" i="0" u="none" strike="noStrike" kern="1200" cap="none" spc="0" normalizeH="0" baseline="0" noProof="0" dirty="0">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 </a:t>
            </a:r>
            <a:r>
              <a:rPr kumimoji="0" lang="en-US" sz="3600" b="1" i="0" u="none" strike="noStrike" kern="1200" cap="none" spc="0" normalizeH="0" baseline="0" noProof="0" dirty="0" err="1">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chữ</a:t>
            </a:r>
            <a:r>
              <a:rPr kumimoji="0" lang="en-US" sz="3600" b="1" i="0" u="none" strike="noStrike" kern="1200" cap="none" spc="0" normalizeH="0" baseline="0" noProof="0" dirty="0">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3600" b="1" i="0" u="none" strike="noStrike" kern="1200" cap="none" spc="0" normalizeH="0" baseline="0" noProof="0" dirty="0">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b="1" i="0" u="none" strike="noStrike" kern="1200" cap="none" spc="0" normalizeH="0" baseline="0" noProof="0" dirty="0">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3600" b="1" i="0" u="none" strike="noStrike" kern="1200" cap="none" spc="0" normalizeH="0" baseline="0" noProof="0" dirty="0">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3600" b="1" i="0" u="none" strike="noStrike" kern="1200" cap="none" spc="0" normalizeH="0" baseline="0" noProof="0" dirty="0">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1" i="0" u="none" strike="noStrike" kern="1200" cap="none" spc="0" normalizeH="0" baseline="0" noProof="0" dirty="0" err="1">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chữ</a:t>
            </a:r>
            <a:r>
              <a:rPr kumimoji="0" lang="en-US" sz="3600" b="1" i="0" u="none" strike="noStrike" kern="1200" cap="none" spc="0" normalizeH="0" baseline="0" noProof="0" dirty="0">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số</a:t>
            </a:r>
            <a:endParaRPr kumimoji="0" lang="en-US" sz="3600" b="1" i="0" u="none" strike="noStrike" kern="1200" cap="none" spc="0" normalizeH="0" baseline="0" noProof="0" dirty="0">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R="0" lvl="0" algn="ctr" defTabSz="4572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w="10541" cmpd="sng">
                <a:solidFill>
                  <a:prstClr val="black"/>
                </a:solidFill>
                <a:prstDash val="solid"/>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8248241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地图, 文字&#10;&#10;描述已自动生成">
            <a:extLst>
              <a:ext uri="{FF2B5EF4-FFF2-40B4-BE49-F238E27FC236}">
                <a16:creationId xmlns:a16="http://schemas.microsoft.com/office/drawing/2014/main" id="{20943500-24A9-46B3-A024-FC2F454EE0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11"/>
          <a:stretch/>
        </p:blipFill>
        <p:spPr>
          <a:xfrm>
            <a:off x="20" y="10"/>
            <a:ext cx="12191980" cy="6857990"/>
          </a:xfrm>
          <a:prstGeom prst="rect">
            <a:avLst/>
          </a:prstGeom>
          <a:ln>
            <a:noFill/>
          </a:ln>
        </p:spPr>
      </p:pic>
      <p:pic>
        <p:nvPicPr>
          <p:cNvPr id="10" name="图片 9" descr="图片包含 文字&#10;&#10;描述已自动生成">
            <a:extLst>
              <a:ext uri="{FF2B5EF4-FFF2-40B4-BE49-F238E27FC236}">
                <a16:creationId xmlns:a16="http://schemas.microsoft.com/office/drawing/2014/main" id="{70871672-32F3-40CA-A01F-BB09487E26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2870">
            <a:off x="1613493" y="1239092"/>
            <a:ext cx="1593263" cy="1593263"/>
          </a:xfrm>
          <a:prstGeom prst="rect">
            <a:avLst/>
          </a:prstGeom>
        </p:spPr>
      </p:pic>
      <p:pic>
        <p:nvPicPr>
          <p:cNvPr id="5" name="Picture 4" descr="Text&#10;&#10;Description automatically generated">
            <a:extLst>
              <a:ext uri="{FF2B5EF4-FFF2-40B4-BE49-F238E27FC236}">
                <a16:creationId xmlns:a16="http://schemas.microsoft.com/office/drawing/2014/main" id="{C110E7C5-CAF5-40AB-9E02-1CF92C7AE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5494" y="1252643"/>
            <a:ext cx="6148707" cy="2820813"/>
          </a:xfrm>
          <a:prstGeom prst="rect">
            <a:avLst/>
          </a:prstGeom>
        </p:spPr>
      </p:pic>
    </p:spTree>
    <p:extLst>
      <p:ext uri="{BB962C8B-B14F-4D97-AF65-F5344CB8AC3E}">
        <p14:creationId xmlns:p14="http://schemas.microsoft.com/office/powerpoint/2010/main" val="162711038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62E9BFE-7144-494D-84BB-B3B0E95319D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0028" t="4427" r="40326" b="53870"/>
          <a:stretch/>
        </p:blipFill>
        <p:spPr>
          <a:xfrm rot="362478">
            <a:off x="8169182" y="737191"/>
            <a:ext cx="1871330" cy="2806996"/>
          </a:xfrm>
          <a:prstGeom prst="rect">
            <a:avLst/>
          </a:prstGeom>
        </p:spPr>
      </p:pic>
      <p:sp>
        <p:nvSpPr>
          <p:cNvPr id="5" name="Tiêu đề 4">
            <a:extLst>
              <a:ext uri="{FF2B5EF4-FFF2-40B4-BE49-F238E27FC236}">
                <a16:creationId xmlns:a16="http://schemas.microsoft.com/office/drawing/2014/main" id="{1234FF0A-AC90-4F83-8710-2F5B129D31E9}"/>
              </a:ext>
            </a:extLst>
          </p:cNvPr>
          <p:cNvSpPr>
            <a:spLocks noGrp="1"/>
          </p:cNvSpPr>
          <p:nvPr>
            <p:ph type="title"/>
          </p:nvPr>
        </p:nvSpPr>
        <p:spPr/>
        <p:txBody>
          <a:bodyPr/>
          <a:lstStyle/>
          <a:p>
            <a:r>
              <a:rPr lang="en-US">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33654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34CBE5-D9E0-4E6F-8A0C-70D3444D2682}"/>
              </a:ext>
            </a:extLst>
          </p:cNvPr>
          <p:cNvPicPr>
            <a:picLocks noChangeAspect="1"/>
          </p:cNvPicPr>
          <p:nvPr/>
        </p:nvPicPr>
        <p:blipFill rotWithShape="1">
          <a:blip r:embed="rId2">
            <a:extLst>
              <a:ext uri="{28A0092B-C50C-407E-A947-70E740481C1C}">
                <a14:useLocalDpi xmlns:a14="http://schemas.microsoft.com/office/drawing/2010/main" val="0"/>
              </a:ext>
            </a:extLst>
          </a:blip>
          <a:srcRect l="2551" t="12632" r="-2551" b="40363"/>
          <a:stretch/>
        </p:blipFill>
        <p:spPr>
          <a:xfrm>
            <a:off x="-219200" y="-703607"/>
            <a:ext cx="12178129" cy="3633908"/>
          </a:xfrm>
          <a:prstGeom prst="rect">
            <a:avLst/>
          </a:prstGeom>
        </p:spPr>
      </p:pic>
      <p:pic>
        <p:nvPicPr>
          <p:cNvPr id="6" name="图片 2">
            <a:extLst>
              <a:ext uri="{FF2B5EF4-FFF2-40B4-BE49-F238E27FC236}">
                <a16:creationId xmlns:a16="http://schemas.microsoft.com/office/drawing/2014/main" id="{4BA44DCD-86A5-4CF1-8E9D-53F5D0C88D2B}"/>
              </a:ext>
            </a:extLst>
          </p:cNvPr>
          <p:cNvPicPr>
            <a:picLocks noChangeAspect="1"/>
          </p:cNvPicPr>
          <p:nvPr/>
        </p:nvPicPr>
        <p:blipFill rotWithShape="1">
          <a:blip r:embed="rId2">
            <a:extLst>
              <a:ext uri="{28A0092B-C50C-407E-A947-70E740481C1C}">
                <a14:useLocalDpi xmlns:a14="http://schemas.microsoft.com/office/drawing/2010/main" val="0"/>
              </a:ext>
            </a:extLst>
          </a:blip>
          <a:srcRect l="2295" t="59724" r="-2295" b="2863"/>
          <a:stretch/>
        </p:blipFill>
        <p:spPr>
          <a:xfrm rot="21337966">
            <a:off x="92446" y="3888476"/>
            <a:ext cx="12178129" cy="2892373"/>
          </a:xfrm>
          <a:prstGeom prst="rect">
            <a:avLst/>
          </a:prstGeom>
        </p:spPr>
      </p:pic>
      <p:pic>
        <p:nvPicPr>
          <p:cNvPr id="5" name="Picture 4">
            <a:extLst>
              <a:ext uri="{FF2B5EF4-FFF2-40B4-BE49-F238E27FC236}">
                <a16:creationId xmlns:a16="http://schemas.microsoft.com/office/drawing/2014/main" id="{44F54640-48D9-471D-9973-34F8EC47D36C}"/>
              </a:ext>
            </a:extLst>
          </p:cNvPr>
          <p:cNvPicPr>
            <a:picLocks noChangeAspect="1"/>
          </p:cNvPicPr>
          <p:nvPr/>
        </p:nvPicPr>
        <p:blipFill>
          <a:blip r:embed="rId3"/>
          <a:stretch>
            <a:fillRect/>
          </a:stretch>
        </p:blipFill>
        <p:spPr>
          <a:xfrm>
            <a:off x="2285105" y="3278530"/>
            <a:ext cx="7169517" cy="2353260"/>
          </a:xfrm>
          <a:prstGeom prst="rect">
            <a:avLst/>
          </a:prstGeom>
        </p:spPr>
      </p:pic>
    </p:spTree>
    <p:extLst>
      <p:ext uri="{BB962C8B-B14F-4D97-AF65-F5344CB8AC3E}">
        <p14:creationId xmlns:p14="http://schemas.microsoft.com/office/powerpoint/2010/main" val="3690329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Cambria" panose="02040503050406030204" pitchFamily="18" charset="0"/>
                <a:ea typeface="Cambria" panose="02040503050406030204" pitchFamily="18" charset="0"/>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p>
        </p:txBody>
      </p:sp>
      <p:sp>
        <p:nvSpPr>
          <p:cNvPr id="2" name="Rectangle 1"/>
          <p:cNvSpPr/>
          <p:nvPr/>
        </p:nvSpPr>
        <p:spPr>
          <a:xfrm>
            <a:off x="309894" y="1118884"/>
            <a:ext cx="10968263"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0"/>
                <a:solidFill>
                  <a:srgbClr val="00B05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ln w="0"/>
                <a:solidFill>
                  <a:srgbClr val="00B050"/>
                </a:solidFill>
                <a:latin typeface="Cambria" panose="02040503050406030204" pitchFamily="18" charset="0"/>
                <a:ea typeface="Cambria" panose="02040503050406030204" pitchFamily="18" charset="0"/>
                <a:cs typeface="Times New Roman" panose="02020603050405020304" pitchFamily="18" charset="0"/>
              </a:rPr>
              <a:t>Hình</a:t>
            </a:r>
            <a:r>
              <a:rPr lang="en-US" sz="4400" b="1" dirty="0">
                <a:ln w="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ln w="0"/>
                <a:solidFill>
                  <a:srgbClr val="00B050"/>
                </a:solidFill>
                <a:latin typeface="Cambria" panose="02040503050406030204" pitchFamily="18" charset="0"/>
                <a:ea typeface="Cambria" panose="02040503050406030204" pitchFamily="18" charset="0"/>
                <a:cs typeface="Times New Roman" panose="02020603050405020304" pitchFamily="18" charset="0"/>
              </a:rPr>
              <a:t>tứ</a:t>
            </a:r>
            <a:r>
              <a:rPr lang="en-US" sz="4400" b="1" dirty="0">
                <a:ln w="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ln w="0"/>
                <a:solidFill>
                  <a:srgbClr val="00B050"/>
                </a:solidFill>
                <a:latin typeface="Cambria" panose="02040503050406030204" pitchFamily="18" charset="0"/>
                <a:ea typeface="Cambria" panose="02040503050406030204" pitchFamily="18" charset="0"/>
                <a:cs typeface="Times New Roman" panose="02020603050405020304" pitchFamily="18" charset="0"/>
              </a:rPr>
              <a:t>giác</a:t>
            </a:r>
            <a:r>
              <a:rPr lang="en-US" sz="4400" b="1" dirty="0">
                <a:ln w="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ln w="0"/>
                <a:solidFill>
                  <a:srgbClr val="00B050"/>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ln w="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ln w="0"/>
                <a:solidFill>
                  <a:srgbClr val="00B050"/>
                </a:solidFill>
                <a:latin typeface="Cambria" panose="02040503050406030204" pitchFamily="18" charset="0"/>
                <a:ea typeface="Cambria" panose="02040503050406030204" pitchFamily="18" charset="0"/>
                <a:cs typeface="Times New Roman" panose="02020603050405020304" pitchFamily="18" charset="0"/>
              </a:rPr>
              <a:t>mấy</a:t>
            </a:r>
            <a:r>
              <a:rPr lang="en-US" sz="4400" b="1" dirty="0">
                <a:ln w="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ln w="0"/>
                <a:solidFill>
                  <a:srgbClr val="00B050"/>
                </a:solidFill>
                <a:latin typeface="Cambria" panose="02040503050406030204" pitchFamily="18" charset="0"/>
                <a:ea typeface="Cambria" panose="02040503050406030204" pitchFamily="18" charset="0"/>
                <a:cs typeface="Times New Roman" panose="02020603050405020304" pitchFamily="18" charset="0"/>
              </a:rPr>
              <a:t>cạnh</a:t>
            </a:r>
            <a:endPar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Cambria" panose="02040503050406030204" pitchFamily="18" charset="0"/>
                <a:ea typeface="Cambria" panose="02040503050406030204" pitchFamily="18" charset="0"/>
              </a:rPr>
              <a:t>0</a:t>
            </a:r>
          </a:p>
        </p:txBody>
      </p:sp>
      <p:sp>
        <p:nvSpPr>
          <p:cNvPr id="30" name="Đáp án">
            <a:extLst>
              <a:ext uri="{FF2B5EF4-FFF2-40B4-BE49-F238E27FC236}">
                <a16:creationId xmlns:a16="http://schemas.microsoft.com/office/drawing/2014/main" id="{66B63E3F-A070-44B3-8057-2AC7BDF91EFF}"/>
              </a:ext>
            </a:extLst>
          </p:cNvPr>
          <p:cNvSpPr/>
          <p:nvPr/>
        </p:nvSpPr>
        <p:spPr>
          <a:xfrm>
            <a:off x="844259" y="2541609"/>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Cambria" panose="02040503050406030204" pitchFamily="18" charset="0"/>
                <a:ea typeface="Cambria" panose="02040503050406030204" pitchFamily="18" charset="0"/>
                <a:cs typeface="Tahoma" pitchFamily="34" charset="0"/>
              </a:rPr>
              <a:t>Đáp</a:t>
            </a:r>
            <a:r>
              <a:rPr lang="en-US" sz="2400" b="1" dirty="0">
                <a:solidFill>
                  <a:srgbClr val="FF0000"/>
                </a:solidFill>
                <a:latin typeface="Cambria" panose="02040503050406030204" pitchFamily="18" charset="0"/>
                <a:ea typeface="Cambria" panose="02040503050406030204" pitchFamily="18" charset="0"/>
                <a:cs typeface="Tahoma" pitchFamily="34" charset="0"/>
              </a:rPr>
              <a:t> </a:t>
            </a:r>
            <a:r>
              <a:rPr lang="en-US" sz="2400" b="1" dirty="0" err="1">
                <a:solidFill>
                  <a:srgbClr val="FF0000"/>
                </a:solidFill>
                <a:latin typeface="Cambria" panose="02040503050406030204" pitchFamily="18" charset="0"/>
                <a:ea typeface="Cambria" panose="02040503050406030204" pitchFamily="18" charset="0"/>
                <a:cs typeface="Tahoma" pitchFamily="34" charset="0"/>
              </a:rPr>
              <a:t>án</a:t>
            </a:r>
            <a:r>
              <a:rPr lang="en-US" sz="2400" b="1" dirty="0">
                <a:solidFill>
                  <a:srgbClr val="FF0000"/>
                </a:solidFill>
                <a:latin typeface="Cambria" panose="02040503050406030204" pitchFamily="18" charset="0"/>
                <a:ea typeface="Cambria" panose="02040503050406030204" pitchFamily="18" charset="0"/>
                <a:cs typeface="Tahoma" pitchFamily="34" charset="0"/>
              </a:rPr>
              <a:t>: 4 </a:t>
            </a:r>
            <a:r>
              <a:rPr lang="en-US" sz="2400" b="1" dirty="0" err="1">
                <a:solidFill>
                  <a:srgbClr val="FF0000"/>
                </a:solidFill>
                <a:latin typeface="Cambria" panose="02040503050406030204" pitchFamily="18" charset="0"/>
                <a:ea typeface="Cambria" panose="02040503050406030204" pitchFamily="18" charset="0"/>
                <a:cs typeface="Tahoma" pitchFamily="34" charset="0"/>
              </a:rPr>
              <a:t>cạnh</a:t>
            </a:r>
            <a:r>
              <a:rPr lang="en-US" sz="2400" b="1" dirty="0">
                <a:solidFill>
                  <a:srgbClr val="FF0000"/>
                </a:solidFill>
                <a:latin typeface="Cambria" panose="02040503050406030204" pitchFamily="18" charset="0"/>
                <a:ea typeface="Cambria" panose="02040503050406030204" pitchFamily="18" charset="0"/>
                <a:cs typeface="Tahoma" pitchFamily="34" charset="0"/>
              </a:rPr>
              <a:t> </a:t>
            </a:r>
          </a:p>
        </p:txBody>
      </p:sp>
    </p:spTree>
    <p:extLst>
      <p:ext uri="{BB962C8B-B14F-4D97-AF65-F5344CB8AC3E}">
        <p14:creationId xmlns:p14="http://schemas.microsoft.com/office/powerpoint/2010/main" val="1973419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7"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7"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7"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7"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7"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7"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7"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7"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p>
        </p:txBody>
      </p:sp>
      <p:sp>
        <p:nvSpPr>
          <p:cNvPr id="2" name="Rectangle 1"/>
          <p:cNvSpPr/>
          <p:nvPr/>
        </p:nvSpPr>
        <p:spPr>
          <a:xfrm>
            <a:off x="309894" y="1118884"/>
            <a:ext cx="10968263"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4400" b="1" i="0" u="none" strike="noStrike" kern="1200" cap="none" spc="0" normalizeH="0" noProof="0" dirty="0">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khối</a:t>
            </a:r>
            <a:r>
              <a:rPr kumimoji="0" lang="en-US" sz="4400" b="1" i="0" u="none" strike="noStrike" kern="1200" cap="none" spc="0" normalizeH="0" noProof="0" dirty="0">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lập</a:t>
            </a:r>
            <a:r>
              <a:rPr kumimoji="0" lang="en-US" sz="4400" b="1" i="0" u="none" strike="noStrike" kern="1200" cap="none" spc="0" normalizeH="0" noProof="0" dirty="0">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phương</a:t>
            </a:r>
            <a:r>
              <a:rPr kumimoji="0" lang="en-US" sz="4400" b="1" i="0" u="none" strike="noStrike" kern="1200" cap="none" spc="0" normalizeH="0" noProof="0" dirty="0">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4400" b="1" i="0" u="none" strike="noStrike" kern="1200" cap="none" spc="0" normalizeH="0" noProof="0" dirty="0">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mấy</a:t>
            </a:r>
            <a:r>
              <a:rPr kumimoji="0" lang="en-US" sz="4400" b="1" i="0" u="none" strike="noStrike" kern="1200" cap="none" spc="0" normalizeH="0" noProof="0" dirty="0">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mặt</a:t>
            </a:r>
            <a:r>
              <a:rPr kumimoji="0" lang="en-US" sz="4400" b="1" i="0" u="none" strike="noStrike" kern="1200" cap="none" spc="0" normalizeH="0" noProof="0" dirty="0">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Cambria" panose="02040503050406030204" pitchFamily="18" charset="0"/>
                <a:ea typeface="Cambria" panose="02040503050406030204" pitchFamily="18" charset="0"/>
              </a:rPr>
              <a:t>0</a:t>
            </a:r>
          </a:p>
        </p:txBody>
      </p:sp>
      <p:sp>
        <p:nvSpPr>
          <p:cNvPr id="30" name="Đáp án">
            <a:extLst>
              <a:ext uri="{FF2B5EF4-FFF2-40B4-BE49-F238E27FC236}">
                <a16:creationId xmlns:a16="http://schemas.microsoft.com/office/drawing/2014/main" id="{66B63E3F-A070-44B3-8057-2AC7BDF91EFF}"/>
              </a:ext>
            </a:extLst>
          </p:cNvPr>
          <p:cNvSpPr/>
          <p:nvPr/>
        </p:nvSpPr>
        <p:spPr>
          <a:xfrm>
            <a:off x="844259" y="2541609"/>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pitchFamily="34" charset="0"/>
              </a:rPr>
              <a:t>Đáp</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pitchFamily="34" charset="0"/>
              </a:rPr>
              <a:t>án</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rPr>
              <a:t>: 8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pitchFamily="34" charset="0"/>
              </a:rPr>
              <a:t>mặt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endParaRPr>
          </a:p>
        </p:txBody>
      </p:sp>
    </p:spTree>
    <p:extLst>
      <p:ext uri="{BB962C8B-B14F-4D97-AF65-F5344CB8AC3E}">
        <p14:creationId xmlns:p14="http://schemas.microsoft.com/office/powerpoint/2010/main" val="605464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7"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7"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7"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7"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7"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7"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7"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7"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p>
        </p:txBody>
      </p:sp>
      <p:sp>
        <p:nvSpPr>
          <p:cNvPr id="2" name="Rectangle 1"/>
          <p:cNvSpPr/>
          <p:nvPr/>
        </p:nvSpPr>
        <p:spPr>
          <a:xfrm>
            <a:off x="309894" y="1118884"/>
            <a:ext cx="10968263" cy="1446550"/>
          </a:xfrm>
          <a:prstGeom prst="rect">
            <a:avLst/>
          </a:prstGeom>
          <a:noFill/>
        </p:spPr>
        <p:txBody>
          <a:bodyPr wrap="square" lIns="91440" tIns="45720" rIns="91440" bIns="45720">
            <a:spAutoFit/>
          </a:bodyPr>
          <a:lstStyle/>
          <a:p>
            <a:pPr lvl="0" algn="ctr"/>
            <a:r>
              <a:rPr lang="en-US" sz="4400" b="1" dirty="0">
                <a:ln w="0"/>
                <a:solidFill>
                  <a:srgbClr val="00B050"/>
                </a:solidFill>
                <a:latin typeface="Cambria" panose="02040503050406030204" pitchFamily="18" charset="0"/>
                <a:ea typeface="Cambria" panose="02040503050406030204" pitchFamily="18" charset="0"/>
                <a:cs typeface="Times New Roman" panose="02020603050405020304" pitchFamily="18" charset="0"/>
              </a:rPr>
              <a:t>3. </a:t>
            </a:r>
            <a:r>
              <a:rPr lang="vi-VN" sz="4400" b="1" dirty="0">
                <a:ln w="0"/>
                <a:solidFill>
                  <a:srgbClr val="00B050"/>
                </a:solidFill>
                <a:latin typeface="Cambria" panose="02040503050406030204" pitchFamily="18" charset="0"/>
                <a:ea typeface="Cambria" panose="02040503050406030204" pitchFamily="18" charset="0"/>
                <a:cs typeface="Times New Roman" panose="02020603050405020304" pitchFamily="18" charset="0"/>
              </a:rPr>
              <a:t>Nêu ý tưởng liên hệ làm đồ chơi từ các khối hộp đã học</a:t>
            </a:r>
            <a:endParaRPr kumimoji="0" lang="en-US" sz="4400" b="1" i="0" u="none" strike="noStrike" kern="1200" cap="none" spc="0" normalizeH="0" baseline="0" noProof="0" dirty="0">
              <a:ln w="0"/>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Cambria" panose="02040503050406030204" pitchFamily="18" charset="0"/>
                <a:ea typeface="Cambria" panose="02040503050406030204" pitchFamily="18" charset="0"/>
              </a:rPr>
              <a:t>0</a:t>
            </a:r>
          </a:p>
        </p:txBody>
      </p:sp>
    </p:spTree>
    <p:extLst>
      <p:ext uri="{BB962C8B-B14F-4D97-AF65-F5344CB8AC3E}">
        <p14:creationId xmlns:p14="http://schemas.microsoft.com/office/powerpoint/2010/main" val="3276158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34CBE5-D9E0-4E6F-8A0C-70D3444D2682}"/>
              </a:ext>
            </a:extLst>
          </p:cNvPr>
          <p:cNvPicPr>
            <a:picLocks noChangeAspect="1"/>
          </p:cNvPicPr>
          <p:nvPr/>
        </p:nvPicPr>
        <p:blipFill rotWithShape="1">
          <a:blip r:embed="rId2">
            <a:extLst>
              <a:ext uri="{28A0092B-C50C-407E-A947-70E740481C1C}">
                <a14:useLocalDpi xmlns:a14="http://schemas.microsoft.com/office/drawing/2010/main" val="0"/>
              </a:ext>
            </a:extLst>
          </a:blip>
          <a:srcRect l="2551" t="12632" r="-2551" b="40363"/>
          <a:stretch/>
        </p:blipFill>
        <p:spPr>
          <a:xfrm>
            <a:off x="-219200" y="-703607"/>
            <a:ext cx="12178129" cy="3633908"/>
          </a:xfrm>
          <a:prstGeom prst="rect">
            <a:avLst/>
          </a:prstGeom>
        </p:spPr>
      </p:pic>
      <p:pic>
        <p:nvPicPr>
          <p:cNvPr id="6" name="图片 2">
            <a:extLst>
              <a:ext uri="{FF2B5EF4-FFF2-40B4-BE49-F238E27FC236}">
                <a16:creationId xmlns:a16="http://schemas.microsoft.com/office/drawing/2014/main" id="{4BA44DCD-86A5-4CF1-8E9D-53F5D0C88D2B}"/>
              </a:ext>
            </a:extLst>
          </p:cNvPr>
          <p:cNvPicPr>
            <a:picLocks noChangeAspect="1"/>
          </p:cNvPicPr>
          <p:nvPr/>
        </p:nvPicPr>
        <p:blipFill rotWithShape="1">
          <a:blip r:embed="rId2">
            <a:extLst>
              <a:ext uri="{28A0092B-C50C-407E-A947-70E740481C1C}">
                <a14:useLocalDpi xmlns:a14="http://schemas.microsoft.com/office/drawing/2010/main" val="0"/>
              </a:ext>
            </a:extLst>
          </a:blip>
          <a:srcRect l="2295" t="59724" r="-2295" b="2863"/>
          <a:stretch/>
        </p:blipFill>
        <p:spPr>
          <a:xfrm rot="21337966">
            <a:off x="92446" y="3888476"/>
            <a:ext cx="12178129" cy="2892373"/>
          </a:xfrm>
          <a:prstGeom prst="rect">
            <a:avLst/>
          </a:prstGeom>
        </p:spPr>
      </p:pic>
      <p:pic>
        <p:nvPicPr>
          <p:cNvPr id="4" name="Picture 3" descr="Text&#10;&#10;Description automatically generated">
            <a:extLst>
              <a:ext uri="{FF2B5EF4-FFF2-40B4-BE49-F238E27FC236}">
                <a16:creationId xmlns:a16="http://schemas.microsoft.com/office/drawing/2014/main" id="{078DA4EB-6650-4972-8837-E7785048D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0990" y="3075074"/>
            <a:ext cx="8337746" cy="1923030"/>
          </a:xfrm>
          <a:prstGeom prst="rect">
            <a:avLst/>
          </a:prstGeom>
        </p:spPr>
      </p:pic>
    </p:spTree>
    <p:extLst>
      <p:ext uri="{BB962C8B-B14F-4D97-AF65-F5344CB8AC3E}">
        <p14:creationId xmlns:p14="http://schemas.microsoft.com/office/powerpoint/2010/main" val="2464820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5.5|4.9|4.3|4.2|5.2|3.8|5.5"/>
</p:tagLst>
</file>

<file path=ppt/tags/tag2.xml><?xml version="1.0" encoding="utf-8"?>
<p:tagLst xmlns:a="http://schemas.openxmlformats.org/drawingml/2006/main" xmlns:r="http://schemas.openxmlformats.org/officeDocument/2006/relationships" xmlns:p="http://schemas.openxmlformats.org/presentationml/2006/main">
  <p:tag name="TIMING" val="|4.1|8.9|7.7|10.9|5.1|9.6|7.7|8.3"/>
</p:tagLst>
</file>

<file path=ppt/tags/tag3.xml><?xml version="1.0" encoding="utf-8"?>
<p:tagLst xmlns:a="http://schemas.openxmlformats.org/drawingml/2006/main" xmlns:r="http://schemas.openxmlformats.org/officeDocument/2006/relationships" xmlns:p="http://schemas.openxmlformats.org/presentationml/2006/main">
  <p:tag name="TIMING" val="|8.1|1.2|7.2|6.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672</Words>
  <Application>Microsoft Office PowerPoint</Application>
  <PresentationFormat>Widescreen</PresentationFormat>
  <Paragraphs>145</Paragraphs>
  <Slides>18</Slides>
  <Notes>4</Notes>
  <HiddenSlides>0</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Arial</vt:lpstr>
      <vt:lpstr>Calibri</vt:lpstr>
      <vt:lpstr>Calibri Light</vt:lpstr>
      <vt:lpstr>Cambria</vt:lpstr>
      <vt:lpstr>等线</vt:lpstr>
      <vt:lpstr>Tahoma</vt:lpstr>
      <vt:lpstr>Times New Roman</vt:lpstr>
      <vt:lpstr>VNI-Avo</vt:lpstr>
      <vt:lpstr>Wingdings</vt:lpstr>
      <vt:lpstr>仓耳玄三M W05</vt:lpstr>
      <vt:lpstr>1_Office Theme</vt:lpstr>
      <vt:lpstr>1_Tema de Office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 Mai</cp:lastModifiedBy>
  <cp:revision>24</cp:revision>
  <dcterms:created xsi:type="dcterms:W3CDTF">2022-07-15T08:52:07Z</dcterms:created>
  <dcterms:modified xsi:type="dcterms:W3CDTF">2024-10-27T15:50:36Z</dcterms:modified>
</cp:coreProperties>
</file>