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Cabin Bold" panose="00000800000000000000"/>
      <p:bold r:id="rId25"/>
    </p:embeddedFont>
    <p:embeddedFont>
      <p:font typeface="Paytone One" panose="00000500000000000000"/>
      <p:regular r:id="rId26"/>
    </p:embeddedFont>
    <p:embeddedFont>
      <p:font typeface="Cabin" panose="00000500000000000000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33554" y="-115066"/>
            <a:ext cx="4954440" cy="5623991"/>
            <a:chOff x="0" y="0"/>
            <a:chExt cx="6605920" cy="7498655"/>
          </a:xfrm>
        </p:grpSpPr>
        <p:sp>
          <p:nvSpPr>
            <p:cNvPr id="3" name="Freeform 3"/>
            <p:cNvSpPr/>
            <p:nvPr/>
          </p:nvSpPr>
          <p:spPr>
            <a:xfrm>
              <a:off x="0" y="5362809"/>
              <a:ext cx="6153700" cy="2135847"/>
            </a:xfrm>
            <a:custGeom>
              <a:avLst/>
              <a:gdLst/>
              <a:ahLst/>
              <a:cxnLst/>
              <a:rect l="l" t="t" r="r" b="b"/>
              <a:pathLst>
                <a:path w="6153700" h="2135847">
                  <a:moveTo>
                    <a:pt x="0" y="0"/>
                  </a:moveTo>
                  <a:lnTo>
                    <a:pt x="6153700" y="0"/>
                  </a:lnTo>
                  <a:lnTo>
                    <a:pt x="6153700" y="2135846"/>
                  </a:lnTo>
                  <a:lnTo>
                    <a:pt x="0" y="2135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23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116532">
              <a:off x="874552" y="610836"/>
              <a:ext cx="4856815" cy="6276983"/>
            </a:xfrm>
            <a:custGeom>
              <a:avLst/>
              <a:gdLst/>
              <a:ahLst/>
              <a:cxnLst/>
              <a:rect l="l" t="t" r="r" b="b"/>
              <a:pathLst>
                <a:path w="4856815" h="6276983">
                  <a:moveTo>
                    <a:pt x="0" y="0"/>
                  </a:moveTo>
                  <a:lnTo>
                    <a:pt x="4856816" y="0"/>
                  </a:lnTo>
                  <a:lnTo>
                    <a:pt x="4856816" y="6276983"/>
                  </a:lnTo>
                  <a:lnTo>
                    <a:pt x="0" y="6276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0">
            <a:off x="13582214" y="5143500"/>
            <a:ext cx="4526928" cy="4885331"/>
            <a:chOff x="0" y="0"/>
            <a:chExt cx="6035904" cy="6513775"/>
          </a:xfrm>
        </p:grpSpPr>
        <p:sp>
          <p:nvSpPr>
            <p:cNvPr id="6" name="Freeform 6"/>
            <p:cNvSpPr/>
            <p:nvPr/>
          </p:nvSpPr>
          <p:spPr>
            <a:xfrm rot="-1972668">
              <a:off x="534549" y="4263276"/>
              <a:ext cx="4966806" cy="980944"/>
            </a:xfrm>
            <a:custGeom>
              <a:avLst/>
              <a:gdLst/>
              <a:ahLst/>
              <a:cxnLst/>
              <a:rect l="l" t="t" r="r" b="b"/>
              <a:pathLst>
                <a:path w="4966806" h="980944">
                  <a:moveTo>
                    <a:pt x="0" y="0"/>
                  </a:moveTo>
                  <a:lnTo>
                    <a:pt x="4966806" y="0"/>
                  </a:lnTo>
                  <a:lnTo>
                    <a:pt x="4966806" y="980944"/>
                  </a:lnTo>
                  <a:lnTo>
                    <a:pt x="0" y="980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740751">
              <a:off x="477619" y="485143"/>
              <a:ext cx="5080666" cy="5017158"/>
            </a:xfrm>
            <a:custGeom>
              <a:avLst/>
              <a:gdLst/>
              <a:ahLst/>
              <a:cxnLst/>
              <a:rect l="l" t="t" r="r" b="b"/>
              <a:pathLst>
                <a:path w="5080666" h="5017158">
                  <a:moveTo>
                    <a:pt x="0" y="0"/>
                  </a:moveTo>
                  <a:lnTo>
                    <a:pt x="5080666" y="0"/>
                  </a:lnTo>
                  <a:lnTo>
                    <a:pt x="5080666" y="5017157"/>
                  </a:lnTo>
                  <a:lnTo>
                    <a:pt x="0" y="5017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7749950" flipV="1">
            <a:off x="7881044" y="-2704506"/>
            <a:ext cx="3642838" cy="3610963"/>
          </a:xfrm>
          <a:custGeom>
            <a:avLst/>
            <a:gdLst/>
            <a:ahLst/>
            <a:cxnLst/>
            <a:rect l="l" t="t" r="r" b="b"/>
            <a:pathLst>
              <a:path w="3642838" h="3610963">
                <a:moveTo>
                  <a:pt x="0" y="3610964"/>
                </a:moveTo>
                <a:lnTo>
                  <a:pt x="3642838" y="3610964"/>
                </a:lnTo>
                <a:lnTo>
                  <a:pt x="3642838" y="0"/>
                </a:lnTo>
                <a:lnTo>
                  <a:pt x="0" y="0"/>
                </a:lnTo>
                <a:lnTo>
                  <a:pt x="0" y="3610964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47457" y="344660"/>
            <a:ext cx="3711843" cy="3516972"/>
          </a:xfrm>
          <a:custGeom>
            <a:avLst/>
            <a:gdLst/>
            <a:ahLst/>
            <a:cxnLst/>
            <a:rect l="l" t="t" r="r" b="b"/>
            <a:pathLst>
              <a:path w="3711843" h="3516972">
                <a:moveTo>
                  <a:pt x="0" y="0"/>
                </a:moveTo>
                <a:lnTo>
                  <a:pt x="3711843" y="0"/>
                </a:lnTo>
                <a:lnTo>
                  <a:pt x="3711843" y="3516971"/>
                </a:lnTo>
                <a:lnTo>
                  <a:pt x="0" y="351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2463">
            <a:off x="1238247" y="5867787"/>
            <a:ext cx="2945055" cy="3953094"/>
          </a:xfrm>
          <a:custGeom>
            <a:avLst/>
            <a:gdLst/>
            <a:ahLst/>
            <a:cxnLst/>
            <a:rect l="l" t="t" r="r" b="b"/>
            <a:pathLst>
              <a:path w="2945055" h="3953094">
                <a:moveTo>
                  <a:pt x="0" y="0"/>
                </a:moveTo>
                <a:lnTo>
                  <a:pt x="2945055" y="0"/>
                </a:lnTo>
                <a:lnTo>
                  <a:pt x="2945055" y="3953094"/>
                </a:lnTo>
                <a:lnTo>
                  <a:pt x="0" y="39530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1186" y="1653444"/>
            <a:ext cx="5494061" cy="7710963"/>
          </a:xfrm>
          <a:custGeom>
            <a:avLst/>
            <a:gdLst/>
            <a:ahLst/>
            <a:cxnLst/>
            <a:rect l="l" t="t" r="r" b="b"/>
            <a:pathLst>
              <a:path w="5494061" h="7710963">
                <a:moveTo>
                  <a:pt x="0" y="0"/>
                </a:moveTo>
                <a:lnTo>
                  <a:pt x="5494061" y="0"/>
                </a:lnTo>
                <a:lnTo>
                  <a:pt x="549406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24596" y="3972172"/>
            <a:ext cx="9123978" cy="3684600"/>
            <a:chOff x="0" y="0"/>
            <a:chExt cx="3086383" cy="1246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6383" cy="1246396"/>
            </a:xfrm>
            <a:custGeom>
              <a:avLst/>
              <a:gdLst/>
              <a:ahLst/>
              <a:cxnLst/>
              <a:rect l="l" t="t" r="r" b="b"/>
              <a:pathLst>
                <a:path w="3086383" h="1246396">
                  <a:moveTo>
                    <a:pt x="2961923" y="1246396"/>
                  </a:moveTo>
                  <a:lnTo>
                    <a:pt x="124460" y="1246396"/>
                  </a:lnTo>
                  <a:cubicBezTo>
                    <a:pt x="55880" y="1246396"/>
                    <a:pt x="0" y="1190516"/>
                    <a:pt x="0" y="11219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61923" y="0"/>
                  </a:lnTo>
                  <a:cubicBezTo>
                    <a:pt x="3030503" y="0"/>
                    <a:pt x="3086383" y="55880"/>
                    <a:pt x="3086383" y="124460"/>
                  </a:cubicBezTo>
                  <a:lnTo>
                    <a:pt x="3086383" y="1121936"/>
                  </a:lnTo>
                  <a:cubicBezTo>
                    <a:pt x="3086383" y="1190516"/>
                    <a:pt x="3030503" y="1246396"/>
                    <a:pt x="2961923" y="1246396"/>
                  </a:cubicBezTo>
                  <a:close/>
                </a:path>
              </a:pathLst>
            </a:custGeom>
            <a:solidFill>
              <a:srgbClr val="FFF5CB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7094503" y="390039"/>
            <a:ext cx="4098993" cy="1277322"/>
            <a:chOff x="0" y="0"/>
            <a:chExt cx="5465324" cy="1703096"/>
          </a:xfrm>
        </p:grpSpPr>
        <p:grpSp>
          <p:nvGrpSpPr>
            <p:cNvPr id="5" name="Group 5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630052" y="5746828"/>
            <a:ext cx="3819889" cy="3819889"/>
          </a:xfrm>
          <a:custGeom>
            <a:avLst/>
            <a:gdLst/>
            <a:ahLst/>
            <a:cxnLst/>
            <a:rect l="l" t="t" r="r" b="b"/>
            <a:pathLst>
              <a:path w="3819889" h="3819889">
                <a:moveTo>
                  <a:pt x="0" y="0"/>
                </a:moveTo>
                <a:lnTo>
                  <a:pt x="3819889" y="0"/>
                </a:lnTo>
                <a:lnTo>
                  <a:pt x="3819889" y="3819889"/>
                </a:lnTo>
                <a:lnTo>
                  <a:pt x="0" y="381988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4596" y="2514435"/>
            <a:ext cx="7322723" cy="70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3. Thao tác với chuột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7236" y="4199804"/>
            <a:ext cx="8638698" cy="318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5"/>
              </a:lnSpc>
            </a:pPr>
            <a:r>
              <a:rPr lang="en-US" sz="4750">
                <a:solidFill>
                  <a:srgbClr val="1B1B1B"/>
                </a:solidFill>
                <a:latin typeface="Cabin Bold" panose="00000800000000000000"/>
              </a:rPr>
              <a:t>Các nhóm đọc và làm theo hướng dẫn của các phần a,b,c,d,e,g trong sách giáo khoa trang 17</a:t>
            </a:r>
            <a:endParaRPr lang="en-US" sz="4750">
              <a:solidFill>
                <a:srgbClr val="1B1B1B"/>
              </a:solidFill>
              <a:latin typeface="Cabin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05934" y="2674784"/>
            <a:ext cx="9204824" cy="2823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0"/>
              </a:lnSpc>
            </a:pPr>
            <a:r>
              <a:rPr lang="en-US" sz="5650">
                <a:solidFill>
                  <a:srgbClr val="1B1B1B"/>
                </a:solidFill>
                <a:latin typeface="Cabin Bold" panose="00000800000000000000"/>
              </a:rPr>
              <a:t>Các em thấy </a:t>
            </a:r>
            <a:endParaRPr lang="en-US" sz="5650">
              <a:solidFill>
                <a:srgbClr val="1B1B1B"/>
              </a:solidFill>
              <a:latin typeface="Cabin Bold" panose="00000800000000000000"/>
            </a:endParaRPr>
          </a:p>
          <a:p>
            <a:pPr algn="ctr">
              <a:lnSpc>
                <a:spcPts val="7570"/>
              </a:lnSpc>
            </a:pPr>
            <a:r>
              <a:rPr lang="en-US" sz="5650">
                <a:solidFill>
                  <a:srgbClr val="1B1B1B"/>
                </a:solidFill>
                <a:latin typeface="Cabin Bold" panose="00000800000000000000"/>
              </a:rPr>
              <a:t>có mấy thao tác </a:t>
            </a:r>
            <a:endParaRPr lang="en-US" sz="5650">
              <a:solidFill>
                <a:srgbClr val="1B1B1B"/>
              </a:solidFill>
              <a:latin typeface="Cabin Bold" panose="00000800000000000000"/>
            </a:endParaRPr>
          </a:p>
          <a:p>
            <a:pPr algn="ctr">
              <a:lnSpc>
                <a:spcPts val="7570"/>
              </a:lnSpc>
            </a:pPr>
            <a:r>
              <a:rPr lang="en-US" sz="5650">
                <a:solidFill>
                  <a:srgbClr val="1B1B1B"/>
                </a:solidFill>
                <a:latin typeface="Cabin Bold" panose="00000800000000000000"/>
              </a:rPr>
              <a:t>sử dụng chuột máy tính?</a:t>
            </a:r>
            <a:endParaRPr lang="en-US" sz="5650">
              <a:solidFill>
                <a:srgbClr val="1B1B1B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9144000" y="1028700"/>
            <a:ext cx="8115300" cy="8229600"/>
            <a:chOff x="0" y="0"/>
            <a:chExt cx="2745176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5176" cy="2783840"/>
            </a:xfrm>
            <a:custGeom>
              <a:avLst/>
              <a:gdLst/>
              <a:ahLst/>
              <a:cxnLst/>
              <a:rect l="l" t="t" r="r" b="b"/>
              <a:pathLst>
                <a:path w="2745176" h="2783840">
                  <a:moveTo>
                    <a:pt x="2620715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2659380"/>
                  </a:lnTo>
                  <a:cubicBezTo>
                    <a:pt x="2745176" y="2727960"/>
                    <a:pt x="2689296" y="2783840"/>
                    <a:pt x="2620716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400094" y="1306621"/>
            <a:ext cx="4098993" cy="1277322"/>
            <a:chOff x="0" y="0"/>
            <a:chExt cx="5465324" cy="1703096"/>
          </a:xfrm>
        </p:grpSpPr>
        <p:grpSp>
          <p:nvGrpSpPr>
            <p:cNvPr id="5" name="Group 5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200559" y="5426609"/>
            <a:ext cx="4597056" cy="4597056"/>
          </a:xfrm>
          <a:custGeom>
            <a:avLst/>
            <a:gdLst/>
            <a:ahLst/>
            <a:cxnLst/>
            <a:rect l="l" t="t" r="r" b="b"/>
            <a:pathLst>
              <a:path w="4597056" h="4597056">
                <a:moveTo>
                  <a:pt x="0" y="0"/>
                </a:moveTo>
                <a:lnTo>
                  <a:pt x="4597056" y="0"/>
                </a:lnTo>
                <a:lnTo>
                  <a:pt x="4597056" y="4597056"/>
                </a:lnTo>
                <a:lnTo>
                  <a:pt x="0" y="459705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54590" y="3699510"/>
            <a:ext cx="5441315" cy="7283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Nháy chuột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054590" y="4852670"/>
            <a:ext cx="5441315" cy="8083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Nháy đúp chuột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54590" y="6006465"/>
            <a:ext cx="5441315" cy="7613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Kéo thả chuột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54590" y="2545715"/>
            <a:ext cx="5441315" cy="7848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Di chuyển chuột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054590" y="7160260"/>
            <a:ext cx="5441315" cy="6584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Nháy nút phải chuột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54590" y="8313420"/>
            <a:ext cx="5441315" cy="6965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72160" lvl="1" indent="-386080">
              <a:lnSpc>
                <a:spcPts val="4650"/>
              </a:lnSpc>
              <a:buFont typeface="Arial" panose="020B0604020202020204"/>
              <a:buChar char="•"/>
            </a:pPr>
            <a:r>
              <a:rPr lang="en-US" sz="3575">
                <a:solidFill>
                  <a:srgbClr val="1E1E1E"/>
                </a:solidFill>
                <a:latin typeface="Cabin" panose="00000500000000000000"/>
              </a:rPr>
              <a:t>Xoay nút cuộn</a:t>
            </a:r>
            <a:endParaRPr lang="en-US" sz="3575">
              <a:solidFill>
                <a:srgbClr val="1E1E1E"/>
              </a:solidFill>
              <a:latin typeface="Cabin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7200" y="3086100"/>
            <a:ext cx="8116570" cy="27933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lvl="0"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Theo các em thao tác nháy chuột và nháy đúp chuột giống và khác nhau ở điểm nào? 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04375" y="1408430"/>
            <a:ext cx="7322820" cy="8280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3. Thao tác với chuột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77968"/>
            <a:ext cx="18288000" cy="3255711"/>
          </a:xfrm>
          <a:prstGeom prst="rect">
            <a:avLst/>
          </a:prstGeom>
          <a:solidFill>
            <a:srgbClr val="E878AE"/>
          </a:solidFill>
        </p:spPr>
      </p:sp>
      <p:sp>
        <p:nvSpPr>
          <p:cNvPr id="3" name="Freeform 3"/>
          <p:cNvSpPr/>
          <p:nvPr/>
        </p:nvSpPr>
        <p:spPr>
          <a:xfrm>
            <a:off x="12414451" y="2321508"/>
            <a:ext cx="5147944" cy="6221080"/>
          </a:xfrm>
          <a:custGeom>
            <a:avLst/>
            <a:gdLst/>
            <a:ahLst/>
            <a:cxnLst/>
            <a:rect l="l" t="t" r="r" b="b"/>
            <a:pathLst>
              <a:path w="5147944" h="6221080">
                <a:moveTo>
                  <a:pt x="0" y="0"/>
                </a:moveTo>
                <a:lnTo>
                  <a:pt x="5147944" y="0"/>
                </a:lnTo>
                <a:lnTo>
                  <a:pt x="5147944" y="6221080"/>
                </a:lnTo>
                <a:lnTo>
                  <a:pt x="0" y="62210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6942" y="8844887"/>
            <a:ext cx="3069811" cy="606288"/>
          </a:xfrm>
          <a:custGeom>
            <a:avLst/>
            <a:gdLst/>
            <a:ahLst/>
            <a:cxnLst/>
            <a:rect l="l" t="t" r="r" b="b"/>
            <a:pathLst>
              <a:path w="3069811" h="606288">
                <a:moveTo>
                  <a:pt x="0" y="0"/>
                </a:moveTo>
                <a:lnTo>
                  <a:pt x="3069811" y="0"/>
                </a:lnTo>
                <a:lnTo>
                  <a:pt x="3069811" y="606288"/>
                </a:lnTo>
                <a:lnTo>
                  <a:pt x="0" y="6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51111" y="4170901"/>
            <a:ext cx="3237312" cy="5280274"/>
          </a:xfrm>
          <a:custGeom>
            <a:avLst/>
            <a:gdLst/>
            <a:ahLst/>
            <a:cxnLst/>
            <a:rect l="l" t="t" r="r" b="b"/>
            <a:pathLst>
              <a:path w="3237312" h="5280274">
                <a:moveTo>
                  <a:pt x="0" y="0"/>
                </a:moveTo>
                <a:lnTo>
                  <a:pt x="3237312" y="0"/>
                </a:lnTo>
                <a:lnTo>
                  <a:pt x="3237312" y="5280274"/>
                </a:lnTo>
                <a:lnTo>
                  <a:pt x="0" y="5280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03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435860"/>
            <a:ext cx="8115300" cy="9690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865"/>
              </a:lnSpc>
            </a:pPr>
            <a:r>
              <a:rPr lang="en-US" sz="5865">
                <a:solidFill>
                  <a:srgbClr val="1E1E1E"/>
                </a:solidFill>
                <a:latin typeface="Paytone One" panose="00000500000000000000"/>
              </a:rPr>
              <a:t>3. Thao tác với chuột</a:t>
            </a:r>
            <a:endParaRPr lang="en-US" sz="5865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847465"/>
            <a:ext cx="10558145" cy="27489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Mỗi khi thao tác với chuột thì thông tin điều khiển sẽ được chuyển cho máy tính thực hiện.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292099" y="1028700"/>
            <a:ext cx="8967201" cy="8229600"/>
            <a:chOff x="0" y="0"/>
            <a:chExt cx="303334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3350" cy="2783840"/>
            </a:xfrm>
            <a:custGeom>
              <a:avLst/>
              <a:gdLst/>
              <a:ahLst/>
              <a:cxnLst/>
              <a:rect l="l" t="t" r="r" b="b"/>
              <a:pathLst>
                <a:path w="3033350" h="2783840">
                  <a:moveTo>
                    <a:pt x="290888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8889" y="0"/>
                  </a:lnTo>
                  <a:cubicBezTo>
                    <a:pt x="2977469" y="0"/>
                    <a:pt x="3033350" y="55880"/>
                    <a:pt x="3033350" y="124460"/>
                  </a:cubicBezTo>
                  <a:lnTo>
                    <a:pt x="3033350" y="2659380"/>
                  </a:lnTo>
                  <a:cubicBezTo>
                    <a:pt x="3033350" y="2727960"/>
                    <a:pt x="2977469" y="2783840"/>
                    <a:pt x="290888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79575" y="1580084"/>
            <a:ext cx="8121030" cy="7450163"/>
          </a:xfrm>
          <a:custGeom>
            <a:avLst/>
            <a:gdLst/>
            <a:ahLst/>
            <a:cxnLst/>
            <a:rect l="l" t="t" r="r" b="b"/>
            <a:pathLst>
              <a:path w="8121030" h="7450163">
                <a:moveTo>
                  <a:pt x="0" y="0"/>
                </a:moveTo>
                <a:lnTo>
                  <a:pt x="8121030" y="0"/>
                </a:lnTo>
                <a:lnTo>
                  <a:pt x="8121030" y="7450163"/>
                </a:lnTo>
                <a:lnTo>
                  <a:pt x="0" y="74501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771935" y="1580084"/>
            <a:ext cx="4098993" cy="1277322"/>
            <a:chOff x="0" y="0"/>
            <a:chExt cx="5465324" cy="1703096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19287"/>
              <a:ext cx="5310293" cy="14579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2160" y="3585210"/>
            <a:ext cx="7177405" cy="37725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Em hãy cùng bạn quan sát hình 6.3 và cho biết tên từng bộ phận được đánh số 1,2,3.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9" name="Group 7"/>
          <p:cNvGrpSpPr/>
          <p:nvPr/>
        </p:nvGrpSpPr>
        <p:grpSpPr>
          <a:xfrm rot="0">
            <a:off x="14573563" y="3935989"/>
            <a:ext cx="2949994" cy="1006443"/>
            <a:chOff x="0" y="0"/>
            <a:chExt cx="779121" cy="265811"/>
          </a:xfrm>
        </p:grpSpPr>
        <p:sp>
          <p:nvSpPr>
            <p:cNvPr id="20" name="Freeform 8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9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27" name="TextBox 10"/>
          <p:cNvSpPr txBox="1"/>
          <p:nvPr/>
        </p:nvSpPr>
        <p:spPr>
          <a:xfrm>
            <a:off x="13411200" y="4152929"/>
            <a:ext cx="5274720" cy="6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phải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28" name="Group 12"/>
          <p:cNvGrpSpPr/>
          <p:nvPr/>
        </p:nvGrpSpPr>
        <p:grpSpPr>
          <a:xfrm rot="0">
            <a:off x="12497105" y="2400245"/>
            <a:ext cx="2949994" cy="1006443"/>
            <a:chOff x="0" y="0"/>
            <a:chExt cx="779121" cy="265811"/>
          </a:xfrm>
        </p:grpSpPr>
        <p:sp>
          <p:nvSpPr>
            <p:cNvPr id="29" name="Freeform 13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FFCFCF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14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31" name="TextBox 21"/>
          <p:cNvSpPr txBox="1"/>
          <p:nvPr/>
        </p:nvSpPr>
        <p:spPr>
          <a:xfrm>
            <a:off x="12496800" y="2628900"/>
            <a:ext cx="2863215" cy="678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cuộn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32" name="Group 22"/>
          <p:cNvGrpSpPr/>
          <p:nvPr/>
        </p:nvGrpSpPr>
        <p:grpSpPr>
          <a:xfrm rot="0">
            <a:off x="9220426" y="2400182"/>
            <a:ext cx="2949994" cy="1006443"/>
            <a:chOff x="0" y="0"/>
            <a:chExt cx="779121" cy="265811"/>
          </a:xfrm>
        </p:grpSpPr>
        <p:sp>
          <p:nvSpPr>
            <p:cNvPr id="33" name="Freeform 23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FFDE59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24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35" name="TextBox 25"/>
          <p:cNvSpPr txBox="1"/>
          <p:nvPr/>
        </p:nvSpPr>
        <p:spPr>
          <a:xfrm>
            <a:off x="8058063" y="2617122"/>
            <a:ext cx="5274720" cy="6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trái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1" grpId="0"/>
      <p:bldP spid="31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9152" y="-1881475"/>
            <a:ext cx="4048004" cy="4042944"/>
          </a:xfrm>
          <a:custGeom>
            <a:avLst/>
            <a:gdLst/>
            <a:ahLst/>
            <a:cxnLst/>
            <a:rect l="l" t="t" r="r" b="b"/>
            <a:pathLst>
              <a:path w="4048004" h="4042944">
                <a:moveTo>
                  <a:pt x="0" y="0"/>
                </a:moveTo>
                <a:lnTo>
                  <a:pt x="4048004" y="0"/>
                </a:lnTo>
                <a:lnTo>
                  <a:pt x="4048004" y="4042944"/>
                </a:lnTo>
                <a:lnTo>
                  <a:pt x="0" y="404294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80457">
            <a:off x="16345254" y="3095623"/>
            <a:ext cx="3477699" cy="2412654"/>
          </a:xfrm>
          <a:custGeom>
            <a:avLst/>
            <a:gdLst/>
            <a:ahLst/>
            <a:cxnLst/>
            <a:rect l="l" t="t" r="r" b="b"/>
            <a:pathLst>
              <a:path w="3477699" h="2412654">
                <a:moveTo>
                  <a:pt x="0" y="0"/>
                </a:moveTo>
                <a:lnTo>
                  <a:pt x="3477699" y="0"/>
                </a:lnTo>
                <a:lnTo>
                  <a:pt x="3477699" y="2412654"/>
                </a:lnTo>
                <a:lnTo>
                  <a:pt x="0" y="241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4414" y="7955798"/>
            <a:ext cx="3392012" cy="3341132"/>
          </a:xfrm>
          <a:custGeom>
            <a:avLst/>
            <a:gdLst/>
            <a:ahLst/>
            <a:cxnLst/>
            <a:rect l="l" t="t" r="r" b="b"/>
            <a:pathLst>
              <a:path w="3392012" h="3341132">
                <a:moveTo>
                  <a:pt x="0" y="0"/>
                </a:moveTo>
                <a:lnTo>
                  <a:pt x="3392012" y="0"/>
                </a:lnTo>
                <a:lnTo>
                  <a:pt x="3392012" y="3341132"/>
                </a:lnTo>
                <a:lnTo>
                  <a:pt x="0" y="334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7094503" y="884147"/>
            <a:ext cx="4098993" cy="1277322"/>
            <a:chOff x="0" y="0"/>
            <a:chExt cx="5465324" cy="1703096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8614414" y="2965446"/>
            <a:ext cx="9013509" cy="5678113"/>
          </a:xfrm>
          <a:custGeom>
            <a:avLst/>
            <a:gdLst/>
            <a:ahLst/>
            <a:cxnLst/>
            <a:rect l="l" t="t" r="r" b="b"/>
            <a:pathLst>
              <a:path w="9013509" h="5678113">
                <a:moveTo>
                  <a:pt x="0" y="0"/>
                </a:moveTo>
                <a:lnTo>
                  <a:pt x="9013508" y="0"/>
                </a:lnTo>
                <a:lnTo>
                  <a:pt x="9013508" y="5678113"/>
                </a:lnTo>
                <a:lnTo>
                  <a:pt x="0" y="5678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4850" y="2813050"/>
            <a:ext cx="7177405" cy="63068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Em hãy trao đổi với bạn và chỉ ra các cặp tương ứng giữa các mục ở cột trái với các mục ở cột phải trong bảng bên. 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Ví dụ: 1 – a là sai; 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            </a:t>
            </a: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1 – b là đúng.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16916400" y="3238500"/>
            <a:ext cx="441960" cy="861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altLang="zh-CN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16916400" y="6515100"/>
            <a:ext cx="441960" cy="861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endParaRPr lang="en-US" altLang="zh-CN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16916400" y="5372100"/>
            <a:ext cx="441960" cy="861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altLang="zh-CN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16937990" y="4305300"/>
            <a:ext cx="441960" cy="861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altLang="zh-CN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16916400" y="7581900"/>
            <a:ext cx="441960" cy="861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endParaRPr lang="en-US" altLang="zh-CN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2" grpId="0"/>
      <p:bldP spid="12" grpId="1"/>
      <p:bldP spid="15" grpId="0"/>
      <p:bldP spid="15" grpId="1"/>
      <p:bldP spid="14" grpId="0"/>
      <p:bldP spid="14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078" y="-385609"/>
            <a:ext cx="3664565" cy="3792564"/>
          </a:xfrm>
          <a:custGeom>
            <a:avLst/>
            <a:gdLst/>
            <a:ahLst/>
            <a:cxnLst/>
            <a:rect l="l" t="t" r="r" b="b"/>
            <a:pathLst>
              <a:path w="3664565" h="3792564">
                <a:moveTo>
                  <a:pt x="0" y="0"/>
                </a:moveTo>
                <a:lnTo>
                  <a:pt x="3664565" y="0"/>
                </a:lnTo>
                <a:lnTo>
                  <a:pt x="3664565" y="3792564"/>
                </a:lnTo>
                <a:lnTo>
                  <a:pt x="0" y="3792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9526" y="7446725"/>
            <a:ext cx="3859548" cy="3623150"/>
          </a:xfrm>
          <a:custGeom>
            <a:avLst/>
            <a:gdLst/>
            <a:ahLst/>
            <a:cxnLst/>
            <a:rect l="l" t="t" r="r" b="b"/>
            <a:pathLst>
              <a:path w="3859548" h="3623150">
                <a:moveTo>
                  <a:pt x="0" y="0"/>
                </a:moveTo>
                <a:lnTo>
                  <a:pt x="3859548" y="0"/>
                </a:lnTo>
                <a:lnTo>
                  <a:pt x="3859548" y="3623150"/>
                </a:lnTo>
                <a:lnTo>
                  <a:pt x="0" y="3623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4267" y="5373589"/>
            <a:ext cx="13806685" cy="3012844"/>
          </a:xfrm>
          <a:custGeom>
            <a:avLst/>
            <a:gdLst/>
            <a:ahLst/>
            <a:cxnLst/>
            <a:rect l="l" t="t" r="r" b="b"/>
            <a:pathLst>
              <a:path w="13806685" h="3012844">
                <a:moveTo>
                  <a:pt x="0" y="0"/>
                </a:moveTo>
                <a:lnTo>
                  <a:pt x="13806685" y="0"/>
                </a:lnTo>
                <a:lnTo>
                  <a:pt x="13806685" y="3012844"/>
                </a:lnTo>
                <a:lnTo>
                  <a:pt x="0" y="301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415" y="2894965"/>
            <a:ext cx="14954885" cy="18294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6720"/>
              </a:lnSpc>
            </a:pPr>
            <a:r>
              <a:rPr lang="en-US" sz="4800">
                <a:solidFill>
                  <a:srgbClr val="1E1E1E"/>
                </a:solidFill>
                <a:latin typeface="Cabin Bold" panose="00000800000000000000"/>
              </a:rPr>
              <a:t>Em hãy trao đổi với bạn và cho biết lỗi sai khi cầm chuột trong các hình 6.4a, 6.4b, 6.4c và 6.4d. </a:t>
            </a:r>
            <a:endParaRPr lang="en-US" sz="480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6" name="Group 6"/>
          <p:cNvGrpSpPr/>
          <p:nvPr/>
        </p:nvGrpSpPr>
        <p:grpSpPr>
          <a:xfrm rot="0">
            <a:off x="7094503" y="884147"/>
            <a:ext cx="4098993" cy="1277322"/>
            <a:chOff x="0" y="0"/>
            <a:chExt cx="5465324" cy="1703096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BCD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60289" y="660289"/>
            <a:ext cx="16967423" cy="9224595"/>
            <a:chOff x="0" y="0"/>
            <a:chExt cx="5739597" cy="3120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9598" cy="3120419"/>
            </a:xfrm>
            <a:custGeom>
              <a:avLst/>
              <a:gdLst/>
              <a:ahLst/>
              <a:cxnLst/>
              <a:rect l="l" t="t" r="r" b="b"/>
              <a:pathLst>
                <a:path w="5739598" h="3120419">
                  <a:moveTo>
                    <a:pt x="5615137" y="3120418"/>
                  </a:moveTo>
                  <a:lnTo>
                    <a:pt x="124460" y="3120418"/>
                  </a:lnTo>
                  <a:cubicBezTo>
                    <a:pt x="55880" y="3120418"/>
                    <a:pt x="0" y="3064539"/>
                    <a:pt x="0" y="29959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15137" y="0"/>
                  </a:lnTo>
                  <a:cubicBezTo>
                    <a:pt x="5683717" y="0"/>
                    <a:pt x="5739598" y="55880"/>
                    <a:pt x="5739598" y="124460"/>
                  </a:cubicBezTo>
                  <a:lnTo>
                    <a:pt x="5739598" y="2995959"/>
                  </a:lnTo>
                  <a:cubicBezTo>
                    <a:pt x="5739598" y="3064539"/>
                    <a:pt x="5683717" y="3120419"/>
                    <a:pt x="5615137" y="3120419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3023266" y="2238811"/>
            <a:ext cx="4615275" cy="1601885"/>
          </a:xfrm>
          <a:custGeom>
            <a:avLst/>
            <a:gdLst/>
            <a:ahLst/>
            <a:cxnLst/>
            <a:rect l="l" t="t" r="r" b="b"/>
            <a:pathLst>
              <a:path w="4615275" h="1601885">
                <a:moveTo>
                  <a:pt x="0" y="0"/>
                </a:moveTo>
                <a:lnTo>
                  <a:pt x="4615275" y="0"/>
                </a:lnTo>
                <a:lnTo>
                  <a:pt x="4615275" y="1601885"/>
                </a:lnTo>
                <a:lnTo>
                  <a:pt x="0" y="160188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23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5316941" y="7080718"/>
            <a:ext cx="2971059" cy="3206282"/>
            <a:chOff x="0" y="0"/>
            <a:chExt cx="3961412" cy="4275042"/>
          </a:xfrm>
        </p:grpSpPr>
        <p:sp>
          <p:nvSpPr>
            <p:cNvPr id="6" name="Freeform 6"/>
            <p:cNvSpPr/>
            <p:nvPr/>
          </p:nvSpPr>
          <p:spPr>
            <a:xfrm rot="-1972668">
              <a:off x="350829" y="2798022"/>
              <a:ext cx="3259754" cy="643801"/>
            </a:xfrm>
            <a:custGeom>
              <a:avLst/>
              <a:gdLst/>
              <a:ahLst/>
              <a:cxnLst/>
              <a:rect l="l" t="t" r="r" b="b"/>
              <a:pathLst>
                <a:path w="3259754" h="643801">
                  <a:moveTo>
                    <a:pt x="0" y="0"/>
                  </a:moveTo>
                  <a:lnTo>
                    <a:pt x="3259754" y="0"/>
                  </a:lnTo>
                  <a:lnTo>
                    <a:pt x="3259754" y="643802"/>
                  </a:lnTo>
                  <a:lnTo>
                    <a:pt x="0" y="643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740751">
              <a:off x="313465" y="318403"/>
              <a:ext cx="3334481" cy="3292800"/>
            </a:xfrm>
            <a:custGeom>
              <a:avLst/>
              <a:gdLst/>
              <a:ahLst/>
              <a:cxnLst/>
              <a:rect l="l" t="t" r="r" b="b"/>
              <a:pathLst>
                <a:path w="3334481" h="3292800">
                  <a:moveTo>
                    <a:pt x="0" y="0"/>
                  </a:moveTo>
                  <a:lnTo>
                    <a:pt x="3334482" y="0"/>
                  </a:lnTo>
                  <a:lnTo>
                    <a:pt x="3334482" y="3292800"/>
                  </a:lnTo>
                  <a:lnTo>
                    <a:pt x="0" y="329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0">
            <a:off x="7094503" y="390039"/>
            <a:ext cx="4098993" cy="1277322"/>
            <a:chOff x="0" y="0"/>
            <a:chExt cx="5465324" cy="1703096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287"/>
              <a:ext cx="5310293" cy="143256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2971059" y="3840696"/>
            <a:ext cx="12345882" cy="5598594"/>
          </a:xfrm>
          <a:custGeom>
            <a:avLst/>
            <a:gdLst/>
            <a:ahLst/>
            <a:cxnLst/>
            <a:rect l="l" t="t" r="r" b="b"/>
            <a:pathLst>
              <a:path w="12345882" h="5598594">
                <a:moveTo>
                  <a:pt x="0" y="0"/>
                </a:moveTo>
                <a:lnTo>
                  <a:pt x="12345882" y="0"/>
                </a:lnTo>
                <a:lnTo>
                  <a:pt x="12345882" y="5598593"/>
                </a:lnTo>
                <a:lnTo>
                  <a:pt x="0" y="5598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4550" y="1505585"/>
            <a:ext cx="16598900" cy="22466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5895"/>
              </a:lnSpc>
            </a:pPr>
            <a:r>
              <a:rPr lang="en-US" sz="3465">
                <a:solidFill>
                  <a:srgbClr val="1E1E1E"/>
                </a:solidFill>
                <a:latin typeface="Cabin Bold" panose="00000800000000000000"/>
              </a:rPr>
              <a:t>Em hãy trao đổi với bạn và:</a:t>
            </a:r>
            <a:endParaRPr lang="en-US" sz="3465">
              <a:solidFill>
                <a:srgbClr val="1E1E1E"/>
              </a:solidFill>
              <a:latin typeface="Cabin Bold" panose="00000800000000000000"/>
            </a:endParaRPr>
          </a:p>
          <a:p>
            <a:pPr marL="665480" lvl="1" indent="-332740">
              <a:lnSpc>
                <a:spcPts val="5240"/>
              </a:lnSpc>
              <a:buFont typeface="Arial" panose="020B0604020202020204"/>
              <a:buChar char="•"/>
            </a:pPr>
            <a:r>
              <a:rPr lang="en-US" sz="3080">
                <a:solidFill>
                  <a:srgbClr val="1E1E1E"/>
                </a:solidFill>
                <a:latin typeface="Cabin Bold" panose="00000800000000000000"/>
              </a:rPr>
              <a:t>Cho biết mỗi khi thực hiện thao tác với chuột thì thông tin điều khiển sẽ được chuyển đến đâu?</a:t>
            </a:r>
            <a:endParaRPr lang="en-US" sz="3080">
              <a:solidFill>
                <a:srgbClr val="1E1E1E"/>
              </a:solidFill>
              <a:latin typeface="Cabin Bold" panose="00000800000000000000"/>
            </a:endParaRPr>
          </a:p>
          <a:p>
            <a:pPr marL="665480" lvl="1" indent="-332740">
              <a:lnSpc>
                <a:spcPts val="5240"/>
              </a:lnSpc>
              <a:buFont typeface="Arial" panose="020B0604020202020204"/>
              <a:buChar char="•"/>
            </a:pPr>
            <a:r>
              <a:rPr lang="en-US" sz="3080">
                <a:solidFill>
                  <a:srgbClr val="1E1E1E"/>
                </a:solidFill>
                <a:latin typeface="Cabin Bold" panose="00000800000000000000"/>
              </a:rPr>
              <a:t>Ghép tên thao tác với cách thực hiện tương ứng trong bảng dưới đây.</a:t>
            </a:r>
            <a:endParaRPr lang="en-US" sz="3080">
              <a:solidFill>
                <a:srgbClr val="1E1E1E"/>
              </a:solidFill>
              <a:latin typeface="Cabin Bold" panose="0000080000000000000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638800" y="5143500"/>
            <a:ext cx="1219200" cy="3733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81600" y="5753100"/>
            <a:ext cx="1752600" cy="228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62600" y="65913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943600" y="5829300"/>
            <a:ext cx="91440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10200" y="7353300"/>
            <a:ext cx="1447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62600" y="5295900"/>
            <a:ext cx="1447800" cy="3733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7476" flipH="1">
            <a:off x="15340738" y="-998496"/>
            <a:ext cx="8477035" cy="9062211"/>
          </a:xfrm>
          <a:custGeom>
            <a:avLst/>
            <a:gdLst/>
            <a:ahLst/>
            <a:cxnLst/>
            <a:rect l="l" t="t" r="r" b="b"/>
            <a:pathLst>
              <a:path w="8477035" h="9062211">
                <a:moveTo>
                  <a:pt x="8477035" y="0"/>
                </a:moveTo>
                <a:lnTo>
                  <a:pt x="0" y="0"/>
                </a:lnTo>
                <a:lnTo>
                  <a:pt x="0" y="9062210"/>
                </a:lnTo>
                <a:lnTo>
                  <a:pt x="8477035" y="9062210"/>
                </a:lnTo>
                <a:lnTo>
                  <a:pt x="8477035" y="0"/>
                </a:lnTo>
                <a:close/>
              </a:path>
            </a:pathLst>
          </a:custGeom>
          <a:blipFill>
            <a:blip r:embed="rId1"/>
            <a:stretch>
              <a:fillRect l="-246" r="-246" b="-136"/>
            </a:stretch>
          </a:blipFill>
        </p:spPr>
      </p:sp>
      <p:sp>
        <p:nvSpPr>
          <p:cNvPr id="3" name="Freeform 3"/>
          <p:cNvSpPr/>
          <p:nvPr/>
        </p:nvSpPr>
        <p:spPr>
          <a:xfrm rot="-1352650" flipH="1">
            <a:off x="-2911693" y="5605248"/>
            <a:ext cx="7880785" cy="8424802"/>
          </a:xfrm>
          <a:custGeom>
            <a:avLst/>
            <a:gdLst/>
            <a:ahLst/>
            <a:cxnLst/>
            <a:rect l="l" t="t" r="r" b="b"/>
            <a:pathLst>
              <a:path w="7880785" h="8424802">
                <a:moveTo>
                  <a:pt x="7880786" y="0"/>
                </a:moveTo>
                <a:lnTo>
                  <a:pt x="0" y="0"/>
                </a:lnTo>
                <a:lnTo>
                  <a:pt x="0" y="8424802"/>
                </a:lnTo>
                <a:lnTo>
                  <a:pt x="7880786" y="8424802"/>
                </a:lnTo>
                <a:lnTo>
                  <a:pt x="7880786" y="0"/>
                </a:lnTo>
                <a:close/>
              </a:path>
            </a:pathLst>
          </a:custGeom>
          <a:blipFill>
            <a:blip r:embed="rId1"/>
            <a:stretch>
              <a:fillRect l="-246" r="-246" b="-136"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6287585" y="1028700"/>
            <a:ext cx="6456392" cy="2011931"/>
            <a:chOff x="0" y="0"/>
            <a:chExt cx="8608522" cy="2682575"/>
          </a:xfrm>
        </p:grpSpPr>
        <p:grpSp>
          <p:nvGrpSpPr>
            <p:cNvPr id="5" name="Group 5"/>
            <p:cNvGrpSpPr/>
            <p:nvPr/>
          </p:nvGrpSpPr>
          <p:grpSpPr>
            <a:xfrm rot="0">
              <a:off x="0" y="0"/>
              <a:ext cx="8608522" cy="2682575"/>
              <a:chOff x="0" y="0"/>
              <a:chExt cx="1082583" cy="33735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333695"/>
              <a:ext cx="8364050" cy="1853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20"/>
                </a:lnSpc>
              </a:pPr>
              <a:r>
                <a:rPr lang="en-US" sz="8370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837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92375" y="3637915"/>
            <a:ext cx="14046835" cy="37884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9455"/>
              </a:lnSpc>
            </a:pPr>
            <a:r>
              <a:rPr lang="en-US" sz="5560">
                <a:solidFill>
                  <a:srgbClr val="1E1E1E"/>
                </a:solidFill>
                <a:latin typeface="Cabin Bold" panose="00000800000000000000"/>
              </a:rPr>
              <a:t>Qua bài học ngày hôm nay, các em biết được có mấy thao tác sử dụng chuột? </a:t>
            </a:r>
            <a:endParaRPr lang="en-US" sz="5560">
              <a:solidFill>
                <a:srgbClr val="1E1E1E"/>
              </a:solidFill>
              <a:latin typeface="Cabin Bold" panose="00000800000000000000"/>
            </a:endParaRPr>
          </a:p>
          <a:p>
            <a:pPr>
              <a:lnSpc>
                <a:spcPts val="9455"/>
              </a:lnSpc>
            </a:pPr>
            <a:r>
              <a:rPr lang="en-US" sz="5560">
                <a:solidFill>
                  <a:srgbClr val="1E1E1E"/>
                </a:solidFill>
                <a:latin typeface="Cabin Bold" panose="00000800000000000000"/>
              </a:rPr>
              <a:t>Đó là những thao tác nào?</a:t>
            </a:r>
            <a:endParaRPr lang="en-US" sz="556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9152" y="-1881475"/>
            <a:ext cx="4048004" cy="4042944"/>
          </a:xfrm>
          <a:custGeom>
            <a:avLst/>
            <a:gdLst/>
            <a:ahLst/>
            <a:cxnLst/>
            <a:rect l="l" t="t" r="r" b="b"/>
            <a:pathLst>
              <a:path w="4048004" h="4042944">
                <a:moveTo>
                  <a:pt x="0" y="0"/>
                </a:moveTo>
                <a:lnTo>
                  <a:pt x="4048004" y="0"/>
                </a:lnTo>
                <a:lnTo>
                  <a:pt x="4048004" y="4042944"/>
                </a:lnTo>
                <a:lnTo>
                  <a:pt x="0" y="404294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80457">
            <a:off x="16549150" y="1543700"/>
            <a:ext cx="3477699" cy="2412654"/>
          </a:xfrm>
          <a:custGeom>
            <a:avLst/>
            <a:gdLst/>
            <a:ahLst/>
            <a:cxnLst/>
            <a:rect l="l" t="t" r="r" b="b"/>
            <a:pathLst>
              <a:path w="3477699" h="2412654">
                <a:moveTo>
                  <a:pt x="0" y="0"/>
                </a:moveTo>
                <a:lnTo>
                  <a:pt x="3477700" y="0"/>
                </a:lnTo>
                <a:lnTo>
                  <a:pt x="3477700" y="2412654"/>
                </a:lnTo>
                <a:lnTo>
                  <a:pt x="0" y="241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12686" y="7987569"/>
            <a:ext cx="3392012" cy="3341132"/>
          </a:xfrm>
          <a:custGeom>
            <a:avLst/>
            <a:gdLst/>
            <a:ahLst/>
            <a:cxnLst/>
            <a:rect l="l" t="t" r="r" b="b"/>
            <a:pathLst>
              <a:path w="3392012" h="3341132">
                <a:moveTo>
                  <a:pt x="0" y="0"/>
                </a:moveTo>
                <a:lnTo>
                  <a:pt x="3392012" y="0"/>
                </a:lnTo>
                <a:lnTo>
                  <a:pt x="3392012" y="3341132"/>
                </a:lnTo>
                <a:lnTo>
                  <a:pt x="0" y="334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578367" y="1574657"/>
            <a:ext cx="6456392" cy="2011931"/>
            <a:chOff x="0" y="0"/>
            <a:chExt cx="8608522" cy="2682575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0" y="0"/>
              <a:ext cx="8608522" cy="2682575"/>
              <a:chOff x="0" y="0"/>
              <a:chExt cx="1082583" cy="3373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333695"/>
              <a:ext cx="8364050" cy="1853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20"/>
                </a:lnSpc>
              </a:pPr>
              <a:r>
                <a:rPr lang="en-US" sz="8370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837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751027" y="2580623"/>
            <a:ext cx="6508273" cy="6508273"/>
          </a:xfrm>
          <a:custGeom>
            <a:avLst/>
            <a:gdLst/>
            <a:ahLst/>
            <a:cxnLst/>
            <a:rect l="l" t="t" r="r" b="b"/>
            <a:pathLst>
              <a:path w="6508273" h="6508273">
                <a:moveTo>
                  <a:pt x="0" y="0"/>
                </a:moveTo>
                <a:lnTo>
                  <a:pt x="6508273" y="0"/>
                </a:lnTo>
                <a:lnTo>
                  <a:pt x="6508273" y="6508273"/>
                </a:lnTo>
                <a:lnTo>
                  <a:pt x="0" y="6508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78610" y="4204970"/>
            <a:ext cx="8063865" cy="3782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9455"/>
              </a:lnSpc>
            </a:pPr>
            <a:r>
              <a:rPr lang="en-US" sz="5560">
                <a:solidFill>
                  <a:srgbClr val="1E1E1E"/>
                </a:solidFill>
                <a:latin typeface="Cabin Bold" panose="00000800000000000000"/>
              </a:rPr>
              <a:t>Em hãy nêu ví dụ cho thấy bộ não con người là một bộ phận xử lý thông tin?</a:t>
            </a:r>
            <a:endParaRPr lang="en-US" sz="556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3369212"/>
            <a:ext cx="16230600" cy="5889088"/>
            <a:chOff x="0" y="0"/>
            <a:chExt cx="5490351" cy="19921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1992111"/>
            </a:xfrm>
            <a:custGeom>
              <a:avLst/>
              <a:gdLst/>
              <a:ahLst/>
              <a:cxnLst/>
              <a:rect l="l" t="t" r="r" b="b"/>
              <a:pathLst>
                <a:path w="5490351" h="1992111">
                  <a:moveTo>
                    <a:pt x="5365891" y="1992111"/>
                  </a:moveTo>
                  <a:lnTo>
                    <a:pt x="124460" y="1992111"/>
                  </a:lnTo>
                  <a:cubicBezTo>
                    <a:pt x="55880" y="1992111"/>
                    <a:pt x="0" y="1936231"/>
                    <a:pt x="0" y="1867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867651"/>
                  </a:lnTo>
                  <a:cubicBezTo>
                    <a:pt x="5490351" y="1936231"/>
                    <a:pt x="5434471" y="1992111"/>
                    <a:pt x="5365891" y="19921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342546" y="5201049"/>
            <a:ext cx="3591612" cy="3067122"/>
          </a:xfrm>
          <a:custGeom>
            <a:avLst/>
            <a:gdLst/>
            <a:ahLst/>
            <a:cxnLst/>
            <a:rect l="l" t="t" r="r" b="b"/>
            <a:pathLst>
              <a:path w="3591612" h="3067122">
                <a:moveTo>
                  <a:pt x="0" y="0"/>
                </a:moveTo>
                <a:lnTo>
                  <a:pt x="3591611" y="0"/>
                </a:lnTo>
                <a:lnTo>
                  <a:pt x="3591611" y="3067122"/>
                </a:lnTo>
                <a:lnTo>
                  <a:pt x="0" y="30671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50077" y="8043099"/>
            <a:ext cx="1562069" cy="2018829"/>
          </a:xfrm>
          <a:custGeom>
            <a:avLst/>
            <a:gdLst/>
            <a:ahLst/>
            <a:cxnLst/>
            <a:rect l="l" t="t" r="r" b="b"/>
            <a:pathLst>
              <a:path w="1562069" h="2018829">
                <a:moveTo>
                  <a:pt x="0" y="0"/>
                </a:moveTo>
                <a:lnTo>
                  <a:pt x="1562068" y="0"/>
                </a:lnTo>
                <a:lnTo>
                  <a:pt x="1562068" y="2018828"/>
                </a:lnTo>
                <a:lnTo>
                  <a:pt x="0" y="2018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97760">
            <a:off x="607656" y="2494244"/>
            <a:ext cx="2269049" cy="2240685"/>
          </a:xfrm>
          <a:custGeom>
            <a:avLst/>
            <a:gdLst/>
            <a:ahLst/>
            <a:cxnLst/>
            <a:rect l="l" t="t" r="r" b="b"/>
            <a:pathLst>
              <a:path w="2269049" h="2240685">
                <a:moveTo>
                  <a:pt x="0" y="0"/>
                </a:moveTo>
                <a:lnTo>
                  <a:pt x="2269048" y="0"/>
                </a:lnTo>
                <a:lnTo>
                  <a:pt x="2269048" y="2240686"/>
                </a:lnTo>
                <a:lnTo>
                  <a:pt x="0" y="2240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6081" y="6313756"/>
            <a:ext cx="4675630" cy="1729343"/>
          </a:xfrm>
          <a:custGeom>
            <a:avLst/>
            <a:gdLst/>
            <a:ahLst/>
            <a:cxnLst/>
            <a:rect l="l" t="t" r="r" b="b"/>
            <a:pathLst>
              <a:path w="4675630" h="1729343">
                <a:moveTo>
                  <a:pt x="0" y="0"/>
                </a:moveTo>
                <a:lnTo>
                  <a:pt x="4675630" y="0"/>
                </a:lnTo>
                <a:lnTo>
                  <a:pt x="4675630" y="1729343"/>
                </a:lnTo>
                <a:lnTo>
                  <a:pt x="0" y="1729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31711" y="6099443"/>
            <a:ext cx="3044561" cy="2168728"/>
          </a:xfrm>
          <a:custGeom>
            <a:avLst/>
            <a:gdLst/>
            <a:ahLst/>
            <a:cxnLst/>
            <a:rect l="l" t="t" r="r" b="b"/>
            <a:pathLst>
              <a:path w="3044561" h="2168728">
                <a:moveTo>
                  <a:pt x="0" y="0"/>
                </a:moveTo>
                <a:lnTo>
                  <a:pt x="3044561" y="0"/>
                </a:lnTo>
                <a:lnTo>
                  <a:pt x="3044561" y="2168728"/>
                </a:lnTo>
                <a:lnTo>
                  <a:pt x="0" y="216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34525" y="5515676"/>
            <a:ext cx="3255809" cy="2752496"/>
          </a:xfrm>
          <a:custGeom>
            <a:avLst/>
            <a:gdLst/>
            <a:ahLst/>
            <a:cxnLst/>
            <a:rect l="l" t="t" r="r" b="b"/>
            <a:pathLst>
              <a:path w="3255809" h="2752496">
                <a:moveTo>
                  <a:pt x="0" y="0"/>
                </a:moveTo>
                <a:lnTo>
                  <a:pt x="3255809" y="0"/>
                </a:lnTo>
                <a:lnTo>
                  <a:pt x="3255809" y="2752495"/>
                </a:lnTo>
                <a:lnTo>
                  <a:pt x="0" y="275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58035" y="4050665"/>
            <a:ext cx="14292580" cy="9861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1E1E1E"/>
                </a:solidFill>
                <a:latin typeface="Cabin Bold" panose="00000800000000000000"/>
              </a:rPr>
              <a:t>Nêu chức năng của bàn phím, chuột, màn hình và loa?</a:t>
            </a:r>
            <a:endParaRPr lang="en-US" sz="460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4975211" y="510701"/>
            <a:ext cx="9118628" cy="1889599"/>
            <a:chOff x="0" y="0"/>
            <a:chExt cx="12158171" cy="2519466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12158171" cy="2519466"/>
              <a:chOff x="0" y="0"/>
              <a:chExt cx="1627962" cy="3373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2796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627962" h="337353">
                    <a:moveTo>
                      <a:pt x="32565" y="0"/>
                    </a:moveTo>
                    <a:lnTo>
                      <a:pt x="1595397" y="0"/>
                    </a:lnTo>
                    <a:cubicBezTo>
                      <a:pt x="1613382" y="0"/>
                      <a:pt x="1627962" y="14580"/>
                      <a:pt x="1627962" y="32565"/>
                    </a:cubicBezTo>
                    <a:lnTo>
                      <a:pt x="1627962" y="304788"/>
                    </a:lnTo>
                    <a:cubicBezTo>
                      <a:pt x="1627962" y="313425"/>
                      <a:pt x="1624531" y="321708"/>
                      <a:pt x="1618424" y="327815"/>
                    </a:cubicBezTo>
                    <a:cubicBezTo>
                      <a:pt x="1612317" y="333922"/>
                      <a:pt x="1604034" y="337353"/>
                      <a:pt x="1595397" y="337353"/>
                    </a:cubicBezTo>
                    <a:lnTo>
                      <a:pt x="32565" y="337353"/>
                    </a:lnTo>
                    <a:cubicBezTo>
                      <a:pt x="14580" y="337353"/>
                      <a:pt x="0" y="322773"/>
                      <a:pt x="0" y="304788"/>
                    </a:cubicBezTo>
                    <a:lnTo>
                      <a:pt x="0" y="32565"/>
                    </a:lnTo>
                    <a:cubicBezTo>
                      <a:pt x="0" y="14580"/>
                      <a:pt x="14580" y="0"/>
                      <a:pt x="32565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62796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313267"/>
              <a:ext cx="11812694" cy="197188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11005"/>
                </a:lnSpc>
              </a:pPr>
              <a:r>
                <a:rPr lang="en-US" sz="7860">
                  <a:solidFill>
                    <a:srgbClr val="1B1B1B"/>
                  </a:solidFill>
                  <a:latin typeface="Paytone One" panose="00000500000000000000"/>
                </a:rPr>
                <a:t>Kiểm tra bài cũ</a:t>
              </a:r>
              <a:endParaRPr lang="en-US" sz="786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26221"/>
            <a:ext cx="18288000" cy="3207458"/>
          </a:xfrm>
          <a:prstGeom prst="rect">
            <a:avLst/>
          </a:prstGeom>
          <a:solidFill>
            <a:srgbClr val="E878AE"/>
          </a:solidFill>
        </p:spPr>
      </p:sp>
      <p:grpSp>
        <p:nvGrpSpPr>
          <p:cNvPr id="3" name="Group 3"/>
          <p:cNvGrpSpPr/>
          <p:nvPr/>
        </p:nvGrpSpPr>
        <p:grpSpPr>
          <a:xfrm rot="0">
            <a:off x="-968445" y="5079309"/>
            <a:ext cx="5378572" cy="3878632"/>
            <a:chOff x="0" y="0"/>
            <a:chExt cx="7171430" cy="5171509"/>
          </a:xfrm>
        </p:grpSpPr>
        <p:sp>
          <p:nvSpPr>
            <p:cNvPr id="4" name="Freeform 4"/>
            <p:cNvSpPr/>
            <p:nvPr/>
          </p:nvSpPr>
          <p:spPr>
            <a:xfrm>
              <a:off x="0" y="3755151"/>
              <a:ext cx="7171430" cy="1416357"/>
            </a:xfrm>
            <a:custGeom>
              <a:avLst/>
              <a:gdLst/>
              <a:ahLst/>
              <a:cxnLst/>
              <a:rect l="l" t="t" r="r" b="b"/>
              <a:pathLst>
                <a:path w="7171430" h="1416357">
                  <a:moveTo>
                    <a:pt x="0" y="0"/>
                  </a:moveTo>
                  <a:lnTo>
                    <a:pt x="7171430" y="0"/>
                  </a:lnTo>
                  <a:lnTo>
                    <a:pt x="7171430" y="1416358"/>
                  </a:lnTo>
                  <a:lnTo>
                    <a:pt x="0" y="1416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7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8507" y="0"/>
              <a:ext cx="6741119" cy="4891526"/>
            </a:xfrm>
            <a:custGeom>
              <a:avLst/>
              <a:gdLst/>
              <a:ahLst/>
              <a:cxnLst/>
              <a:rect l="l" t="t" r="r" b="b"/>
              <a:pathLst>
                <a:path w="6741119" h="4891526">
                  <a:moveTo>
                    <a:pt x="0" y="0"/>
                  </a:moveTo>
                  <a:lnTo>
                    <a:pt x="6741119" y="0"/>
                  </a:lnTo>
                  <a:lnTo>
                    <a:pt x="6741119" y="4891526"/>
                  </a:lnTo>
                  <a:lnTo>
                    <a:pt x="0" y="4891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548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490882" y="1028700"/>
            <a:ext cx="13306236" cy="9304979"/>
          </a:xfrm>
          <a:custGeom>
            <a:avLst/>
            <a:gdLst/>
            <a:ahLst/>
            <a:cxnLst/>
            <a:rect l="l" t="t" r="r" b="b"/>
            <a:pathLst>
              <a:path w="13306236" h="9304979">
                <a:moveTo>
                  <a:pt x="0" y="0"/>
                </a:moveTo>
                <a:lnTo>
                  <a:pt x="13306236" y="0"/>
                </a:lnTo>
                <a:lnTo>
                  <a:pt x="13306236" y="9304979"/>
                </a:lnTo>
                <a:lnTo>
                  <a:pt x="0" y="9304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613"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14974174" y="4031628"/>
            <a:ext cx="3069811" cy="5383006"/>
            <a:chOff x="0" y="0"/>
            <a:chExt cx="4093081" cy="7177341"/>
          </a:xfrm>
        </p:grpSpPr>
        <p:sp>
          <p:nvSpPr>
            <p:cNvPr id="8" name="Freeform 8"/>
            <p:cNvSpPr/>
            <p:nvPr/>
          </p:nvSpPr>
          <p:spPr>
            <a:xfrm>
              <a:off x="0" y="6368958"/>
              <a:ext cx="4093081" cy="808383"/>
            </a:xfrm>
            <a:custGeom>
              <a:avLst/>
              <a:gdLst/>
              <a:ahLst/>
              <a:cxnLst/>
              <a:rect l="l" t="t" r="r" b="b"/>
              <a:pathLst>
                <a:path w="4093081" h="808383">
                  <a:moveTo>
                    <a:pt x="0" y="0"/>
                  </a:moveTo>
                  <a:lnTo>
                    <a:pt x="4093081" y="0"/>
                  </a:lnTo>
                  <a:lnTo>
                    <a:pt x="4093081" y="808383"/>
                  </a:lnTo>
                  <a:lnTo>
                    <a:pt x="0" y="80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2000"/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9011" y="0"/>
              <a:ext cx="3555058" cy="6836650"/>
            </a:xfrm>
            <a:custGeom>
              <a:avLst/>
              <a:gdLst/>
              <a:ahLst/>
              <a:cxnLst/>
              <a:rect l="l" t="t" r="r" b="b"/>
              <a:pathLst>
                <a:path w="3555058" h="6836650">
                  <a:moveTo>
                    <a:pt x="0" y="0"/>
                  </a:moveTo>
                  <a:lnTo>
                    <a:pt x="3555058" y="0"/>
                  </a:lnTo>
                  <a:lnTo>
                    <a:pt x="3555058" y="6836650"/>
                  </a:lnTo>
                  <a:lnTo>
                    <a:pt x="0" y="683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889747" y="1706276"/>
            <a:ext cx="8508506" cy="253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</a:pPr>
            <a:r>
              <a:rPr lang="en-US" sz="7500" u="sng">
                <a:solidFill>
                  <a:srgbClr val="1E1E1E"/>
                </a:solidFill>
                <a:latin typeface="Paytone One" panose="00000500000000000000"/>
              </a:rPr>
              <a:t>CHƯƠNG 1:</a:t>
            </a:r>
            <a:r>
              <a:rPr lang="en-US" sz="7500">
                <a:solidFill>
                  <a:srgbClr val="1E1E1E"/>
                </a:solidFill>
                <a:latin typeface="Paytone One" panose="00000500000000000000"/>
              </a:rPr>
              <a:t> </a:t>
            </a:r>
            <a:endParaRPr lang="en-US" sz="7500">
              <a:solidFill>
                <a:srgbClr val="1E1E1E"/>
              </a:solidFill>
              <a:latin typeface="Paytone One" panose="00000500000000000000"/>
            </a:endParaRPr>
          </a:p>
          <a:p>
            <a:pPr algn="ctr">
              <a:lnSpc>
                <a:spcPts val="10125"/>
              </a:lnSpc>
            </a:pPr>
            <a:r>
              <a:rPr lang="en-US" sz="7500">
                <a:solidFill>
                  <a:srgbClr val="1E1E1E"/>
                </a:solidFill>
                <a:latin typeface="Paytone One" panose="00000500000000000000"/>
              </a:rPr>
              <a:t>MÁY TÍNH VÀ EM</a:t>
            </a:r>
            <a:endParaRPr lang="en-US" sz="750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89500" y="4697095"/>
            <a:ext cx="8508365" cy="22536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990"/>
              </a:lnSpc>
            </a:pPr>
            <a:r>
              <a:rPr lang="en-US" sz="7200">
                <a:solidFill>
                  <a:srgbClr val="1E1E1E"/>
                </a:solidFill>
                <a:latin typeface="Cabin Bold" panose="00000800000000000000"/>
              </a:rPr>
              <a:t>Bài 6: Sử dụng chuột và máy tính</a:t>
            </a:r>
            <a:endParaRPr lang="en-US" sz="720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80984" y="5004083"/>
            <a:ext cx="2628746" cy="262874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"/>
              <a:stretch>
                <a:fillRect l="-25015" r="-250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3259046" y="3128802"/>
            <a:ext cx="2628746" cy="262874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21" r="-2492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0">
            <a:off x="471670" y="2149006"/>
            <a:ext cx="2628746" cy="262874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24985" b="-249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511352" y="1633997"/>
            <a:ext cx="1592336" cy="1494805"/>
          </a:xfrm>
          <a:custGeom>
            <a:avLst/>
            <a:gdLst/>
            <a:ahLst/>
            <a:cxnLst/>
            <a:rect l="l" t="t" r="r" b="b"/>
            <a:pathLst>
              <a:path w="1592336" h="1494805">
                <a:moveTo>
                  <a:pt x="0" y="0"/>
                </a:moveTo>
                <a:lnTo>
                  <a:pt x="1592336" y="0"/>
                </a:lnTo>
                <a:lnTo>
                  <a:pt x="1592336" y="1494805"/>
                </a:lnTo>
                <a:lnTo>
                  <a:pt x="0" y="1494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01701">
            <a:off x="5331432" y="5249052"/>
            <a:ext cx="1293710" cy="1038202"/>
          </a:xfrm>
          <a:custGeom>
            <a:avLst/>
            <a:gdLst/>
            <a:ahLst/>
            <a:cxnLst/>
            <a:rect l="l" t="t" r="r" b="b"/>
            <a:pathLst>
              <a:path w="1293710" h="1038202">
                <a:moveTo>
                  <a:pt x="0" y="0"/>
                </a:moveTo>
                <a:lnTo>
                  <a:pt x="1293710" y="0"/>
                </a:lnTo>
                <a:lnTo>
                  <a:pt x="1293710" y="1038203"/>
                </a:lnTo>
                <a:lnTo>
                  <a:pt x="0" y="1038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9374">
            <a:off x="3310420" y="6470393"/>
            <a:ext cx="1903755" cy="2030672"/>
          </a:xfrm>
          <a:custGeom>
            <a:avLst/>
            <a:gdLst/>
            <a:ahLst/>
            <a:cxnLst/>
            <a:rect l="l" t="t" r="r" b="b"/>
            <a:pathLst>
              <a:path w="1903755" h="2030672">
                <a:moveTo>
                  <a:pt x="0" y="0"/>
                </a:moveTo>
                <a:lnTo>
                  <a:pt x="1903755" y="0"/>
                </a:lnTo>
                <a:lnTo>
                  <a:pt x="1903755" y="2030672"/>
                </a:lnTo>
                <a:lnTo>
                  <a:pt x="0" y="2030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86065" y="5339173"/>
            <a:ext cx="8353013" cy="4587310"/>
          </a:xfrm>
          <a:custGeom>
            <a:avLst/>
            <a:gdLst/>
            <a:ahLst/>
            <a:cxnLst/>
            <a:rect l="l" t="t" r="r" b="b"/>
            <a:pathLst>
              <a:path w="8353013" h="4587310">
                <a:moveTo>
                  <a:pt x="0" y="0"/>
                </a:moveTo>
                <a:lnTo>
                  <a:pt x="8353013" y="0"/>
                </a:lnTo>
                <a:lnTo>
                  <a:pt x="8353013" y="4587310"/>
                </a:lnTo>
                <a:lnTo>
                  <a:pt x="0" y="4587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65620" y="2469515"/>
            <a:ext cx="10393680" cy="28702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195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Để điều khiển máy tính dễ dàng và nhanh chóng em sử dụng thành phần nào?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3841507" y="871684"/>
            <a:ext cx="3417793" cy="1277322"/>
            <a:chOff x="0" y="0"/>
            <a:chExt cx="4557058" cy="1703096"/>
          </a:xfrm>
        </p:grpSpPr>
        <p:grpSp>
          <p:nvGrpSpPr>
            <p:cNvPr id="14" name="Group 14"/>
            <p:cNvGrpSpPr/>
            <p:nvPr/>
          </p:nvGrpSpPr>
          <p:grpSpPr>
            <a:xfrm rot="0">
              <a:off x="0" y="0"/>
              <a:ext cx="4557058" cy="1703096"/>
              <a:chOff x="0" y="0"/>
              <a:chExt cx="902672" cy="33735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0267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902672" h="337353">
                    <a:moveTo>
                      <a:pt x="58731" y="0"/>
                    </a:moveTo>
                    <a:lnTo>
                      <a:pt x="843941" y="0"/>
                    </a:lnTo>
                    <a:cubicBezTo>
                      <a:pt x="876377" y="0"/>
                      <a:pt x="902672" y="26295"/>
                      <a:pt x="902672" y="58731"/>
                    </a:cubicBezTo>
                    <a:lnTo>
                      <a:pt x="902672" y="278622"/>
                    </a:lnTo>
                    <a:cubicBezTo>
                      <a:pt x="902672" y="311058"/>
                      <a:pt x="876377" y="337353"/>
                      <a:pt x="843941" y="337353"/>
                    </a:cubicBezTo>
                    <a:lnTo>
                      <a:pt x="58731" y="337353"/>
                    </a:lnTo>
                    <a:cubicBezTo>
                      <a:pt x="26295" y="337353"/>
                      <a:pt x="0" y="311058"/>
                      <a:pt x="0" y="278622"/>
                    </a:cubicBezTo>
                    <a:lnTo>
                      <a:pt x="0" y="58731"/>
                    </a:lnTo>
                    <a:cubicBezTo>
                      <a:pt x="0" y="26295"/>
                      <a:pt x="26295" y="0"/>
                      <a:pt x="58731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90267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219406"/>
              <a:ext cx="4427642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80984" y="5004083"/>
            <a:ext cx="2628746" cy="262874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"/>
              <a:stretch>
                <a:fillRect l="-25015" r="-250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3259046" y="3128802"/>
            <a:ext cx="2628746" cy="262874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21" r="-2492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0">
            <a:off x="471670" y="2149006"/>
            <a:ext cx="2628746" cy="262874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24985" b="-249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511352" y="1633997"/>
            <a:ext cx="1592336" cy="1494805"/>
          </a:xfrm>
          <a:custGeom>
            <a:avLst/>
            <a:gdLst/>
            <a:ahLst/>
            <a:cxnLst/>
            <a:rect l="l" t="t" r="r" b="b"/>
            <a:pathLst>
              <a:path w="1592336" h="1494805">
                <a:moveTo>
                  <a:pt x="0" y="0"/>
                </a:moveTo>
                <a:lnTo>
                  <a:pt x="1592336" y="0"/>
                </a:lnTo>
                <a:lnTo>
                  <a:pt x="1592336" y="1494805"/>
                </a:lnTo>
                <a:lnTo>
                  <a:pt x="0" y="1494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01701">
            <a:off x="5331432" y="5249052"/>
            <a:ext cx="1293710" cy="1038202"/>
          </a:xfrm>
          <a:custGeom>
            <a:avLst/>
            <a:gdLst/>
            <a:ahLst/>
            <a:cxnLst/>
            <a:rect l="l" t="t" r="r" b="b"/>
            <a:pathLst>
              <a:path w="1293710" h="1038202">
                <a:moveTo>
                  <a:pt x="0" y="0"/>
                </a:moveTo>
                <a:lnTo>
                  <a:pt x="1293710" y="0"/>
                </a:lnTo>
                <a:lnTo>
                  <a:pt x="1293710" y="1038203"/>
                </a:lnTo>
                <a:lnTo>
                  <a:pt x="0" y="1038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9374">
            <a:off x="3310420" y="6470393"/>
            <a:ext cx="1903755" cy="2030672"/>
          </a:xfrm>
          <a:custGeom>
            <a:avLst/>
            <a:gdLst/>
            <a:ahLst/>
            <a:cxnLst/>
            <a:rect l="l" t="t" r="r" b="b"/>
            <a:pathLst>
              <a:path w="1903755" h="2030672">
                <a:moveTo>
                  <a:pt x="0" y="0"/>
                </a:moveTo>
                <a:lnTo>
                  <a:pt x="1903755" y="0"/>
                </a:lnTo>
                <a:lnTo>
                  <a:pt x="1903755" y="2030672"/>
                </a:lnTo>
                <a:lnTo>
                  <a:pt x="0" y="2030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86065" y="4670990"/>
            <a:ext cx="8353013" cy="4587310"/>
          </a:xfrm>
          <a:custGeom>
            <a:avLst/>
            <a:gdLst/>
            <a:ahLst/>
            <a:cxnLst/>
            <a:rect l="l" t="t" r="r" b="b"/>
            <a:pathLst>
              <a:path w="8353013" h="4587310">
                <a:moveTo>
                  <a:pt x="0" y="0"/>
                </a:moveTo>
                <a:lnTo>
                  <a:pt x="8353013" y="0"/>
                </a:lnTo>
                <a:lnTo>
                  <a:pt x="8353013" y="4587310"/>
                </a:lnTo>
                <a:lnTo>
                  <a:pt x="0" y="4587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65620" y="2662555"/>
            <a:ext cx="10393680" cy="20085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195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Sử dụng chuột em có thể điều khiển máy tính dễ dàng và nhanh chóng. 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3841507" y="871684"/>
            <a:ext cx="3417793" cy="1277322"/>
            <a:chOff x="0" y="0"/>
            <a:chExt cx="4557058" cy="1703096"/>
          </a:xfrm>
        </p:grpSpPr>
        <p:grpSp>
          <p:nvGrpSpPr>
            <p:cNvPr id="14" name="Group 14"/>
            <p:cNvGrpSpPr/>
            <p:nvPr/>
          </p:nvGrpSpPr>
          <p:grpSpPr>
            <a:xfrm rot="0">
              <a:off x="0" y="0"/>
              <a:ext cx="4557058" cy="1703096"/>
              <a:chOff x="0" y="0"/>
              <a:chExt cx="902672" cy="33735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0267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902672" h="337353">
                    <a:moveTo>
                      <a:pt x="58731" y="0"/>
                    </a:moveTo>
                    <a:lnTo>
                      <a:pt x="843941" y="0"/>
                    </a:lnTo>
                    <a:cubicBezTo>
                      <a:pt x="876377" y="0"/>
                      <a:pt x="902672" y="26295"/>
                      <a:pt x="902672" y="58731"/>
                    </a:cubicBezTo>
                    <a:lnTo>
                      <a:pt x="902672" y="278622"/>
                    </a:lnTo>
                    <a:cubicBezTo>
                      <a:pt x="902672" y="311058"/>
                      <a:pt x="876377" y="337353"/>
                      <a:pt x="843941" y="337353"/>
                    </a:cubicBezTo>
                    <a:lnTo>
                      <a:pt x="58731" y="337353"/>
                    </a:lnTo>
                    <a:cubicBezTo>
                      <a:pt x="26295" y="337353"/>
                      <a:pt x="0" y="311058"/>
                      <a:pt x="0" y="278622"/>
                    </a:cubicBezTo>
                    <a:lnTo>
                      <a:pt x="0" y="58731"/>
                    </a:lnTo>
                    <a:cubicBezTo>
                      <a:pt x="0" y="26295"/>
                      <a:pt x="26295" y="0"/>
                      <a:pt x="58731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90267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219406"/>
              <a:ext cx="4427642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102204" y="1028700"/>
            <a:ext cx="16055375" cy="8229600"/>
            <a:chOff x="0" y="0"/>
            <a:chExt cx="5431078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1078" cy="2783840"/>
            </a:xfrm>
            <a:custGeom>
              <a:avLst/>
              <a:gdLst/>
              <a:ahLst/>
              <a:cxnLst/>
              <a:rect l="l" t="t" r="r" b="b"/>
              <a:pathLst>
                <a:path w="5431078" h="2783840">
                  <a:moveTo>
                    <a:pt x="530661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06618" y="0"/>
                  </a:lnTo>
                  <a:cubicBezTo>
                    <a:pt x="5375197" y="0"/>
                    <a:pt x="5431078" y="55880"/>
                    <a:pt x="5431078" y="124460"/>
                  </a:cubicBezTo>
                  <a:lnTo>
                    <a:pt x="5431078" y="2659380"/>
                  </a:lnTo>
                  <a:cubicBezTo>
                    <a:pt x="5431078" y="2727960"/>
                    <a:pt x="5375197" y="2783840"/>
                    <a:pt x="5306618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730078" y="-385609"/>
            <a:ext cx="3664565" cy="3792564"/>
          </a:xfrm>
          <a:custGeom>
            <a:avLst/>
            <a:gdLst/>
            <a:ahLst/>
            <a:cxnLst/>
            <a:rect l="l" t="t" r="r" b="b"/>
            <a:pathLst>
              <a:path w="3664565" h="3792564">
                <a:moveTo>
                  <a:pt x="0" y="0"/>
                </a:moveTo>
                <a:lnTo>
                  <a:pt x="3664565" y="0"/>
                </a:lnTo>
                <a:lnTo>
                  <a:pt x="3664565" y="3792564"/>
                </a:lnTo>
                <a:lnTo>
                  <a:pt x="0" y="3792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29526" y="7446725"/>
            <a:ext cx="3859548" cy="3623150"/>
          </a:xfrm>
          <a:custGeom>
            <a:avLst/>
            <a:gdLst/>
            <a:ahLst/>
            <a:cxnLst/>
            <a:rect l="l" t="t" r="r" b="b"/>
            <a:pathLst>
              <a:path w="3859548" h="3623150">
                <a:moveTo>
                  <a:pt x="0" y="0"/>
                </a:moveTo>
                <a:lnTo>
                  <a:pt x="3859548" y="0"/>
                </a:lnTo>
                <a:lnTo>
                  <a:pt x="3859548" y="3623150"/>
                </a:lnTo>
                <a:lnTo>
                  <a:pt x="0" y="3623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12339377" y="390039"/>
            <a:ext cx="4098993" cy="1277621"/>
            <a:chOff x="0" y="0"/>
            <a:chExt cx="5465324" cy="1703494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219287"/>
              <a:ext cx="5310293" cy="1484207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205882">
            <a:off x="10606439" y="2039892"/>
            <a:ext cx="5923891" cy="5234244"/>
          </a:xfrm>
          <a:custGeom>
            <a:avLst/>
            <a:gdLst/>
            <a:ahLst/>
            <a:cxnLst/>
            <a:rect l="l" t="t" r="r" b="b"/>
            <a:pathLst>
              <a:path w="5923891" h="5234244">
                <a:moveTo>
                  <a:pt x="0" y="0"/>
                </a:moveTo>
                <a:lnTo>
                  <a:pt x="5923891" y="0"/>
                </a:lnTo>
                <a:lnTo>
                  <a:pt x="5923891" y="5234244"/>
                </a:lnTo>
                <a:lnTo>
                  <a:pt x="0" y="523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407140" y="7160260"/>
            <a:ext cx="5274945" cy="793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Chuột máy tính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51824" y="3101624"/>
            <a:ext cx="6678068" cy="70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2365" lvl="1" indent="-571500" algn="ctr">
              <a:lnSpc>
                <a:spcPts val="5290"/>
              </a:lnSpc>
              <a:buAutoNum type="arabicPeriod"/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Chuột máy tính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52930" y="4197350"/>
            <a:ext cx="8602345" cy="37287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93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Em hãy cầm chuột, quan sát và thảo luận với bạn bên cạnh để phỏng đoán các bộ phận của chuột máy tính?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3" grpId="1"/>
      <p:bldP spid="12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102204" y="1028700"/>
            <a:ext cx="16055375" cy="8229600"/>
            <a:chOff x="0" y="0"/>
            <a:chExt cx="5431078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1078" cy="2783840"/>
            </a:xfrm>
            <a:custGeom>
              <a:avLst/>
              <a:gdLst/>
              <a:ahLst/>
              <a:cxnLst/>
              <a:rect l="l" t="t" r="r" b="b"/>
              <a:pathLst>
                <a:path w="5431078" h="2783840">
                  <a:moveTo>
                    <a:pt x="530661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06618" y="0"/>
                  </a:lnTo>
                  <a:cubicBezTo>
                    <a:pt x="5375197" y="0"/>
                    <a:pt x="5431078" y="55880"/>
                    <a:pt x="5431078" y="124460"/>
                  </a:cubicBezTo>
                  <a:lnTo>
                    <a:pt x="5431078" y="2659380"/>
                  </a:lnTo>
                  <a:cubicBezTo>
                    <a:pt x="5431078" y="2727960"/>
                    <a:pt x="5375197" y="2783840"/>
                    <a:pt x="5306618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505335" y="3187855"/>
            <a:ext cx="4901607" cy="5381170"/>
          </a:xfrm>
          <a:custGeom>
            <a:avLst/>
            <a:gdLst/>
            <a:ahLst/>
            <a:cxnLst/>
            <a:rect l="l" t="t" r="r" b="b"/>
            <a:pathLst>
              <a:path w="4901607" h="5381170">
                <a:moveTo>
                  <a:pt x="0" y="0"/>
                </a:moveTo>
                <a:lnTo>
                  <a:pt x="4901607" y="0"/>
                </a:lnTo>
                <a:lnTo>
                  <a:pt x="4901607" y="5381171"/>
                </a:lnTo>
                <a:lnTo>
                  <a:pt x="0" y="53811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6352" t="-9405" r="-26352" b="-13496"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4840534" y="5395723"/>
            <a:ext cx="2939738" cy="1249839"/>
          </a:xfrm>
          <a:prstGeom prst="line">
            <a:avLst/>
          </a:prstGeom>
          <a:ln w="38100" cap="flat">
            <a:solidFill>
              <a:srgbClr val="E878A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AutoShape 6"/>
          <p:cNvSpPr/>
          <p:nvPr/>
        </p:nvSpPr>
        <p:spPr>
          <a:xfrm flipH="1">
            <a:off x="8586965" y="3843004"/>
            <a:ext cx="2343254" cy="627873"/>
          </a:xfrm>
          <a:prstGeom prst="line">
            <a:avLst/>
          </a:prstGeom>
          <a:ln w="38100" cap="flat">
            <a:solidFill>
              <a:srgbClr val="E878A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7" name="Group 7"/>
          <p:cNvGrpSpPr/>
          <p:nvPr/>
        </p:nvGrpSpPr>
        <p:grpSpPr>
          <a:xfrm rot="0">
            <a:off x="10306363" y="2892684"/>
            <a:ext cx="2949994" cy="1006443"/>
            <a:chOff x="0" y="0"/>
            <a:chExt cx="779121" cy="2658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0" y="3109624"/>
            <a:ext cx="5274720" cy="6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phải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1" name="AutoShape 11"/>
          <p:cNvSpPr/>
          <p:nvPr/>
        </p:nvSpPr>
        <p:spPr>
          <a:xfrm flipH="1" flipV="1">
            <a:off x="9058758" y="5377322"/>
            <a:ext cx="3472833" cy="1668822"/>
          </a:xfrm>
          <a:prstGeom prst="line">
            <a:avLst/>
          </a:prstGeom>
          <a:ln w="38100" cap="flat">
            <a:solidFill>
              <a:srgbClr val="E878A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2" name="Group 12"/>
          <p:cNvGrpSpPr/>
          <p:nvPr/>
        </p:nvGrpSpPr>
        <p:grpSpPr>
          <a:xfrm rot="0">
            <a:off x="12105945" y="6951925"/>
            <a:ext cx="2949994" cy="1006443"/>
            <a:chOff x="0" y="0"/>
            <a:chExt cx="779121" cy="2658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FFCFCF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12105945" y="390039"/>
            <a:ext cx="4098993" cy="1277322"/>
            <a:chOff x="0" y="0"/>
            <a:chExt cx="5465324" cy="1703096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02360" y="1762760"/>
            <a:ext cx="6678295" cy="9175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1142365" lvl="1" indent="-571500" algn="ctr">
              <a:lnSpc>
                <a:spcPts val="5290"/>
              </a:lnSpc>
              <a:buAutoNum type="arabicPeriod"/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Chuột máy tính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930219" y="7160443"/>
            <a:ext cx="5274720" cy="6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cuộn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22" name="Group 22"/>
          <p:cNvGrpSpPr/>
          <p:nvPr/>
        </p:nvGrpSpPr>
        <p:grpSpPr>
          <a:xfrm rot="0">
            <a:off x="2626586" y="6542922"/>
            <a:ext cx="2949994" cy="1006443"/>
            <a:chOff x="0" y="0"/>
            <a:chExt cx="779121" cy="2658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9121" cy="265811"/>
            </a:xfrm>
            <a:custGeom>
              <a:avLst/>
              <a:gdLst/>
              <a:ahLst/>
              <a:cxnLst/>
              <a:rect l="l" t="t" r="r" b="b"/>
              <a:pathLst>
                <a:path w="779121" h="265811">
                  <a:moveTo>
                    <a:pt x="68234" y="0"/>
                  </a:moveTo>
                  <a:lnTo>
                    <a:pt x="710887" y="0"/>
                  </a:lnTo>
                  <a:cubicBezTo>
                    <a:pt x="728984" y="0"/>
                    <a:pt x="746340" y="7189"/>
                    <a:pt x="759136" y="19985"/>
                  </a:cubicBezTo>
                  <a:cubicBezTo>
                    <a:pt x="771932" y="32782"/>
                    <a:pt x="779121" y="50137"/>
                    <a:pt x="779121" y="68234"/>
                  </a:cubicBezTo>
                  <a:lnTo>
                    <a:pt x="779121" y="197577"/>
                  </a:lnTo>
                  <a:cubicBezTo>
                    <a:pt x="779121" y="215674"/>
                    <a:pt x="771932" y="233030"/>
                    <a:pt x="759136" y="245826"/>
                  </a:cubicBezTo>
                  <a:cubicBezTo>
                    <a:pt x="746340" y="258622"/>
                    <a:pt x="728984" y="265811"/>
                    <a:pt x="710887" y="265811"/>
                  </a:cubicBezTo>
                  <a:lnTo>
                    <a:pt x="68234" y="265811"/>
                  </a:lnTo>
                  <a:cubicBezTo>
                    <a:pt x="50137" y="265811"/>
                    <a:pt x="32782" y="258622"/>
                    <a:pt x="19985" y="245826"/>
                  </a:cubicBezTo>
                  <a:cubicBezTo>
                    <a:pt x="7189" y="233030"/>
                    <a:pt x="0" y="215674"/>
                    <a:pt x="0" y="197577"/>
                  </a:cubicBezTo>
                  <a:lnTo>
                    <a:pt x="0" y="68234"/>
                  </a:lnTo>
                  <a:cubicBezTo>
                    <a:pt x="0" y="50137"/>
                    <a:pt x="7189" y="32782"/>
                    <a:pt x="19985" y="19985"/>
                  </a:cubicBezTo>
                  <a:cubicBezTo>
                    <a:pt x="32782" y="7189"/>
                    <a:pt x="50137" y="0"/>
                    <a:pt x="68234" y="0"/>
                  </a:cubicBezTo>
                  <a:close/>
                </a:path>
              </a:pathLst>
            </a:custGeom>
            <a:solidFill>
              <a:srgbClr val="FFDE59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779121" cy="265811"/>
            </a:xfrm>
            <a:prstGeom prst="rect">
              <a:avLst/>
            </a:prstGeom>
          </p:spPr>
          <p:txBody>
            <a:bodyPr lIns="50659" tIns="50659" rIns="50659" bIns="50659" rtlCol="0" anchor="ctr"/>
            <a:lstStyle/>
            <a:p>
              <a:pPr algn="ctr">
                <a:lnSpc>
                  <a:spcPts val="2850"/>
                </a:lnSpc>
              </a:p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64223" y="6759862"/>
            <a:ext cx="5274720" cy="6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Cabin Bold" panose="00000800000000000000"/>
              </a:rPr>
              <a:t>Nút trái</a:t>
            </a:r>
            <a:endParaRPr lang="en-US" sz="529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0" grpId="0"/>
      <p:bldP spid="1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376043" y="1611217"/>
            <a:ext cx="9161164" cy="7647083"/>
            <a:chOff x="0" y="0"/>
            <a:chExt cx="3098961" cy="25867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8962" cy="2586791"/>
            </a:xfrm>
            <a:custGeom>
              <a:avLst/>
              <a:gdLst/>
              <a:ahLst/>
              <a:cxnLst/>
              <a:rect l="l" t="t" r="r" b="b"/>
              <a:pathLst>
                <a:path w="3098962" h="2586791">
                  <a:moveTo>
                    <a:pt x="2974501" y="2586791"/>
                  </a:moveTo>
                  <a:lnTo>
                    <a:pt x="124460" y="2586791"/>
                  </a:lnTo>
                  <a:cubicBezTo>
                    <a:pt x="55880" y="2586791"/>
                    <a:pt x="0" y="2530911"/>
                    <a:pt x="0" y="24623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4502" y="0"/>
                  </a:lnTo>
                  <a:cubicBezTo>
                    <a:pt x="3043082" y="0"/>
                    <a:pt x="3098962" y="55880"/>
                    <a:pt x="3098962" y="124460"/>
                  </a:cubicBezTo>
                  <a:lnTo>
                    <a:pt x="3098962" y="2462331"/>
                  </a:lnTo>
                  <a:cubicBezTo>
                    <a:pt x="3098962" y="2530911"/>
                    <a:pt x="3043082" y="2586791"/>
                    <a:pt x="2974502" y="2586791"/>
                  </a:cubicBezTo>
                  <a:close/>
                </a:path>
              </a:pathLst>
            </a:custGeom>
            <a:solidFill>
              <a:srgbClr val="E4FCFF"/>
            </a:solidFill>
          </p:spPr>
        </p:sp>
      </p:grpSp>
      <p:sp>
        <p:nvSpPr>
          <p:cNvPr id="4" name="Freeform 4"/>
          <p:cNvSpPr/>
          <p:nvPr/>
        </p:nvSpPr>
        <p:spPr>
          <a:xfrm rot="-4972603">
            <a:off x="-1381610" y="-383465"/>
            <a:ext cx="3515305" cy="3330751"/>
          </a:xfrm>
          <a:custGeom>
            <a:avLst/>
            <a:gdLst/>
            <a:ahLst/>
            <a:cxnLst/>
            <a:rect l="l" t="t" r="r" b="b"/>
            <a:pathLst>
              <a:path w="3515305" h="3330751">
                <a:moveTo>
                  <a:pt x="0" y="0"/>
                </a:moveTo>
                <a:lnTo>
                  <a:pt x="3515305" y="0"/>
                </a:lnTo>
                <a:lnTo>
                  <a:pt x="3515305" y="3330751"/>
                </a:lnTo>
                <a:lnTo>
                  <a:pt x="0" y="33307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15959" y="8168206"/>
            <a:ext cx="3142614" cy="2180188"/>
          </a:xfrm>
          <a:custGeom>
            <a:avLst/>
            <a:gdLst/>
            <a:ahLst/>
            <a:cxnLst/>
            <a:rect l="l" t="t" r="r" b="b"/>
            <a:pathLst>
              <a:path w="3142614" h="2180188">
                <a:moveTo>
                  <a:pt x="0" y="0"/>
                </a:moveTo>
                <a:lnTo>
                  <a:pt x="3142613" y="0"/>
                </a:lnTo>
                <a:lnTo>
                  <a:pt x="3142613" y="2180188"/>
                </a:lnTo>
                <a:lnTo>
                  <a:pt x="0" y="2180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88218" y="2726996"/>
            <a:ext cx="6771082" cy="6334238"/>
          </a:xfrm>
          <a:custGeom>
            <a:avLst/>
            <a:gdLst/>
            <a:ahLst/>
            <a:cxnLst/>
            <a:rect l="l" t="t" r="r" b="b"/>
            <a:pathLst>
              <a:path w="6771082" h="6334238">
                <a:moveTo>
                  <a:pt x="0" y="0"/>
                </a:moveTo>
                <a:lnTo>
                  <a:pt x="6771082" y="0"/>
                </a:lnTo>
                <a:lnTo>
                  <a:pt x="6771082" y="6334238"/>
                </a:lnTo>
                <a:lnTo>
                  <a:pt x="0" y="633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17345" y="1959610"/>
            <a:ext cx="6678295" cy="8629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2. Cách cầm chuột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 rot="0">
            <a:off x="11824262" y="1028700"/>
            <a:ext cx="4098993" cy="1277322"/>
            <a:chOff x="0" y="0"/>
            <a:chExt cx="5465324" cy="1703096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98245" y="3328670"/>
            <a:ext cx="7288530" cy="11499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030"/>
              </a:lnSpc>
            </a:pPr>
            <a:r>
              <a:rPr lang="en-US" sz="5990">
                <a:solidFill>
                  <a:srgbClr val="FF5757"/>
                </a:solidFill>
                <a:latin typeface="Cabin Bold" panose="00000800000000000000"/>
              </a:rPr>
              <a:t>Cách cầm chuột đúng</a:t>
            </a:r>
            <a:endParaRPr lang="en-US" sz="5990">
              <a:solidFill>
                <a:srgbClr val="FF5757"/>
              </a:solidFill>
              <a:latin typeface="Cabin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1697" y="4571428"/>
            <a:ext cx="8602303" cy="46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4665">
                <a:solidFill>
                  <a:srgbClr val="1B1B1B"/>
                </a:solidFill>
                <a:latin typeface="Cabin Bold" panose="00000800000000000000"/>
              </a:rPr>
              <a:t>Tay phải cầm chuột.</a:t>
            </a:r>
            <a:r>
              <a:rPr lang="en-US" sz="4665">
                <a:solidFill>
                  <a:srgbClr val="1B1B1B"/>
                </a:solidFill>
                <a:latin typeface="Cabin Bold" panose="00000800000000000000"/>
              </a:rPr>
              <a:t> </a:t>
            </a:r>
            <a:endParaRPr lang="en-US" sz="4665">
              <a:solidFill>
                <a:srgbClr val="1B1B1B"/>
              </a:solidFill>
              <a:latin typeface="Cabin Bold" panose="00000800000000000000"/>
            </a:endParaRPr>
          </a:p>
          <a:p>
            <a:pPr algn="ctr">
              <a:lnSpc>
                <a:spcPts val="6250"/>
              </a:lnSpc>
            </a:pPr>
            <a:r>
              <a:rPr lang="en-US" sz="4665">
                <a:solidFill>
                  <a:srgbClr val="1B1B1B"/>
                </a:solidFill>
                <a:latin typeface="Cabin Bold" panose="00000800000000000000"/>
              </a:rPr>
              <a:t>Cổ tay để thẳng với bàn tay. Ngón trỏ đặt lên nút trái chuột. Ngón giữa đặt lên nút phải chuột. Các ngón còn lại giữ chuột</a:t>
            </a:r>
            <a:endParaRPr lang="en-US" sz="4665">
              <a:solidFill>
                <a:srgbClr val="1B1B1B"/>
              </a:solidFill>
              <a:latin typeface="Cabin Bold" panose="00000800000000000000"/>
            </a:endParaRPr>
          </a:p>
          <a:p>
            <a:pPr algn="ctr">
              <a:lnSpc>
                <a:spcPts val="6250"/>
              </a:lnSpc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7" grpId="1"/>
      <p:bldP spid="13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400297" y="1266780"/>
            <a:ext cx="8313293" cy="8229600"/>
            <a:chOff x="0" y="0"/>
            <a:chExt cx="28121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12151" cy="2783840"/>
            </a:xfrm>
            <a:custGeom>
              <a:avLst/>
              <a:gdLst/>
              <a:ahLst/>
              <a:cxnLst/>
              <a:rect l="l" t="t" r="r" b="b"/>
              <a:pathLst>
                <a:path w="2812151" h="2783840">
                  <a:moveTo>
                    <a:pt x="26876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87691" y="0"/>
                  </a:lnTo>
                  <a:cubicBezTo>
                    <a:pt x="2756271" y="0"/>
                    <a:pt x="2812151" y="55880"/>
                    <a:pt x="2812151" y="124460"/>
                  </a:cubicBezTo>
                  <a:lnTo>
                    <a:pt x="2812151" y="2659380"/>
                  </a:lnTo>
                  <a:cubicBezTo>
                    <a:pt x="2812151" y="2727960"/>
                    <a:pt x="2756271" y="2783840"/>
                    <a:pt x="2687691" y="2783840"/>
                  </a:cubicBezTo>
                  <a:close/>
                </a:path>
              </a:pathLst>
            </a:custGeom>
            <a:solidFill>
              <a:srgbClr val="FFF5CB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-885369" y="3341191"/>
            <a:ext cx="8914464" cy="6945809"/>
            <a:chOff x="0" y="0"/>
            <a:chExt cx="11885952" cy="9261079"/>
          </a:xfrm>
        </p:grpSpPr>
        <p:sp>
          <p:nvSpPr>
            <p:cNvPr id="5" name="Freeform 5"/>
            <p:cNvSpPr/>
            <p:nvPr/>
          </p:nvSpPr>
          <p:spPr>
            <a:xfrm rot="-295581" flipH="1">
              <a:off x="166907" y="4389019"/>
              <a:ext cx="11552138" cy="4384137"/>
            </a:xfrm>
            <a:custGeom>
              <a:avLst/>
              <a:gdLst/>
              <a:ahLst/>
              <a:cxnLst/>
              <a:rect l="l" t="t" r="r" b="b"/>
              <a:pathLst>
                <a:path w="11552138" h="4384137">
                  <a:moveTo>
                    <a:pt x="11552138" y="0"/>
                  </a:moveTo>
                  <a:lnTo>
                    <a:pt x="0" y="0"/>
                  </a:lnTo>
                  <a:lnTo>
                    <a:pt x="0" y="4384137"/>
                  </a:lnTo>
                  <a:lnTo>
                    <a:pt x="11552138" y="4384137"/>
                  </a:lnTo>
                  <a:lnTo>
                    <a:pt x="11552138" y="0"/>
                  </a:lnTo>
                  <a:close/>
                </a:path>
              </a:pathLst>
            </a:custGeom>
            <a:blipFill>
              <a:blip r:embed="rId1">
                <a:alphaModFix amt="18999"/>
              </a:blip>
              <a:stretch>
                <a:fillRect l="-4671" r="-467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878040" y="0"/>
              <a:ext cx="8263479" cy="8036234"/>
            </a:xfrm>
            <a:custGeom>
              <a:avLst/>
              <a:gdLst/>
              <a:ahLst/>
              <a:cxnLst/>
              <a:rect l="l" t="t" r="r" b="b"/>
              <a:pathLst>
                <a:path w="8263479" h="8036234">
                  <a:moveTo>
                    <a:pt x="0" y="0"/>
                  </a:moveTo>
                  <a:lnTo>
                    <a:pt x="8263479" y="0"/>
                  </a:lnTo>
                  <a:lnTo>
                    <a:pt x="8263479" y="8036234"/>
                  </a:lnTo>
                  <a:lnTo>
                    <a:pt x="0" y="8036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0">
            <a:off x="13160307" y="390039"/>
            <a:ext cx="4098993" cy="1277322"/>
            <a:chOff x="0" y="0"/>
            <a:chExt cx="5465324" cy="1703096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6120" y="1362075"/>
            <a:ext cx="7322820" cy="9683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290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3. Thao tác với chuột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83015" y="1983105"/>
            <a:ext cx="7347585" cy="69234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910"/>
              </a:lnSpc>
            </a:pPr>
            <a:r>
              <a:rPr lang="en-US" sz="6650">
                <a:solidFill>
                  <a:srgbClr val="1B1B1B"/>
                </a:solidFill>
                <a:latin typeface="Cabin Bold" panose="00000800000000000000"/>
              </a:rPr>
              <a:t>Các nhóm đọc và làm theo hướng dẫn của các phần a,b,c,d,e,g trong sách giáo khoa trang 17</a:t>
            </a:r>
            <a:endParaRPr lang="en-US" sz="6650">
              <a:solidFill>
                <a:srgbClr val="1B1B1B"/>
              </a:solidFill>
              <a:latin typeface="Cabin Bold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WPS Presentation</Application>
  <PresentationFormat>On-screen Show (4:3)</PresentationFormat>
  <Paragraphs>128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SimSun</vt:lpstr>
      <vt:lpstr>Wingdings</vt:lpstr>
      <vt:lpstr>Cabin Bold</vt:lpstr>
      <vt:lpstr>Paytone One</vt:lpstr>
      <vt:lpstr>Arial</vt:lpstr>
      <vt:lpstr>Cabin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Dụng cụ Học tập Minh họa 3D Về Tôi Trống Bản thuyết trình Giáo dục</dc:title>
  <dc:creator/>
  <cp:lastModifiedBy>pc</cp:lastModifiedBy>
  <cp:revision>5</cp:revision>
  <dcterms:created xsi:type="dcterms:W3CDTF">2006-08-16T00:00:00Z</dcterms:created>
  <dcterms:modified xsi:type="dcterms:W3CDTF">2024-05-08T07:59:26Z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F013582C56644434AAFEAE44C9984EF0_12</vt:lpwstr>
  </property>
  <property fmtid="{D5CDD505-2E9C-101B-9397-08002B2CF9AE}" pid="3" name="KSOProductBuildVer">
    <vt:lpwstr>1033-12.2.0.16909</vt:lpwstr>
  </property>
</Properties>
</file>