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media/image101.svg" ContentType="image/svg+xml"/>
  <Override PartName="/ppt/media/image108.svg" ContentType="image/svg+xml"/>
  <Override PartName="/ppt/media/image112.svg" ContentType="image/svg+xml"/>
  <Override PartName="/ppt/media/image117.svg" ContentType="image/svg+xml"/>
  <Override PartName="/ppt/media/image119.svg" ContentType="image/svg+xml"/>
  <Override PartName="/ppt/media/image123.svg" ContentType="image/svg+xml"/>
  <Override PartName="/ppt/media/image125.svg" ContentType="image/svg+xml"/>
  <Override PartName="/ppt/media/image127.svg" ContentType="image/svg+xml"/>
  <Override PartName="/ppt/media/image129.svg" ContentType="image/svg+xml"/>
  <Override PartName="/ppt/media/image131.svg" ContentType="image/svg+xml"/>
  <Override PartName="/ppt/media/image135.svg" ContentType="image/svg+xml"/>
  <Override PartName="/ppt/media/image137.svg" ContentType="image/svg+xml"/>
  <Override PartName="/ppt/media/image139.svg" ContentType="image/svg+xml"/>
  <Override PartName="/ppt/media/image141.svg" ContentType="image/svg+xml"/>
  <Override PartName="/ppt/media/image143.svg" ContentType="image/svg+xml"/>
  <Override PartName="/ppt/media/image16.svg" ContentType="image/svg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6.svg" ContentType="image/svg+xml"/>
  <Override PartName="/ppt/media/image4.svg" ContentType="image/svg+xml"/>
  <Override PartName="/ppt/media/image40.svg" ContentType="image/svg+xml"/>
  <Override PartName="/ppt/media/image42.svg" ContentType="image/svg+xml"/>
  <Override PartName="/ppt/media/image44.svg" ContentType="image/svg+xml"/>
  <Override PartName="/ppt/media/image46.svg" ContentType="image/svg+xml"/>
  <Override PartName="/ppt/media/image48.svg" ContentType="image/svg+xml"/>
  <Override PartName="/ppt/media/image50.svg" ContentType="image/svg+xml"/>
  <Override PartName="/ppt/media/image54.svg" ContentType="image/svg+xml"/>
  <Override PartName="/ppt/media/image57.svg" ContentType="image/svg+xml"/>
  <Override PartName="/ppt/media/image59.svg" ContentType="image/svg+xml"/>
  <Override PartName="/ppt/media/image6.svg" ContentType="image/svg+xml"/>
  <Override PartName="/ppt/media/image61.svg" ContentType="image/svg+xml"/>
  <Override PartName="/ppt/media/image63.svg" ContentType="image/svg+xml"/>
  <Override PartName="/ppt/media/image65.svg" ContentType="image/svg+xml"/>
  <Override PartName="/ppt/media/image67.svg" ContentType="image/svg+xml"/>
  <Override PartName="/ppt/media/image71.svg" ContentType="image/svg+xml"/>
  <Override PartName="/ppt/media/image74.svg" ContentType="image/svg+xml"/>
  <Override PartName="/ppt/media/image76.svg" ContentType="image/svg+xml"/>
  <Override PartName="/ppt/media/image78.svg" ContentType="image/svg+xml"/>
  <Override PartName="/ppt/media/image8.svg" ContentType="image/svg+xml"/>
  <Override PartName="/ppt/media/image80.svg" ContentType="image/svg+xml"/>
  <Override PartName="/ppt/media/image84.svg" ContentType="image/svg+xml"/>
  <Override PartName="/ppt/media/image88.svg" ContentType="image/svg+xml"/>
  <Override PartName="/ppt/media/image90.svg" ContentType="image/svg+xml"/>
  <Override PartName="/ppt/media/image92.svg" ContentType="image/svg+xml"/>
  <Override PartName="/ppt/media/image95.svg" ContentType="image/svg+xml"/>
  <Override PartName="/ppt/media/image97.svg" ContentType="image/svg+xml"/>
  <Override PartName="/ppt/media/image9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8288000" cy="10287000"/>
  <p:notesSz cx="6858000" cy="9144000"/>
  <p:embeddedFontLst>
    <p:embeddedFont>
      <p:font typeface="Calibri" panose="020F050202020403020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2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84.svg"/><Relationship Id="rId8" Type="http://schemas.openxmlformats.org/officeDocument/2006/relationships/image" Target="../media/image83.png"/><Relationship Id="rId7" Type="http://schemas.openxmlformats.org/officeDocument/2006/relationships/image" Target="../media/image82.png"/><Relationship Id="rId6" Type="http://schemas.openxmlformats.org/officeDocument/2006/relationships/image" Target="../media/image8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8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svg"/><Relationship Id="rId8" Type="http://schemas.openxmlformats.org/officeDocument/2006/relationships/image" Target="../media/image47.png"/><Relationship Id="rId7" Type="http://schemas.openxmlformats.org/officeDocument/2006/relationships/image" Target="../media/image38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85.png"/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59.svg"/><Relationship Id="rId10" Type="http://schemas.openxmlformats.org/officeDocument/2006/relationships/image" Target="../media/image58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7.png"/><Relationship Id="rId8" Type="http://schemas.openxmlformats.org/officeDocument/2006/relationships/image" Target="../media/image44.svg"/><Relationship Id="rId7" Type="http://schemas.openxmlformats.org/officeDocument/2006/relationships/image" Target="../media/image43.png"/><Relationship Id="rId6" Type="http://schemas.openxmlformats.org/officeDocument/2006/relationships/image" Target="../media/image38.png"/><Relationship Id="rId5" Type="http://schemas.openxmlformats.org/officeDocument/2006/relationships/image" Target="../media/image13.jpeg"/><Relationship Id="rId4" Type="http://schemas.openxmlformats.org/officeDocument/2006/relationships/image" Target="../media/image86.jpeg"/><Relationship Id="rId3" Type="http://schemas.openxmlformats.org/officeDocument/2006/relationships/image" Target="../media/image2.png"/><Relationship Id="rId2" Type="http://schemas.openxmlformats.org/officeDocument/2006/relationships/image" Target="../media/image71.sv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92.svg"/><Relationship Id="rId13" Type="http://schemas.openxmlformats.org/officeDocument/2006/relationships/image" Target="../media/image91.png"/><Relationship Id="rId12" Type="http://schemas.openxmlformats.org/officeDocument/2006/relationships/image" Target="../media/image90.svg"/><Relationship Id="rId11" Type="http://schemas.openxmlformats.org/officeDocument/2006/relationships/image" Target="../media/image89.png"/><Relationship Id="rId10" Type="http://schemas.openxmlformats.org/officeDocument/2006/relationships/image" Target="../media/image88.svg"/><Relationship Id="rId1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7.svg"/><Relationship Id="rId8" Type="http://schemas.openxmlformats.org/officeDocument/2006/relationships/image" Target="../media/image96.png"/><Relationship Id="rId7" Type="http://schemas.openxmlformats.org/officeDocument/2006/relationships/image" Target="../media/image95.svg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2.png"/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1" Type="http://schemas.openxmlformats.org/officeDocument/2006/relationships/image" Target="../media/image99.svg"/><Relationship Id="rId10" Type="http://schemas.openxmlformats.org/officeDocument/2006/relationships/image" Target="../media/image98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3.png"/><Relationship Id="rId8" Type="http://schemas.openxmlformats.org/officeDocument/2006/relationships/image" Target="../media/image102.png"/><Relationship Id="rId7" Type="http://schemas.openxmlformats.org/officeDocument/2006/relationships/image" Target="../media/image38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101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105.png"/><Relationship Id="rId10" Type="http://schemas.openxmlformats.org/officeDocument/2006/relationships/image" Target="../media/image104.png"/><Relationship Id="rId1" Type="http://schemas.openxmlformats.org/officeDocument/2006/relationships/image" Target="../media/image100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png"/><Relationship Id="rId8" Type="http://schemas.openxmlformats.org/officeDocument/2006/relationships/image" Target="../media/image110.png"/><Relationship Id="rId7" Type="http://schemas.openxmlformats.org/officeDocument/2006/relationships/image" Target="../media/image109.GIF"/><Relationship Id="rId6" Type="http://schemas.openxmlformats.org/officeDocument/2006/relationships/image" Target="../media/image108.sv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12.svg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6.png"/><Relationship Id="rId8" Type="http://schemas.openxmlformats.org/officeDocument/2006/relationships/image" Target="../media/image115.png"/><Relationship Id="rId7" Type="http://schemas.openxmlformats.org/officeDocument/2006/relationships/image" Target="../media/image114.GIF"/><Relationship Id="rId6" Type="http://schemas.openxmlformats.org/officeDocument/2006/relationships/image" Target="../media/image38.png"/><Relationship Id="rId5" Type="http://schemas.openxmlformats.org/officeDocument/2006/relationships/image" Target="../media/image113.png"/><Relationship Id="rId4" Type="http://schemas.openxmlformats.org/officeDocument/2006/relationships/image" Target="../media/image2.png"/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119.svg"/><Relationship Id="rId12" Type="http://schemas.openxmlformats.org/officeDocument/2006/relationships/image" Target="../media/image118.png"/><Relationship Id="rId11" Type="http://schemas.openxmlformats.org/officeDocument/2006/relationships/image" Target="../media/image110.png"/><Relationship Id="rId10" Type="http://schemas.openxmlformats.org/officeDocument/2006/relationships/image" Target="../media/image117.sv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125.svg"/><Relationship Id="rId7" Type="http://schemas.openxmlformats.org/officeDocument/2006/relationships/image" Target="../media/image124.png"/><Relationship Id="rId6" Type="http://schemas.openxmlformats.org/officeDocument/2006/relationships/image" Target="../media/image123.svg"/><Relationship Id="rId5" Type="http://schemas.openxmlformats.org/officeDocument/2006/relationships/image" Target="../media/image122.png"/><Relationship Id="rId4" Type="http://schemas.openxmlformats.org/officeDocument/2006/relationships/image" Target="../media/image38.png"/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1.svg"/><Relationship Id="rId8" Type="http://schemas.openxmlformats.org/officeDocument/2006/relationships/image" Target="../media/image130.png"/><Relationship Id="rId7" Type="http://schemas.openxmlformats.org/officeDocument/2006/relationships/image" Target="../media/image129.svg"/><Relationship Id="rId6" Type="http://schemas.openxmlformats.org/officeDocument/2006/relationships/image" Target="../media/image128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3" Type="http://schemas.openxmlformats.org/officeDocument/2006/relationships/image" Target="../media/image127.svg"/><Relationship Id="rId2" Type="http://schemas.openxmlformats.org/officeDocument/2006/relationships/image" Target="../media/image126.pn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8.png"/><Relationship Id="rId11" Type="http://schemas.openxmlformats.org/officeDocument/2006/relationships/image" Target="../media/image133.png"/><Relationship Id="rId10" Type="http://schemas.openxmlformats.org/officeDocument/2006/relationships/image" Target="../media/image132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image" Target="../media/image137.svg"/><Relationship Id="rId7" Type="http://schemas.openxmlformats.org/officeDocument/2006/relationships/image" Target="../media/image136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135.svg"/><Relationship Id="rId16" Type="http://schemas.openxmlformats.org/officeDocument/2006/relationships/slideLayout" Target="../slideLayouts/slideLayout7.xml"/><Relationship Id="rId15" Type="http://schemas.openxmlformats.org/officeDocument/2006/relationships/image" Target="../media/image143.svg"/><Relationship Id="rId14" Type="http://schemas.openxmlformats.org/officeDocument/2006/relationships/image" Target="../media/image142.png"/><Relationship Id="rId13" Type="http://schemas.openxmlformats.org/officeDocument/2006/relationships/image" Target="../media/image141.svg"/><Relationship Id="rId12" Type="http://schemas.openxmlformats.org/officeDocument/2006/relationships/image" Target="../media/image140.png"/><Relationship Id="rId11" Type="http://schemas.openxmlformats.org/officeDocument/2006/relationships/image" Target="../media/image139.svg"/><Relationship Id="rId10" Type="http://schemas.openxmlformats.org/officeDocument/2006/relationships/image" Target="../media/image138.png"/><Relationship Id="rId1" Type="http://schemas.openxmlformats.org/officeDocument/2006/relationships/image" Target="../media/image134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svg"/><Relationship Id="rId8" Type="http://schemas.openxmlformats.org/officeDocument/2006/relationships/image" Target="../media/image15.png"/><Relationship Id="rId7" Type="http://schemas.openxmlformats.org/officeDocument/2006/relationships/image" Target="../media/image14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9" Type="http://schemas.openxmlformats.org/officeDocument/2006/relationships/slideLayout" Target="../slideLayouts/slideLayout7.xml"/><Relationship Id="rId18" Type="http://schemas.openxmlformats.org/officeDocument/2006/relationships/image" Target="../media/image24.svg"/><Relationship Id="rId17" Type="http://schemas.openxmlformats.org/officeDocument/2006/relationships/image" Target="../media/image23.png"/><Relationship Id="rId16" Type="http://schemas.openxmlformats.org/officeDocument/2006/relationships/image" Target="../media/image9.png"/><Relationship Id="rId15" Type="http://schemas.openxmlformats.org/officeDocument/2006/relationships/image" Target="../media/image22.svg"/><Relationship Id="rId14" Type="http://schemas.openxmlformats.org/officeDocument/2006/relationships/image" Target="../media/image21.png"/><Relationship Id="rId13" Type="http://schemas.openxmlformats.org/officeDocument/2006/relationships/image" Target="../media/image20.svg"/><Relationship Id="rId12" Type="http://schemas.openxmlformats.org/officeDocument/2006/relationships/image" Target="../media/image19.png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image" Target="../media/image32.svg"/><Relationship Id="rId7" Type="http://schemas.openxmlformats.org/officeDocument/2006/relationships/image" Target="../media/image31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36.svg"/><Relationship Id="rId11" Type="http://schemas.openxmlformats.org/officeDocument/2006/relationships/image" Target="../media/image35.png"/><Relationship Id="rId10" Type="http://schemas.openxmlformats.org/officeDocument/2006/relationships/image" Target="../media/image34.png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sv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12.jpeg"/><Relationship Id="rId4" Type="http://schemas.openxmlformats.org/officeDocument/2006/relationships/image" Target="../media/image32.svg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44.svg"/><Relationship Id="rId12" Type="http://schemas.openxmlformats.org/officeDocument/2006/relationships/image" Target="../media/image43.png"/><Relationship Id="rId11" Type="http://schemas.openxmlformats.org/officeDocument/2006/relationships/image" Target="../media/image42.svg"/><Relationship Id="rId10" Type="http://schemas.openxmlformats.org/officeDocument/2006/relationships/image" Target="../media/image41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svg"/><Relationship Id="rId8" Type="http://schemas.openxmlformats.org/officeDocument/2006/relationships/image" Target="../media/image49.png"/><Relationship Id="rId7" Type="http://schemas.openxmlformats.org/officeDocument/2006/relationships/image" Target="../media/image48.svg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3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svg"/><Relationship Id="rId7" Type="http://schemas.openxmlformats.org/officeDocument/2006/relationships/image" Target="../media/image58.png"/><Relationship Id="rId6" Type="http://schemas.openxmlformats.org/officeDocument/2006/relationships/image" Target="../media/image3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1.pn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61.sv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svg"/><Relationship Id="rId8" Type="http://schemas.openxmlformats.org/officeDocument/2006/relationships/image" Target="../media/image19.png"/><Relationship Id="rId7" Type="http://schemas.openxmlformats.org/officeDocument/2006/relationships/image" Target="../media/image68.png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65.svg"/><Relationship Id="rId3" Type="http://schemas.openxmlformats.org/officeDocument/2006/relationships/image" Target="../media/image64.png"/><Relationship Id="rId2" Type="http://schemas.openxmlformats.org/officeDocument/2006/relationships/image" Target="../media/image63.svg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8.png"/><Relationship Id="rId10" Type="http://schemas.openxmlformats.org/officeDocument/2006/relationships/image" Target="../media/image69.png"/><Relationship Id="rId1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38.png"/><Relationship Id="rId7" Type="http://schemas.openxmlformats.org/officeDocument/2006/relationships/image" Target="../media/image57.svg"/><Relationship Id="rId6" Type="http://schemas.openxmlformats.org/officeDocument/2006/relationships/image" Target="../media/image56.png"/><Relationship Id="rId5" Type="http://schemas.openxmlformats.org/officeDocument/2006/relationships/image" Target="../media/image37.png"/><Relationship Id="rId4" Type="http://schemas.openxmlformats.org/officeDocument/2006/relationships/image" Target="../media/image72.jpeg"/><Relationship Id="rId3" Type="http://schemas.openxmlformats.org/officeDocument/2006/relationships/image" Target="../media/image71.svg"/><Relationship Id="rId2" Type="http://schemas.openxmlformats.org/officeDocument/2006/relationships/image" Target="../media/image70.pn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76.svg"/><Relationship Id="rId13" Type="http://schemas.openxmlformats.org/officeDocument/2006/relationships/image" Target="../media/image75.png"/><Relationship Id="rId12" Type="http://schemas.openxmlformats.org/officeDocument/2006/relationships/image" Target="../media/image74.svg"/><Relationship Id="rId11" Type="http://schemas.openxmlformats.org/officeDocument/2006/relationships/image" Target="../media/image73.png"/><Relationship Id="rId10" Type="http://schemas.openxmlformats.org/officeDocument/2006/relationships/image" Target="../media/image44.sv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8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 rot="249076">
            <a:off x="4919602" y="2125619"/>
            <a:ext cx="8448796" cy="6835844"/>
          </a:xfrm>
          <a:custGeom>
            <a:avLst/>
            <a:gdLst/>
            <a:ahLst/>
            <a:cxnLst/>
            <a:rect l="l" t="t" r="r" b="b"/>
            <a:pathLst>
              <a:path w="8448796" h="6835844">
                <a:moveTo>
                  <a:pt x="0" y="0"/>
                </a:moveTo>
                <a:lnTo>
                  <a:pt x="8448796" y="0"/>
                </a:lnTo>
                <a:lnTo>
                  <a:pt x="8448796" y="6835844"/>
                </a:lnTo>
                <a:lnTo>
                  <a:pt x="0" y="68358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91420" y="0"/>
            <a:ext cx="3396580" cy="4114800"/>
          </a:xfrm>
          <a:custGeom>
            <a:avLst/>
            <a:gdLst/>
            <a:ahLst/>
            <a:cxnLst/>
            <a:rect l="l" t="t" r="r" b="b"/>
            <a:pathLst>
              <a:path w="3396580" h="4114800">
                <a:moveTo>
                  <a:pt x="0" y="0"/>
                </a:moveTo>
                <a:lnTo>
                  <a:pt x="3396580" y="0"/>
                </a:lnTo>
                <a:lnTo>
                  <a:pt x="33965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466029"/>
            <a:ext cx="4038014" cy="3820971"/>
          </a:xfrm>
          <a:custGeom>
            <a:avLst/>
            <a:gdLst/>
            <a:ahLst/>
            <a:cxnLst/>
            <a:rect l="l" t="t" r="r" b="b"/>
            <a:pathLst>
              <a:path w="4038014" h="3820971">
                <a:moveTo>
                  <a:pt x="0" y="0"/>
                </a:moveTo>
                <a:lnTo>
                  <a:pt x="4038014" y="0"/>
                </a:lnTo>
                <a:lnTo>
                  <a:pt x="4038014" y="3820971"/>
                </a:lnTo>
                <a:lnTo>
                  <a:pt x="0" y="38209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125160">
            <a:off x="6076883" y="3647083"/>
            <a:ext cx="6141548" cy="2396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30"/>
              </a:lnSpc>
              <a:spcBef>
                <a:spcPct val="0"/>
              </a:spcBef>
            </a:pPr>
            <a:r>
              <a:rPr lang="en-US" sz="4450" b="1">
                <a:solidFill>
                  <a:srgbClr val="000000"/>
                </a:solidFill>
                <a:latin typeface="Agrandir Bold" panose="00000800000000000000"/>
              </a:rPr>
              <a:t>Em hãy kể tên một loại máy xử lý thông tin mà em biết? </a:t>
            </a:r>
            <a:endParaRPr lang="en-US" sz="4450" b="1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165920" y="390548"/>
            <a:ext cx="4488709" cy="1308597"/>
          </a:xfrm>
          <a:custGeom>
            <a:avLst/>
            <a:gdLst/>
            <a:ahLst/>
            <a:cxnLst/>
            <a:rect l="l" t="t" r="r" b="b"/>
            <a:pathLst>
              <a:path w="4488709" h="1308597">
                <a:moveTo>
                  <a:pt x="0" y="0"/>
                </a:moveTo>
                <a:lnTo>
                  <a:pt x="4488709" y="0"/>
                </a:lnTo>
                <a:lnTo>
                  <a:pt x="4488709" y="1308597"/>
                </a:lnTo>
                <a:lnTo>
                  <a:pt x="0" y="13085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255964" y="465806"/>
            <a:ext cx="2308622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Mở đầu </a:t>
            </a:r>
            <a:endParaRPr lang="en-US" sz="4655" b="1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7382" y="1333873"/>
            <a:ext cx="15995025" cy="8210820"/>
          </a:xfrm>
          <a:custGeom>
            <a:avLst/>
            <a:gdLst/>
            <a:ahLst/>
            <a:cxnLst/>
            <a:rect l="l" t="t" r="r" b="b"/>
            <a:pathLst>
              <a:path w="15995025" h="8210820">
                <a:moveTo>
                  <a:pt x="0" y="0"/>
                </a:moveTo>
                <a:lnTo>
                  <a:pt x="15995024" y="0"/>
                </a:lnTo>
                <a:lnTo>
                  <a:pt x="15995024" y="8210820"/>
                </a:lnTo>
                <a:lnTo>
                  <a:pt x="0" y="821082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18" r="-2218" b="-3080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3" name="Group 3"/>
          <p:cNvGrpSpPr/>
          <p:nvPr/>
        </p:nvGrpSpPr>
        <p:grpSpPr>
          <a:xfrm rot="0">
            <a:off x="11003001" y="2623850"/>
            <a:ext cx="5657850" cy="988881"/>
            <a:chOff x="0" y="0"/>
            <a:chExt cx="3778457" cy="660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78457" cy="660400"/>
            </a:xfrm>
            <a:custGeom>
              <a:avLst/>
              <a:gdLst/>
              <a:ahLst/>
              <a:cxnLst/>
              <a:rect l="l" t="t" r="r" b="b"/>
              <a:pathLst>
                <a:path w="3778457" h="660400">
                  <a:moveTo>
                    <a:pt x="365399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3997" y="0"/>
                  </a:lnTo>
                  <a:cubicBezTo>
                    <a:pt x="3722577" y="0"/>
                    <a:pt x="3778457" y="55880"/>
                    <a:pt x="3778457" y="124460"/>
                  </a:cubicBezTo>
                  <a:lnTo>
                    <a:pt x="3778457" y="535940"/>
                  </a:lnTo>
                  <a:cubicBezTo>
                    <a:pt x="3778457" y="604520"/>
                    <a:pt x="3722577" y="660400"/>
                    <a:pt x="3653997" y="660400"/>
                  </a:cubicBezTo>
                  <a:close/>
                </a:path>
              </a:pathLst>
            </a:custGeom>
            <a:solidFill>
              <a:srgbClr val="CFEAFF"/>
            </a:solidFill>
          </p:spPr>
        </p:sp>
      </p:grpSp>
      <p:grpSp>
        <p:nvGrpSpPr>
          <p:cNvPr id="5" name="Group 5"/>
          <p:cNvGrpSpPr/>
          <p:nvPr/>
        </p:nvGrpSpPr>
        <p:grpSpPr>
          <a:xfrm rot="0">
            <a:off x="11003001" y="4316660"/>
            <a:ext cx="5657850" cy="988881"/>
            <a:chOff x="0" y="0"/>
            <a:chExt cx="3778457" cy="660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78457" cy="660400"/>
            </a:xfrm>
            <a:custGeom>
              <a:avLst/>
              <a:gdLst/>
              <a:ahLst/>
              <a:cxnLst/>
              <a:rect l="l" t="t" r="r" b="b"/>
              <a:pathLst>
                <a:path w="3778457" h="660400">
                  <a:moveTo>
                    <a:pt x="365399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3997" y="0"/>
                  </a:lnTo>
                  <a:cubicBezTo>
                    <a:pt x="3722577" y="0"/>
                    <a:pt x="3778457" y="55880"/>
                    <a:pt x="3778457" y="124460"/>
                  </a:cubicBezTo>
                  <a:lnTo>
                    <a:pt x="3778457" y="535940"/>
                  </a:lnTo>
                  <a:cubicBezTo>
                    <a:pt x="3778457" y="604520"/>
                    <a:pt x="3722577" y="660400"/>
                    <a:pt x="3653997" y="660400"/>
                  </a:cubicBezTo>
                  <a:close/>
                </a:path>
              </a:pathLst>
            </a:custGeom>
            <a:solidFill>
              <a:srgbClr val="CFEAFF"/>
            </a:solidFill>
          </p:spPr>
        </p:sp>
      </p:grpSp>
      <p:grpSp>
        <p:nvGrpSpPr>
          <p:cNvPr id="7" name="Group 7"/>
          <p:cNvGrpSpPr/>
          <p:nvPr/>
        </p:nvGrpSpPr>
        <p:grpSpPr>
          <a:xfrm rot="0">
            <a:off x="11003001" y="6210416"/>
            <a:ext cx="5657850" cy="1017488"/>
            <a:chOff x="0" y="0"/>
            <a:chExt cx="3778457" cy="67950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78457" cy="679505"/>
            </a:xfrm>
            <a:custGeom>
              <a:avLst/>
              <a:gdLst/>
              <a:ahLst/>
              <a:cxnLst/>
              <a:rect l="l" t="t" r="r" b="b"/>
              <a:pathLst>
                <a:path w="3778457" h="679505">
                  <a:moveTo>
                    <a:pt x="3653997" y="679505"/>
                  </a:moveTo>
                  <a:lnTo>
                    <a:pt x="124460" y="679505"/>
                  </a:lnTo>
                  <a:cubicBezTo>
                    <a:pt x="55880" y="679505"/>
                    <a:pt x="0" y="623625"/>
                    <a:pt x="0" y="55504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3997" y="0"/>
                  </a:lnTo>
                  <a:cubicBezTo>
                    <a:pt x="3722577" y="0"/>
                    <a:pt x="3778457" y="55880"/>
                    <a:pt x="3778457" y="124460"/>
                  </a:cubicBezTo>
                  <a:lnTo>
                    <a:pt x="3778457" y="555045"/>
                  </a:lnTo>
                  <a:cubicBezTo>
                    <a:pt x="3778457" y="623625"/>
                    <a:pt x="3722577" y="679505"/>
                    <a:pt x="3653997" y="679505"/>
                  </a:cubicBezTo>
                  <a:close/>
                </a:path>
              </a:pathLst>
            </a:custGeom>
            <a:solidFill>
              <a:srgbClr val="CFEAFF"/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11109481" y="8016460"/>
            <a:ext cx="5657850" cy="1209340"/>
            <a:chOff x="0" y="0"/>
            <a:chExt cx="3778457" cy="80762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78457" cy="807628"/>
            </a:xfrm>
            <a:custGeom>
              <a:avLst/>
              <a:gdLst/>
              <a:ahLst/>
              <a:cxnLst/>
              <a:rect l="l" t="t" r="r" b="b"/>
              <a:pathLst>
                <a:path w="3778457" h="807628">
                  <a:moveTo>
                    <a:pt x="3653997" y="807628"/>
                  </a:moveTo>
                  <a:lnTo>
                    <a:pt x="124460" y="807628"/>
                  </a:lnTo>
                  <a:cubicBezTo>
                    <a:pt x="55880" y="807628"/>
                    <a:pt x="0" y="751748"/>
                    <a:pt x="0" y="6831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653997" y="0"/>
                  </a:lnTo>
                  <a:cubicBezTo>
                    <a:pt x="3722577" y="0"/>
                    <a:pt x="3778457" y="55880"/>
                    <a:pt x="3778457" y="124460"/>
                  </a:cubicBezTo>
                  <a:lnTo>
                    <a:pt x="3778457" y="683168"/>
                  </a:lnTo>
                  <a:cubicBezTo>
                    <a:pt x="3778457" y="751748"/>
                    <a:pt x="3722577" y="807628"/>
                    <a:pt x="3653997" y="807628"/>
                  </a:cubicBezTo>
                  <a:close/>
                </a:path>
              </a:pathLst>
            </a:custGeom>
            <a:solidFill>
              <a:srgbClr val="CFEAFF"/>
            </a:solidFill>
          </p:spPr>
        </p:sp>
      </p:grpSp>
      <p:sp>
        <p:nvSpPr>
          <p:cNvPr id="11" name="Freeform 11"/>
          <p:cNvSpPr/>
          <p:nvPr/>
        </p:nvSpPr>
        <p:spPr>
          <a:xfrm rot="-612450">
            <a:off x="1944676" y="2528468"/>
            <a:ext cx="4414549" cy="1727192"/>
          </a:xfrm>
          <a:custGeom>
            <a:avLst/>
            <a:gdLst/>
            <a:ahLst/>
            <a:cxnLst/>
            <a:rect l="l" t="t" r="r" b="b"/>
            <a:pathLst>
              <a:path w="4414549" h="1727192">
                <a:moveTo>
                  <a:pt x="0" y="0"/>
                </a:moveTo>
                <a:lnTo>
                  <a:pt x="4414549" y="0"/>
                </a:lnTo>
                <a:lnTo>
                  <a:pt x="4414549" y="1727192"/>
                </a:lnTo>
                <a:lnTo>
                  <a:pt x="0" y="17271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7069793" y="3118291"/>
            <a:ext cx="2144935" cy="1514860"/>
          </a:xfrm>
          <a:custGeom>
            <a:avLst/>
            <a:gdLst/>
            <a:ahLst/>
            <a:cxnLst/>
            <a:rect l="l" t="t" r="r" b="b"/>
            <a:pathLst>
              <a:path w="2144935" h="1514860">
                <a:moveTo>
                  <a:pt x="0" y="0"/>
                </a:moveTo>
                <a:lnTo>
                  <a:pt x="2144935" y="0"/>
                </a:lnTo>
                <a:lnTo>
                  <a:pt x="2144935" y="1514860"/>
                </a:lnTo>
                <a:lnTo>
                  <a:pt x="0" y="15148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548559" y="6073961"/>
            <a:ext cx="3206784" cy="2866063"/>
          </a:xfrm>
          <a:custGeom>
            <a:avLst/>
            <a:gdLst/>
            <a:ahLst/>
            <a:cxnLst/>
            <a:rect l="l" t="t" r="r" b="b"/>
            <a:pathLst>
              <a:path w="3206784" h="2866063">
                <a:moveTo>
                  <a:pt x="0" y="0"/>
                </a:moveTo>
                <a:lnTo>
                  <a:pt x="3206784" y="0"/>
                </a:lnTo>
                <a:lnTo>
                  <a:pt x="3206784" y="2866063"/>
                </a:lnTo>
                <a:lnTo>
                  <a:pt x="0" y="286606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687333">
            <a:off x="7351648" y="5207480"/>
            <a:ext cx="2116342" cy="3050584"/>
          </a:xfrm>
          <a:custGeom>
            <a:avLst/>
            <a:gdLst/>
            <a:ahLst/>
            <a:cxnLst/>
            <a:rect l="l" t="t" r="r" b="b"/>
            <a:pathLst>
              <a:path w="2116342" h="3050584">
                <a:moveTo>
                  <a:pt x="0" y="0"/>
                </a:moveTo>
                <a:lnTo>
                  <a:pt x="2116342" y="0"/>
                </a:lnTo>
                <a:lnTo>
                  <a:pt x="2116342" y="3050583"/>
                </a:lnTo>
                <a:lnTo>
                  <a:pt x="0" y="30505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088147" y="-33549"/>
            <a:ext cx="2560498" cy="2734844"/>
          </a:xfrm>
          <a:custGeom>
            <a:avLst/>
            <a:gdLst/>
            <a:ahLst/>
            <a:cxnLst/>
            <a:rect l="l" t="t" r="r" b="b"/>
            <a:pathLst>
              <a:path w="2560498" h="2734844">
                <a:moveTo>
                  <a:pt x="0" y="0"/>
                </a:moveTo>
                <a:lnTo>
                  <a:pt x="2560498" y="0"/>
                </a:lnTo>
                <a:lnTo>
                  <a:pt x="2560498" y="2734844"/>
                </a:lnTo>
                <a:lnTo>
                  <a:pt x="0" y="27348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6530500" y="336664"/>
            <a:ext cx="5226999" cy="1384072"/>
          </a:xfrm>
          <a:custGeom>
            <a:avLst/>
            <a:gdLst/>
            <a:ahLst/>
            <a:cxnLst/>
            <a:rect l="l" t="t" r="r" b="b"/>
            <a:pathLst>
              <a:path w="5226999" h="1384072">
                <a:moveTo>
                  <a:pt x="0" y="0"/>
                </a:moveTo>
                <a:lnTo>
                  <a:pt x="5227000" y="0"/>
                </a:lnTo>
                <a:lnTo>
                  <a:pt x="5227000" y="1384072"/>
                </a:lnTo>
                <a:lnTo>
                  <a:pt x="0" y="13840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687820" y="354330"/>
            <a:ext cx="4929505" cy="1080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30"/>
              </a:lnSpc>
            </a:pPr>
            <a:r>
              <a:rPr lang="en-US" sz="6025" b="1">
                <a:solidFill>
                  <a:srgbClr val="000000"/>
                </a:solidFill>
                <a:latin typeface="Agrandir Bold" panose="00000800000000000000"/>
              </a:rPr>
              <a:t>Trò chơi</a:t>
            </a:r>
            <a:r>
              <a:rPr lang="en-US" sz="6025">
                <a:solidFill>
                  <a:srgbClr val="000000"/>
                </a:solidFill>
                <a:latin typeface="Agrandir Bold" panose="00000800000000000000"/>
              </a:rPr>
              <a:t> </a:t>
            </a:r>
            <a:endParaRPr lang="en-US" sz="602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0617513" y="6448541"/>
            <a:ext cx="6428826" cy="114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20"/>
              </a:lnSpc>
            </a:pPr>
            <a:r>
              <a:rPr lang="en-US" sz="3015">
                <a:solidFill>
                  <a:srgbClr val="000000"/>
                </a:solidFill>
                <a:latin typeface="Agrandir" panose="00000500000000000000"/>
              </a:rPr>
              <a:t>Gửi các tín hiệu vào máy tính</a:t>
            </a:r>
            <a:endParaRPr lang="en-US" sz="3015">
              <a:solidFill>
                <a:srgbClr val="000000"/>
              </a:solidFill>
              <a:latin typeface="Agrandir" panose="00000500000000000000"/>
            </a:endParaRPr>
          </a:p>
          <a:p>
            <a:pPr algn="ctr">
              <a:lnSpc>
                <a:spcPts val="4220"/>
              </a:lnSpc>
            </a:pPr>
          </a:p>
        </p:txBody>
      </p:sp>
      <p:sp>
        <p:nvSpPr>
          <p:cNvPr id="19" name="TextBox 19"/>
          <p:cNvSpPr txBox="1"/>
          <p:nvPr/>
        </p:nvSpPr>
        <p:spPr>
          <a:xfrm>
            <a:off x="10672999" y="2693377"/>
            <a:ext cx="6317852" cy="642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215">
                <a:solidFill>
                  <a:srgbClr val="000000"/>
                </a:solidFill>
                <a:latin typeface="Agrandir" panose="00000500000000000000"/>
              </a:rPr>
              <a:t>Giúp em điều khiển máy tính </a:t>
            </a:r>
            <a:endParaRPr lang="en-US" sz="3215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1451721" y="4364979"/>
            <a:ext cx="4760409" cy="65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0"/>
              </a:lnSpc>
            </a:pPr>
            <a:r>
              <a:rPr lang="en-US" sz="3270">
                <a:solidFill>
                  <a:srgbClr val="000000"/>
                </a:solidFill>
                <a:latin typeface="Agrandir" panose="00000500000000000000"/>
              </a:rPr>
              <a:t>Để phát âm thanh </a:t>
            </a:r>
            <a:endParaRPr lang="en-US" sz="327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0617513" y="8334157"/>
            <a:ext cx="6641787" cy="1205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0"/>
              </a:lnSpc>
            </a:pPr>
            <a:r>
              <a:rPr lang="en-US" sz="3170">
                <a:solidFill>
                  <a:srgbClr val="000000"/>
                </a:solidFill>
                <a:latin typeface="Agrandir" panose="00000500000000000000"/>
              </a:rPr>
              <a:t>Nơi hiển thị kết quả làm việc</a:t>
            </a:r>
            <a:endParaRPr lang="en-US" sz="3170">
              <a:solidFill>
                <a:srgbClr val="000000"/>
              </a:solidFill>
              <a:latin typeface="Agrandir" panose="00000500000000000000"/>
            </a:endParaRPr>
          </a:p>
          <a:p>
            <a:pPr algn="ctr">
              <a:lnSpc>
                <a:spcPts val="4440"/>
              </a:lnSpc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4" name="Group 4"/>
          <p:cNvGrpSpPr/>
          <p:nvPr/>
        </p:nvGrpSpPr>
        <p:grpSpPr>
          <a:xfrm rot="0">
            <a:off x="1984041" y="3035758"/>
            <a:ext cx="8738742" cy="5406917"/>
            <a:chOff x="0" y="0"/>
            <a:chExt cx="2301562" cy="142404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01562" cy="1424044"/>
            </a:xfrm>
            <a:custGeom>
              <a:avLst/>
              <a:gdLst/>
              <a:ahLst/>
              <a:cxnLst/>
              <a:rect l="l" t="t" r="r" b="b"/>
              <a:pathLst>
                <a:path w="2301562" h="1424044">
                  <a:moveTo>
                    <a:pt x="45182" y="0"/>
                  </a:moveTo>
                  <a:lnTo>
                    <a:pt x="2256379" y="0"/>
                  </a:lnTo>
                  <a:cubicBezTo>
                    <a:pt x="2268362" y="0"/>
                    <a:pt x="2279855" y="4760"/>
                    <a:pt x="2288328" y="13234"/>
                  </a:cubicBezTo>
                  <a:cubicBezTo>
                    <a:pt x="2296801" y="21707"/>
                    <a:pt x="2301562" y="33199"/>
                    <a:pt x="2301562" y="45182"/>
                  </a:cubicBezTo>
                  <a:lnTo>
                    <a:pt x="2301562" y="1378862"/>
                  </a:lnTo>
                  <a:cubicBezTo>
                    <a:pt x="2301562" y="1390845"/>
                    <a:pt x="2296801" y="1402337"/>
                    <a:pt x="2288328" y="1410810"/>
                  </a:cubicBezTo>
                  <a:cubicBezTo>
                    <a:pt x="2279855" y="1419284"/>
                    <a:pt x="2268362" y="1424044"/>
                    <a:pt x="2256379" y="1424044"/>
                  </a:cubicBezTo>
                  <a:lnTo>
                    <a:pt x="45182" y="1424044"/>
                  </a:lnTo>
                  <a:cubicBezTo>
                    <a:pt x="33199" y="1424044"/>
                    <a:pt x="21707" y="1419284"/>
                    <a:pt x="13234" y="1410810"/>
                  </a:cubicBezTo>
                  <a:cubicBezTo>
                    <a:pt x="4760" y="1402337"/>
                    <a:pt x="0" y="1390845"/>
                    <a:pt x="0" y="1378862"/>
                  </a:cubicBezTo>
                  <a:lnTo>
                    <a:pt x="0" y="45182"/>
                  </a:lnTo>
                  <a:cubicBezTo>
                    <a:pt x="0" y="33199"/>
                    <a:pt x="4760" y="21707"/>
                    <a:pt x="13234" y="13234"/>
                  </a:cubicBezTo>
                  <a:cubicBezTo>
                    <a:pt x="21707" y="4760"/>
                    <a:pt x="33199" y="0"/>
                    <a:pt x="45182" y="0"/>
                  </a:cubicBezTo>
                  <a:close/>
                </a:path>
              </a:pathLst>
            </a:custGeom>
            <a:solidFill>
              <a:srgbClr val="CFEA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2301562" cy="14907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7" name="Freeform 7"/>
          <p:cNvSpPr/>
          <p:nvPr/>
        </p:nvSpPr>
        <p:spPr>
          <a:xfrm>
            <a:off x="12107580" y="2803533"/>
            <a:ext cx="3875231" cy="2916112"/>
          </a:xfrm>
          <a:custGeom>
            <a:avLst/>
            <a:gdLst/>
            <a:ahLst/>
            <a:cxnLst/>
            <a:rect l="l" t="t" r="r" b="b"/>
            <a:pathLst>
              <a:path w="3875231" h="2916112">
                <a:moveTo>
                  <a:pt x="0" y="0"/>
                </a:moveTo>
                <a:lnTo>
                  <a:pt x="3875232" y="0"/>
                </a:lnTo>
                <a:lnTo>
                  <a:pt x="3875232" y="2916111"/>
                </a:lnTo>
                <a:lnTo>
                  <a:pt x="0" y="29161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183092" y="7284212"/>
            <a:ext cx="2104908" cy="2959450"/>
          </a:xfrm>
          <a:custGeom>
            <a:avLst/>
            <a:gdLst/>
            <a:ahLst/>
            <a:cxnLst/>
            <a:rect l="l" t="t" r="r" b="b"/>
            <a:pathLst>
              <a:path w="2104908" h="2959450">
                <a:moveTo>
                  <a:pt x="0" y="0"/>
                </a:moveTo>
                <a:lnTo>
                  <a:pt x="2104908" y="0"/>
                </a:lnTo>
                <a:lnTo>
                  <a:pt x="2104908" y="2959450"/>
                </a:lnTo>
                <a:lnTo>
                  <a:pt x="0" y="29594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 rot="0">
            <a:off x="11658084" y="6329258"/>
            <a:ext cx="4774223" cy="1017205"/>
            <a:chOff x="0" y="0"/>
            <a:chExt cx="1257409" cy="26790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257409" cy="267906"/>
            </a:xfrm>
            <a:custGeom>
              <a:avLst/>
              <a:gdLst/>
              <a:ahLst/>
              <a:cxnLst/>
              <a:rect l="l" t="t" r="r" b="b"/>
              <a:pathLst>
                <a:path w="1257409" h="267906">
                  <a:moveTo>
                    <a:pt x="82702" y="0"/>
                  </a:moveTo>
                  <a:lnTo>
                    <a:pt x="1174707" y="0"/>
                  </a:lnTo>
                  <a:cubicBezTo>
                    <a:pt x="1220382" y="0"/>
                    <a:pt x="1257409" y="37027"/>
                    <a:pt x="1257409" y="82702"/>
                  </a:cubicBezTo>
                  <a:lnTo>
                    <a:pt x="1257409" y="185204"/>
                  </a:lnTo>
                  <a:cubicBezTo>
                    <a:pt x="1257409" y="230879"/>
                    <a:pt x="1220382" y="267906"/>
                    <a:pt x="1174707" y="267906"/>
                  </a:cubicBezTo>
                  <a:lnTo>
                    <a:pt x="82702" y="267906"/>
                  </a:lnTo>
                  <a:cubicBezTo>
                    <a:pt x="37027" y="267906"/>
                    <a:pt x="0" y="230879"/>
                    <a:pt x="0" y="185204"/>
                  </a:cubicBezTo>
                  <a:lnTo>
                    <a:pt x="0" y="82702"/>
                  </a:lnTo>
                  <a:cubicBezTo>
                    <a:pt x="0" y="37027"/>
                    <a:pt x="37027" y="0"/>
                    <a:pt x="82702" y="0"/>
                  </a:cubicBezTo>
                  <a:close/>
                </a:path>
              </a:pathLst>
            </a:custGeom>
            <a:solidFill>
              <a:srgbClr val="CFEAFF"/>
            </a:solidFill>
            <a:ln w="38100" cap="rnd">
              <a:solidFill>
                <a:srgbClr val="000000"/>
              </a:solidFill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257409" cy="3345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1743022" y="1384072"/>
            <a:ext cx="1419460" cy="1419460"/>
          </a:xfrm>
          <a:custGeom>
            <a:avLst/>
            <a:gdLst/>
            <a:ahLst/>
            <a:cxnLst/>
            <a:rect l="l" t="t" r="r" b="b"/>
            <a:pathLst>
              <a:path w="1419460" h="1419460">
                <a:moveTo>
                  <a:pt x="0" y="0"/>
                </a:moveTo>
                <a:lnTo>
                  <a:pt x="1419461" y="0"/>
                </a:lnTo>
                <a:lnTo>
                  <a:pt x="1419461" y="1419461"/>
                </a:lnTo>
                <a:lnTo>
                  <a:pt x="0" y="1419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05390" y="388871"/>
            <a:ext cx="3758412" cy="995201"/>
          </a:xfrm>
          <a:custGeom>
            <a:avLst/>
            <a:gdLst/>
            <a:ahLst/>
            <a:cxnLst/>
            <a:rect l="l" t="t" r="r" b="b"/>
            <a:pathLst>
              <a:path w="3758412" h="995201">
                <a:moveTo>
                  <a:pt x="0" y="0"/>
                </a:moveTo>
                <a:lnTo>
                  <a:pt x="3758412" y="0"/>
                </a:lnTo>
                <a:lnTo>
                  <a:pt x="3758412" y="995201"/>
                </a:lnTo>
                <a:lnTo>
                  <a:pt x="0" y="9952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47593" y="3290423"/>
            <a:ext cx="8575190" cy="6243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05"/>
              </a:lnSpc>
            </a:pP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a. </a:t>
            </a:r>
            <a:r>
              <a:rPr lang="en-US" sz="3145">
                <a:solidFill>
                  <a:srgbClr val="202F5A"/>
                </a:solidFill>
                <a:latin typeface="Agrandir Bold" panose="00000800000000000000"/>
              </a:rPr>
              <a:t>Thân máy</a:t>
            </a: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 xử lí các thông tin và điều khiển mọi hoạt động của máy tính.</a:t>
            </a:r>
            <a:endParaRPr lang="en-US" sz="3145">
              <a:solidFill>
                <a:srgbClr val="000000"/>
              </a:solidFill>
              <a:latin typeface="Agrandir" panose="00000500000000000000"/>
            </a:endParaRPr>
          </a:p>
          <a:p>
            <a:pPr>
              <a:lnSpc>
                <a:spcPts val="4405"/>
              </a:lnSpc>
            </a:pP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b. </a:t>
            </a:r>
            <a:r>
              <a:rPr lang="en-US" sz="3145">
                <a:solidFill>
                  <a:srgbClr val="202F5A"/>
                </a:solidFill>
                <a:latin typeface="Agrandir Bold" panose="00000800000000000000"/>
              </a:rPr>
              <a:t>Màn hình </a:t>
            </a: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là nơi hiển thị kết quả làm việc của máy tính. Màn hình cảm ứng có thêm chức năng nhập thông tin vào.</a:t>
            </a:r>
            <a:endParaRPr lang="en-US" sz="3145">
              <a:solidFill>
                <a:srgbClr val="000000"/>
              </a:solidFill>
              <a:latin typeface="Agrandir" panose="00000500000000000000"/>
            </a:endParaRPr>
          </a:p>
          <a:p>
            <a:pPr>
              <a:lnSpc>
                <a:spcPts val="4525"/>
              </a:lnSpc>
            </a:pPr>
            <a:r>
              <a:rPr lang="en-US" sz="3230">
                <a:solidFill>
                  <a:srgbClr val="000000"/>
                </a:solidFill>
                <a:latin typeface="Agrandir" panose="00000500000000000000"/>
              </a:rPr>
              <a:t>c. </a:t>
            </a:r>
            <a:r>
              <a:rPr lang="en-US" sz="3230">
                <a:solidFill>
                  <a:srgbClr val="202F5A"/>
                </a:solidFill>
                <a:latin typeface="Agrandir Bold" panose="00000800000000000000"/>
              </a:rPr>
              <a:t>Bàn phím</a:t>
            </a:r>
            <a:r>
              <a:rPr lang="en-US" sz="3230">
                <a:solidFill>
                  <a:srgbClr val="000000"/>
                </a:solidFill>
                <a:latin typeface="Agrandir" panose="00000500000000000000"/>
              </a:rPr>
              <a:t> dùng để nhập văn bản và gửi tín hiệu vào cho máy tính.</a:t>
            </a:r>
            <a:endParaRPr lang="en-US" sz="3230">
              <a:solidFill>
                <a:srgbClr val="000000"/>
              </a:solidFill>
              <a:latin typeface="Agrandir" panose="00000500000000000000"/>
            </a:endParaRPr>
          </a:p>
          <a:p>
            <a:pPr>
              <a:lnSpc>
                <a:spcPts val="4405"/>
              </a:lnSpc>
            </a:pP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d. </a:t>
            </a:r>
            <a:r>
              <a:rPr lang="en-US" sz="3145">
                <a:solidFill>
                  <a:srgbClr val="202F5A"/>
                </a:solidFill>
                <a:latin typeface="Agrandir Bold" panose="00000800000000000000"/>
              </a:rPr>
              <a:t>Ch</a:t>
            </a:r>
            <a:r>
              <a:rPr lang="en-US" sz="3145" b="1">
                <a:solidFill>
                  <a:srgbClr val="202F5A"/>
                </a:solidFill>
                <a:latin typeface="Agrandir Bold" panose="00000800000000000000"/>
              </a:rPr>
              <a:t>uột</a:t>
            </a:r>
            <a:r>
              <a:rPr lang="en-US" sz="3145">
                <a:solidFill>
                  <a:srgbClr val="202F5A"/>
                </a:solidFill>
                <a:latin typeface="Agrandir Bold" panose="00000800000000000000"/>
              </a:rPr>
              <a:t> máy tính</a:t>
            </a:r>
            <a:r>
              <a:rPr lang="en-US" sz="3145">
                <a:solidFill>
                  <a:srgbClr val="000000"/>
                </a:solidFill>
                <a:latin typeface="Agrandir" panose="00000500000000000000"/>
              </a:rPr>
              <a:t> giúp điều khiển máy tính thuận tiện hơn. </a:t>
            </a:r>
            <a:endParaRPr lang="en-US" sz="3145">
              <a:solidFill>
                <a:srgbClr val="000000"/>
              </a:solidFill>
              <a:latin typeface="Agrandir" panose="00000500000000000000"/>
            </a:endParaRPr>
          </a:p>
          <a:p>
            <a:pPr>
              <a:lnSpc>
                <a:spcPts val="4525"/>
              </a:lnSpc>
            </a:pPr>
          </a:p>
          <a:p>
            <a:pPr>
              <a:lnSpc>
                <a:spcPts val="4280"/>
              </a:lnSpc>
              <a:spcBef>
                <a:spcPct val="0"/>
              </a:spcBef>
            </a:pPr>
          </a:p>
        </p:txBody>
      </p:sp>
      <p:sp>
        <p:nvSpPr>
          <p:cNvPr id="15" name="Freeform 15"/>
          <p:cNvSpPr/>
          <p:nvPr/>
        </p:nvSpPr>
        <p:spPr>
          <a:xfrm>
            <a:off x="15678677" y="189681"/>
            <a:ext cx="2323220" cy="2093802"/>
          </a:xfrm>
          <a:custGeom>
            <a:avLst/>
            <a:gdLst/>
            <a:ahLst/>
            <a:cxnLst/>
            <a:rect l="l" t="t" r="r" b="b"/>
            <a:pathLst>
              <a:path w="2323220" h="2093802">
                <a:moveTo>
                  <a:pt x="0" y="0"/>
                </a:moveTo>
                <a:lnTo>
                  <a:pt x="2323220" y="0"/>
                </a:lnTo>
                <a:lnTo>
                  <a:pt x="2323220" y="2093803"/>
                </a:lnTo>
                <a:lnTo>
                  <a:pt x="0" y="20938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766" y="8167635"/>
            <a:ext cx="1941869" cy="2119365"/>
          </a:xfrm>
          <a:custGeom>
            <a:avLst/>
            <a:gdLst/>
            <a:ahLst/>
            <a:cxnLst/>
            <a:rect l="l" t="t" r="r" b="b"/>
            <a:pathLst>
              <a:path w="1941869" h="2119365">
                <a:moveTo>
                  <a:pt x="0" y="0"/>
                </a:moveTo>
                <a:lnTo>
                  <a:pt x="1941868" y="0"/>
                </a:lnTo>
                <a:lnTo>
                  <a:pt x="1941868" y="2119365"/>
                </a:lnTo>
                <a:lnTo>
                  <a:pt x="0" y="21193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658084" y="6333170"/>
            <a:ext cx="4712553" cy="1013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0"/>
              </a:lnSpc>
              <a:spcBef>
                <a:spcPct val="0"/>
              </a:spcBef>
            </a:pPr>
            <a:r>
              <a:rPr lang="en-US" sz="2665">
                <a:solidFill>
                  <a:srgbClr val="000000"/>
                </a:solidFill>
                <a:latin typeface="Agrandir" panose="00000500000000000000"/>
              </a:rPr>
              <a:t>e. </a:t>
            </a:r>
            <a:r>
              <a:rPr lang="en-US" sz="2665">
                <a:solidFill>
                  <a:srgbClr val="202F5A"/>
                </a:solidFill>
                <a:latin typeface="Agrandir Bold" panose="00000800000000000000"/>
              </a:rPr>
              <a:t>Loa </a:t>
            </a:r>
            <a:r>
              <a:rPr lang="en-US" sz="2665">
                <a:solidFill>
                  <a:srgbClr val="000000"/>
                </a:solidFill>
                <a:latin typeface="Agrandir" panose="00000500000000000000"/>
              </a:rPr>
              <a:t>dùng để phát âm thanh. </a:t>
            </a:r>
            <a:endParaRPr lang="en-US" sz="2665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43022" y="1612858"/>
            <a:ext cx="1419460" cy="92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000000"/>
                </a:solidFill>
                <a:latin typeface="Agrandir Bold" panose="00000800000000000000"/>
              </a:rPr>
              <a:t>2.</a:t>
            </a:r>
            <a:endParaRPr lang="en-US" sz="465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414823" y="1660483"/>
            <a:ext cx="15097957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5"/>
              </a:lnSpc>
            </a:pPr>
            <a:r>
              <a:rPr lang="en-US" sz="3805">
                <a:solidFill>
                  <a:srgbClr val="1B1B1B"/>
                </a:solidFill>
                <a:latin typeface="Agrandir Bold" panose="00000800000000000000"/>
              </a:rPr>
              <a:t>Thân máy, màn hình, bàn phím</a:t>
            </a:r>
            <a:r>
              <a:rPr lang="en-US" sz="3805" b="1">
                <a:solidFill>
                  <a:srgbClr val="1B1B1B"/>
                </a:solidFill>
                <a:latin typeface="Agrandir Bold" panose="00000800000000000000"/>
              </a:rPr>
              <a:t>, chuột </a:t>
            </a:r>
            <a:r>
              <a:rPr lang="en-US" sz="3805">
                <a:solidFill>
                  <a:srgbClr val="1B1B1B"/>
                </a:solidFill>
                <a:latin typeface="Agrandir Bold" panose="00000800000000000000"/>
              </a:rPr>
              <a:t>và loa:</a:t>
            </a:r>
            <a:endParaRPr lang="en-US" sz="3805">
              <a:solidFill>
                <a:srgbClr val="1B1B1B"/>
              </a:solidFill>
              <a:latin typeface="Agrandir Bold" panose="00000800000000000000"/>
            </a:endParaRPr>
          </a:p>
          <a:p>
            <a:pPr>
              <a:lnSpc>
                <a:spcPts val="7145"/>
              </a:lnSpc>
            </a:pPr>
          </a:p>
        </p:txBody>
      </p:sp>
      <p:sp>
        <p:nvSpPr>
          <p:cNvPr id="20" name="TextBox 20"/>
          <p:cNvSpPr txBox="1"/>
          <p:nvPr/>
        </p:nvSpPr>
        <p:spPr>
          <a:xfrm>
            <a:off x="7310120" y="482600"/>
            <a:ext cx="3413125" cy="75438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100"/>
              </a:lnSpc>
              <a:spcBef>
                <a:spcPct val="0"/>
              </a:spcBef>
            </a:pPr>
            <a:r>
              <a:rPr lang="en-US" sz="43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3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40980" y="8608206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0" y="0"/>
                </a:lnTo>
                <a:lnTo>
                  <a:pt x="28940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grpSp>
        <p:nvGrpSpPr>
          <p:cNvPr id="4" name="Group 4"/>
          <p:cNvGrpSpPr/>
          <p:nvPr/>
        </p:nvGrpSpPr>
        <p:grpSpPr>
          <a:xfrm rot="0">
            <a:off x="11148064" y="3116020"/>
            <a:ext cx="4308010" cy="430801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1333" y="0"/>
                  </a:moveTo>
                  <a:lnTo>
                    <a:pt x="771467" y="0"/>
                  </a:lnTo>
                  <a:cubicBezTo>
                    <a:pt x="794294" y="0"/>
                    <a:pt x="812800" y="18506"/>
                    <a:pt x="812800" y="41333"/>
                  </a:cubicBezTo>
                  <a:lnTo>
                    <a:pt x="812800" y="771467"/>
                  </a:lnTo>
                  <a:cubicBezTo>
                    <a:pt x="812800" y="794294"/>
                    <a:pt x="794294" y="812800"/>
                    <a:pt x="771467" y="812800"/>
                  </a:cubicBezTo>
                  <a:lnTo>
                    <a:pt x="41333" y="812800"/>
                  </a:lnTo>
                  <a:cubicBezTo>
                    <a:pt x="18506" y="812800"/>
                    <a:pt x="0" y="794294"/>
                    <a:pt x="0" y="771467"/>
                  </a:cubicBezTo>
                  <a:lnTo>
                    <a:pt x="0" y="41333"/>
                  </a:lnTo>
                  <a:cubicBezTo>
                    <a:pt x="0" y="18506"/>
                    <a:pt x="18506" y="0"/>
                    <a:pt x="41333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0">
            <a:off x="2524344" y="3116020"/>
            <a:ext cx="5257655" cy="4098460"/>
            <a:chOff x="0" y="0"/>
            <a:chExt cx="5904230" cy="46024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04230" cy="4602480"/>
            </a:xfrm>
            <a:custGeom>
              <a:avLst/>
              <a:gdLst/>
              <a:ahLst/>
              <a:cxnLst/>
              <a:rect l="l" t="t" r="r" b="b"/>
              <a:pathLst>
                <a:path w="5904230" h="4602480">
                  <a:moveTo>
                    <a:pt x="5904230" y="1905000"/>
                  </a:moveTo>
                  <a:lnTo>
                    <a:pt x="5904230" y="2697480"/>
                  </a:lnTo>
                  <a:cubicBezTo>
                    <a:pt x="5904230" y="3749040"/>
                    <a:pt x="5050790" y="4602480"/>
                    <a:pt x="3999230" y="4602480"/>
                  </a:cubicBezTo>
                  <a:lnTo>
                    <a:pt x="1905000" y="4602480"/>
                  </a:lnTo>
                  <a:cubicBezTo>
                    <a:pt x="853440" y="4602480"/>
                    <a:pt x="0" y="3749040"/>
                    <a:pt x="0" y="2697480"/>
                  </a:cubicBezTo>
                  <a:lnTo>
                    <a:pt x="0" y="1905000"/>
                  </a:lnTo>
                  <a:cubicBezTo>
                    <a:pt x="0" y="853440"/>
                    <a:pt x="853440" y="0"/>
                    <a:pt x="1905000" y="0"/>
                  </a:cubicBezTo>
                  <a:lnTo>
                    <a:pt x="3999230" y="0"/>
                  </a:lnTo>
                  <a:cubicBezTo>
                    <a:pt x="5052060" y="0"/>
                    <a:pt x="5904230" y="853440"/>
                    <a:pt x="5904230" y="1905000"/>
                  </a:cubicBezTo>
                  <a:close/>
                </a:path>
              </a:pathLst>
            </a:custGeom>
            <a:blipFill>
              <a:blip r:embed="rId5"/>
              <a:stretch>
                <a:fillRect l="-8500" r="-8500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-10160" y="-10160"/>
              <a:ext cx="5924550" cy="4622800"/>
            </a:xfrm>
            <a:custGeom>
              <a:avLst/>
              <a:gdLst/>
              <a:ahLst/>
              <a:cxnLst/>
              <a:rect l="l" t="t" r="r" b="b"/>
              <a:pathLst>
                <a:path w="5924550" h="4622800">
                  <a:moveTo>
                    <a:pt x="5924550" y="1915160"/>
                  </a:moveTo>
                  <a:lnTo>
                    <a:pt x="5924550" y="2707640"/>
                  </a:lnTo>
                  <a:cubicBezTo>
                    <a:pt x="5924550" y="3763010"/>
                    <a:pt x="5066030" y="4622800"/>
                    <a:pt x="4009390" y="4622800"/>
                  </a:cubicBezTo>
                  <a:lnTo>
                    <a:pt x="1915160" y="4622800"/>
                  </a:lnTo>
                  <a:cubicBezTo>
                    <a:pt x="859790" y="4622800"/>
                    <a:pt x="0" y="3764280"/>
                    <a:pt x="0" y="2707640"/>
                  </a:cubicBezTo>
                  <a:lnTo>
                    <a:pt x="0" y="1915160"/>
                  </a:lnTo>
                  <a:cubicBezTo>
                    <a:pt x="1270" y="859790"/>
                    <a:pt x="859790" y="0"/>
                    <a:pt x="1915160" y="0"/>
                  </a:cubicBezTo>
                  <a:lnTo>
                    <a:pt x="4009390" y="0"/>
                  </a:lnTo>
                  <a:cubicBezTo>
                    <a:pt x="5066030" y="0"/>
                    <a:pt x="5924550" y="859790"/>
                    <a:pt x="5924550" y="1915160"/>
                  </a:cubicBezTo>
                  <a:close/>
                  <a:moveTo>
                    <a:pt x="20320" y="2707640"/>
                  </a:moveTo>
                  <a:cubicBezTo>
                    <a:pt x="20320" y="3752850"/>
                    <a:pt x="871220" y="4602480"/>
                    <a:pt x="1915160" y="4602480"/>
                  </a:cubicBezTo>
                  <a:lnTo>
                    <a:pt x="4009390" y="4602480"/>
                  </a:lnTo>
                  <a:cubicBezTo>
                    <a:pt x="5054600" y="4602480"/>
                    <a:pt x="5904230" y="3751580"/>
                    <a:pt x="5904230" y="2707640"/>
                  </a:cubicBezTo>
                  <a:lnTo>
                    <a:pt x="5904230" y="1915160"/>
                  </a:lnTo>
                  <a:cubicBezTo>
                    <a:pt x="5904230" y="869950"/>
                    <a:pt x="5053330" y="20320"/>
                    <a:pt x="4009390" y="20320"/>
                  </a:cubicBezTo>
                  <a:lnTo>
                    <a:pt x="1915160" y="20320"/>
                  </a:lnTo>
                  <a:cubicBezTo>
                    <a:pt x="869950" y="19050"/>
                    <a:pt x="20320" y="869950"/>
                    <a:pt x="20320" y="1915160"/>
                  </a:cubicBezTo>
                  <a:lnTo>
                    <a:pt x="20320" y="2707640"/>
                  </a:lnTo>
                  <a:close/>
                </a:path>
              </a:pathLst>
            </a:custGeom>
            <a:solidFill>
              <a:srgbClr val="AEAEEB"/>
            </a:solidFill>
          </p:spPr>
        </p:sp>
      </p:grpSp>
      <p:grpSp>
        <p:nvGrpSpPr>
          <p:cNvPr id="9" name="Group 9"/>
          <p:cNvGrpSpPr/>
          <p:nvPr/>
        </p:nvGrpSpPr>
        <p:grpSpPr>
          <a:xfrm rot="0">
            <a:off x="2653480" y="7622834"/>
            <a:ext cx="4999384" cy="1182583"/>
            <a:chOff x="0" y="0"/>
            <a:chExt cx="1316710" cy="311462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16710" cy="311462"/>
            </a:xfrm>
            <a:custGeom>
              <a:avLst/>
              <a:gdLst/>
              <a:ahLst/>
              <a:cxnLst/>
              <a:rect l="l" t="t" r="r" b="b"/>
              <a:pathLst>
                <a:path w="1316710" h="311462">
                  <a:moveTo>
                    <a:pt x="78977" y="0"/>
                  </a:moveTo>
                  <a:lnTo>
                    <a:pt x="1237733" y="0"/>
                  </a:lnTo>
                  <a:cubicBezTo>
                    <a:pt x="1258679" y="0"/>
                    <a:pt x="1278767" y="8321"/>
                    <a:pt x="1293578" y="23132"/>
                  </a:cubicBezTo>
                  <a:cubicBezTo>
                    <a:pt x="1308389" y="37943"/>
                    <a:pt x="1316710" y="58031"/>
                    <a:pt x="1316710" y="78977"/>
                  </a:cubicBezTo>
                  <a:lnTo>
                    <a:pt x="1316710" y="232485"/>
                  </a:lnTo>
                  <a:cubicBezTo>
                    <a:pt x="1316710" y="253431"/>
                    <a:pt x="1308389" y="273519"/>
                    <a:pt x="1293578" y="288330"/>
                  </a:cubicBezTo>
                  <a:cubicBezTo>
                    <a:pt x="1278767" y="303141"/>
                    <a:pt x="1258679" y="311462"/>
                    <a:pt x="1237733" y="311462"/>
                  </a:cubicBezTo>
                  <a:lnTo>
                    <a:pt x="78977" y="311462"/>
                  </a:lnTo>
                  <a:cubicBezTo>
                    <a:pt x="58031" y="311462"/>
                    <a:pt x="37943" y="303141"/>
                    <a:pt x="23132" y="288330"/>
                  </a:cubicBezTo>
                  <a:cubicBezTo>
                    <a:pt x="8321" y="273519"/>
                    <a:pt x="0" y="253431"/>
                    <a:pt x="0" y="232485"/>
                  </a:cubicBezTo>
                  <a:lnTo>
                    <a:pt x="0" y="78977"/>
                  </a:lnTo>
                  <a:cubicBezTo>
                    <a:pt x="0" y="58031"/>
                    <a:pt x="8321" y="37943"/>
                    <a:pt x="23132" y="23132"/>
                  </a:cubicBezTo>
                  <a:cubicBezTo>
                    <a:pt x="37943" y="8321"/>
                    <a:pt x="58031" y="0"/>
                    <a:pt x="78977" y="0"/>
                  </a:cubicBezTo>
                  <a:close/>
                </a:path>
              </a:pathLst>
            </a:custGeom>
            <a:solidFill>
              <a:srgbClr val="A7DDEA"/>
            </a:solidFill>
            <a:ln w="85725" cap="rnd">
              <a:solidFill>
                <a:srgbClr val="2B4B82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1316710" cy="359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 rot="0">
            <a:off x="10802378" y="7622834"/>
            <a:ext cx="5324782" cy="1182583"/>
            <a:chOff x="0" y="0"/>
            <a:chExt cx="1402412" cy="311462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402412" cy="311462"/>
            </a:xfrm>
            <a:custGeom>
              <a:avLst/>
              <a:gdLst/>
              <a:ahLst/>
              <a:cxnLst/>
              <a:rect l="l" t="t" r="r" b="b"/>
              <a:pathLst>
                <a:path w="1402412" h="311462">
                  <a:moveTo>
                    <a:pt x="74151" y="0"/>
                  </a:moveTo>
                  <a:lnTo>
                    <a:pt x="1328261" y="0"/>
                  </a:lnTo>
                  <a:cubicBezTo>
                    <a:pt x="1369213" y="0"/>
                    <a:pt x="1402412" y="33199"/>
                    <a:pt x="1402412" y="74151"/>
                  </a:cubicBezTo>
                  <a:lnTo>
                    <a:pt x="1402412" y="237311"/>
                  </a:lnTo>
                  <a:cubicBezTo>
                    <a:pt x="1402412" y="256977"/>
                    <a:pt x="1394599" y="275838"/>
                    <a:pt x="1380693" y="289744"/>
                  </a:cubicBezTo>
                  <a:cubicBezTo>
                    <a:pt x="1366787" y="303650"/>
                    <a:pt x="1347927" y="311462"/>
                    <a:pt x="1328261" y="311462"/>
                  </a:cubicBezTo>
                  <a:lnTo>
                    <a:pt x="74151" y="311462"/>
                  </a:lnTo>
                  <a:cubicBezTo>
                    <a:pt x="33199" y="311462"/>
                    <a:pt x="0" y="278264"/>
                    <a:pt x="0" y="237311"/>
                  </a:cubicBezTo>
                  <a:lnTo>
                    <a:pt x="0" y="74151"/>
                  </a:lnTo>
                  <a:cubicBezTo>
                    <a:pt x="0" y="33199"/>
                    <a:pt x="33199" y="0"/>
                    <a:pt x="74151" y="0"/>
                  </a:cubicBezTo>
                  <a:close/>
                </a:path>
              </a:pathLst>
            </a:custGeom>
            <a:solidFill>
              <a:srgbClr val="A7DDEA"/>
            </a:solidFill>
            <a:ln w="85725" cap="rnd">
              <a:solidFill>
                <a:srgbClr val="2B4B82"/>
              </a:solidFill>
              <a:prstDash val="solid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402412" cy="359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id="15" name="Freeform 15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43022" y="1384072"/>
            <a:ext cx="1419460" cy="1419460"/>
          </a:xfrm>
          <a:custGeom>
            <a:avLst/>
            <a:gdLst/>
            <a:ahLst/>
            <a:cxnLst/>
            <a:rect l="l" t="t" r="r" b="b"/>
            <a:pathLst>
              <a:path w="1419460" h="1419460">
                <a:moveTo>
                  <a:pt x="0" y="0"/>
                </a:moveTo>
                <a:lnTo>
                  <a:pt x="1419461" y="0"/>
                </a:lnTo>
                <a:lnTo>
                  <a:pt x="1419461" y="1419461"/>
                </a:lnTo>
                <a:lnTo>
                  <a:pt x="0" y="1419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3637612" y="457940"/>
            <a:ext cx="2553848" cy="2149876"/>
          </a:xfrm>
          <a:custGeom>
            <a:avLst/>
            <a:gdLst/>
            <a:ahLst/>
            <a:cxnLst/>
            <a:rect l="l" t="t" r="r" b="b"/>
            <a:pathLst>
              <a:path w="2553848" h="2149876">
                <a:moveTo>
                  <a:pt x="0" y="0"/>
                </a:moveTo>
                <a:lnTo>
                  <a:pt x="2553848" y="0"/>
                </a:lnTo>
                <a:lnTo>
                  <a:pt x="2553848" y="2149876"/>
                </a:lnTo>
                <a:lnTo>
                  <a:pt x="0" y="214987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9100" y="7424030"/>
            <a:ext cx="2134612" cy="2639397"/>
          </a:xfrm>
          <a:custGeom>
            <a:avLst/>
            <a:gdLst/>
            <a:ahLst/>
            <a:cxnLst/>
            <a:rect l="l" t="t" r="r" b="b"/>
            <a:pathLst>
              <a:path w="2134612" h="2639397">
                <a:moveTo>
                  <a:pt x="0" y="0"/>
                </a:moveTo>
                <a:lnTo>
                  <a:pt x="2134612" y="0"/>
                </a:lnTo>
                <a:lnTo>
                  <a:pt x="2134612" y="2639397"/>
                </a:lnTo>
                <a:lnTo>
                  <a:pt x="0" y="26393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-673624" y="457940"/>
            <a:ext cx="2416646" cy="2090399"/>
          </a:xfrm>
          <a:custGeom>
            <a:avLst/>
            <a:gdLst/>
            <a:ahLst/>
            <a:cxnLst/>
            <a:rect l="l" t="t" r="r" b="b"/>
            <a:pathLst>
              <a:path w="2416646" h="2090399">
                <a:moveTo>
                  <a:pt x="0" y="0"/>
                </a:moveTo>
                <a:lnTo>
                  <a:pt x="2416646" y="0"/>
                </a:lnTo>
                <a:lnTo>
                  <a:pt x="2416646" y="2090399"/>
                </a:lnTo>
                <a:lnTo>
                  <a:pt x="0" y="20903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3285831" y="1572441"/>
            <a:ext cx="14499015" cy="147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45"/>
              </a:lnSpc>
            </a:pPr>
            <a:r>
              <a:rPr lang="en-US" sz="4105">
                <a:solidFill>
                  <a:srgbClr val="1B1B1B"/>
                </a:solidFill>
                <a:latin typeface="Agrandir Bold" panose="00000800000000000000"/>
              </a:rPr>
              <a:t>Máy tí</a:t>
            </a:r>
            <a:r>
              <a:rPr lang="en-US" sz="4105" b="1">
                <a:solidFill>
                  <a:srgbClr val="1B1B1B"/>
                </a:solidFill>
                <a:latin typeface="Agrandir Bold" panose="00000800000000000000"/>
              </a:rPr>
              <a:t>nh bảng và điện thoại thông minh</a:t>
            </a:r>
            <a:r>
              <a:rPr lang="vi-VN" altLang="en-US" sz="4105" b="1">
                <a:solidFill>
                  <a:srgbClr val="1B1B1B"/>
                </a:solidFill>
                <a:latin typeface="Agrandir Bold" panose="00000800000000000000"/>
              </a:rPr>
              <a:t> :</a:t>
            </a:r>
            <a:endParaRPr lang="en-US" sz="4105">
              <a:solidFill>
                <a:srgbClr val="1B1B1B"/>
              </a:solidFill>
              <a:latin typeface="Agrandir Bold" panose="00000800000000000000"/>
            </a:endParaRPr>
          </a:p>
          <a:p>
            <a:pPr>
              <a:lnSpc>
                <a:spcPts val="5745"/>
              </a:lnSpc>
            </a:pPr>
          </a:p>
        </p:txBody>
      </p:sp>
      <p:sp>
        <p:nvSpPr>
          <p:cNvPr id="21" name="TextBox 21"/>
          <p:cNvSpPr txBox="1"/>
          <p:nvPr/>
        </p:nvSpPr>
        <p:spPr>
          <a:xfrm>
            <a:off x="3285831" y="7743526"/>
            <a:ext cx="5813460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50"/>
              </a:lnSpc>
            </a:pP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Máy</a:t>
            </a:r>
            <a:r>
              <a:rPr lang="en-US" sz="3820" b="1">
                <a:solidFill>
                  <a:srgbClr val="000000"/>
                </a:solidFill>
                <a:latin typeface="Agrandir Bold" panose="00000800000000000000"/>
              </a:rPr>
              <a:t> tính bảng</a:t>
            </a: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 </a:t>
            </a:r>
            <a:endParaRPr lang="en-US" sz="3820">
              <a:solidFill>
                <a:srgbClr val="000000"/>
              </a:solidFill>
              <a:latin typeface="Agrandir Bold" panose="00000800000000000000"/>
            </a:endParaRPr>
          </a:p>
          <a:p>
            <a:pPr algn="just">
              <a:lnSpc>
                <a:spcPts val="5350"/>
              </a:lnSpc>
              <a:spcBef>
                <a:spcPct val="0"/>
              </a:spcBef>
            </a:pPr>
          </a:p>
        </p:txBody>
      </p:sp>
      <p:sp>
        <p:nvSpPr>
          <p:cNvPr id="22" name="TextBox 22"/>
          <p:cNvSpPr txBox="1"/>
          <p:nvPr/>
        </p:nvSpPr>
        <p:spPr>
          <a:xfrm>
            <a:off x="11148064" y="7844102"/>
            <a:ext cx="4979095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0"/>
              </a:lnSpc>
              <a:spcBef>
                <a:spcPct val="0"/>
              </a:spcBef>
            </a:pPr>
            <a:r>
              <a:rPr lang="en-US" sz="3620">
                <a:solidFill>
                  <a:srgbClr val="000000"/>
                </a:solidFill>
                <a:latin typeface="Agrandir Bold" panose="00000800000000000000"/>
              </a:rPr>
              <a:t>Đ</a:t>
            </a:r>
            <a:r>
              <a:rPr lang="en-US" sz="3620" b="1">
                <a:solidFill>
                  <a:srgbClr val="000000"/>
                </a:solidFill>
                <a:latin typeface="Agrandir Bold" panose="00000800000000000000"/>
              </a:rPr>
              <a:t>iện thoại t</a:t>
            </a:r>
            <a:r>
              <a:rPr lang="en-US" sz="3620">
                <a:solidFill>
                  <a:srgbClr val="000000"/>
                </a:solidFill>
                <a:latin typeface="Agrandir Bold" panose="00000800000000000000"/>
              </a:rPr>
              <a:t>hông minh </a:t>
            </a:r>
            <a:endParaRPr lang="en-US" sz="3620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7100570" y="457200"/>
            <a:ext cx="4425950" cy="81978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-304800" y="1638300"/>
            <a:ext cx="5711825" cy="835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000000"/>
                </a:solidFill>
                <a:latin typeface="Agrandir Bold" panose="00000800000000000000"/>
              </a:rPr>
              <a:t>3.</a:t>
            </a:r>
            <a:endParaRPr lang="en-US" sz="4655">
              <a:solidFill>
                <a:srgbClr val="000000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6840980" y="8608206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0" y="0"/>
                </a:lnTo>
                <a:lnTo>
                  <a:pt x="28940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700" y="1263928"/>
            <a:ext cx="16141130" cy="8541063"/>
          </a:xfrm>
          <a:custGeom>
            <a:avLst/>
            <a:gdLst/>
            <a:ahLst/>
            <a:cxnLst/>
            <a:rect l="l" t="t" r="r" b="b"/>
            <a:pathLst>
              <a:path w="16141130" h="8541063">
                <a:moveTo>
                  <a:pt x="0" y="0"/>
                </a:moveTo>
                <a:lnTo>
                  <a:pt x="16141130" y="0"/>
                </a:lnTo>
                <a:lnTo>
                  <a:pt x="16141130" y="8541063"/>
                </a:lnTo>
                <a:lnTo>
                  <a:pt x="0" y="85410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1397642" y="3513638"/>
            <a:ext cx="6415546" cy="5581580"/>
          </a:xfrm>
          <a:custGeom>
            <a:avLst/>
            <a:gdLst/>
            <a:ahLst/>
            <a:cxnLst/>
            <a:rect l="l" t="t" r="r" b="b"/>
            <a:pathLst>
              <a:path w="6415546" h="5581580">
                <a:moveTo>
                  <a:pt x="0" y="0"/>
                </a:moveTo>
                <a:lnTo>
                  <a:pt x="6415546" y="0"/>
                </a:lnTo>
                <a:lnTo>
                  <a:pt x="6415546" y="5581580"/>
                </a:lnTo>
                <a:lnTo>
                  <a:pt x="0" y="558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w="76200" cap="sq">
            <a:solidFill>
              <a:srgbClr val="000000"/>
            </a:solidFill>
            <a:prstDash val="dash"/>
            <a:miter/>
          </a:ln>
        </p:spPr>
      </p:sp>
      <p:sp>
        <p:nvSpPr>
          <p:cNvPr id="6" name="Freeform 6"/>
          <p:cNvSpPr/>
          <p:nvPr/>
        </p:nvSpPr>
        <p:spPr>
          <a:xfrm>
            <a:off x="10075197" y="3513638"/>
            <a:ext cx="6461310" cy="5581580"/>
          </a:xfrm>
          <a:custGeom>
            <a:avLst/>
            <a:gdLst/>
            <a:ahLst/>
            <a:cxnLst/>
            <a:rect l="l" t="t" r="r" b="b"/>
            <a:pathLst>
              <a:path w="6461310" h="5581580">
                <a:moveTo>
                  <a:pt x="0" y="0"/>
                </a:moveTo>
                <a:lnTo>
                  <a:pt x="6461310" y="0"/>
                </a:lnTo>
                <a:lnTo>
                  <a:pt x="6461310" y="5581580"/>
                </a:lnTo>
                <a:lnTo>
                  <a:pt x="0" y="55815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713"/>
            </a:stretch>
          </a:blipFill>
          <a:ln w="47625" cap="sq">
            <a:solidFill>
              <a:srgbClr val="000000"/>
            </a:solidFill>
            <a:prstDash val="dash"/>
            <a:miter/>
          </a:ln>
        </p:spPr>
      </p:sp>
      <p:grpSp>
        <p:nvGrpSpPr>
          <p:cNvPr id="7" name="Group 7"/>
          <p:cNvGrpSpPr/>
          <p:nvPr/>
        </p:nvGrpSpPr>
        <p:grpSpPr>
          <a:xfrm rot="0">
            <a:off x="11080394" y="2843438"/>
            <a:ext cx="4829570" cy="1072610"/>
            <a:chOff x="0" y="0"/>
            <a:chExt cx="1271985" cy="2824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1985" cy="282498"/>
            </a:xfrm>
            <a:custGeom>
              <a:avLst/>
              <a:gdLst/>
              <a:ahLst/>
              <a:cxnLst/>
              <a:rect l="l" t="t" r="r" b="b"/>
              <a:pathLst>
                <a:path w="1271985" h="282498">
                  <a:moveTo>
                    <a:pt x="81754" y="0"/>
                  </a:moveTo>
                  <a:lnTo>
                    <a:pt x="1190231" y="0"/>
                  </a:lnTo>
                  <a:cubicBezTo>
                    <a:pt x="1235383" y="0"/>
                    <a:pt x="1271985" y="36603"/>
                    <a:pt x="1271985" y="81754"/>
                  </a:cubicBezTo>
                  <a:lnTo>
                    <a:pt x="1271985" y="200744"/>
                  </a:lnTo>
                  <a:cubicBezTo>
                    <a:pt x="1271985" y="222426"/>
                    <a:pt x="1263372" y="243221"/>
                    <a:pt x="1248040" y="258553"/>
                  </a:cubicBezTo>
                  <a:cubicBezTo>
                    <a:pt x="1232708" y="273885"/>
                    <a:pt x="1211914" y="282498"/>
                    <a:pt x="1190231" y="282498"/>
                  </a:cubicBezTo>
                  <a:lnTo>
                    <a:pt x="81754" y="282498"/>
                  </a:lnTo>
                  <a:cubicBezTo>
                    <a:pt x="36603" y="282498"/>
                    <a:pt x="0" y="245896"/>
                    <a:pt x="0" y="200744"/>
                  </a:cubicBezTo>
                  <a:lnTo>
                    <a:pt x="0" y="81754"/>
                  </a:lnTo>
                  <a:cubicBezTo>
                    <a:pt x="0" y="36603"/>
                    <a:pt x="36603" y="0"/>
                    <a:pt x="81754" y="0"/>
                  </a:cubicBezTo>
                  <a:close/>
                </a:path>
              </a:pathLst>
            </a:custGeom>
            <a:solidFill>
              <a:srgbClr val="A7DDEA"/>
            </a:solidFill>
            <a:ln w="85725" cap="rnd">
              <a:solidFill>
                <a:srgbClr val="2B4B82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1271985" cy="3301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105107" y="7759144"/>
            <a:ext cx="3498762" cy="2527856"/>
          </a:xfrm>
          <a:custGeom>
            <a:avLst/>
            <a:gdLst/>
            <a:ahLst/>
            <a:cxnLst/>
            <a:rect l="l" t="t" r="r" b="b"/>
            <a:pathLst>
              <a:path w="3498762" h="2527856">
                <a:moveTo>
                  <a:pt x="0" y="0"/>
                </a:moveTo>
                <a:lnTo>
                  <a:pt x="3498762" y="0"/>
                </a:lnTo>
                <a:lnTo>
                  <a:pt x="3498762" y="2527856"/>
                </a:lnTo>
                <a:lnTo>
                  <a:pt x="0" y="25278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 rot="0">
            <a:off x="2105723" y="2733465"/>
            <a:ext cx="4999384" cy="1182583"/>
            <a:chOff x="0" y="0"/>
            <a:chExt cx="1316710" cy="31146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16710" cy="311462"/>
            </a:xfrm>
            <a:custGeom>
              <a:avLst/>
              <a:gdLst/>
              <a:ahLst/>
              <a:cxnLst/>
              <a:rect l="l" t="t" r="r" b="b"/>
              <a:pathLst>
                <a:path w="1316710" h="311462">
                  <a:moveTo>
                    <a:pt x="78977" y="0"/>
                  </a:moveTo>
                  <a:lnTo>
                    <a:pt x="1237733" y="0"/>
                  </a:lnTo>
                  <a:cubicBezTo>
                    <a:pt x="1258679" y="0"/>
                    <a:pt x="1278767" y="8321"/>
                    <a:pt x="1293578" y="23132"/>
                  </a:cubicBezTo>
                  <a:cubicBezTo>
                    <a:pt x="1308389" y="37943"/>
                    <a:pt x="1316710" y="58031"/>
                    <a:pt x="1316710" y="78977"/>
                  </a:cubicBezTo>
                  <a:lnTo>
                    <a:pt x="1316710" y="232485"/>
                  </a:lnTo>
                  <a:cubicBezTo>
                    <a:pt x="1316710" y="253431"/>
                    <a:pt x="1308389" y="273519"/>
                    <a:pt x="1293578" y="288330"/>
                  </a:cubicBezTo>
                  <a:cubicBezTo>
                    <a:pt x="1278767" y="303141"/>
                    <a:pt x="1258679" y="311462"/>
                    <a:pt x="1237733" y="311462"/>
                  </a:cubicBezTo>
                  <a:lnTo>
                    <a:pt x="78977" y="311462"/>
                  </a:lnTo>
                  <a:cubicBezTo>
                    <a:pt x="58031" y="311462"/>
                    <a:pt x="37943" y="303141"/>
                    <a:pt x="23132" y="288330"/>
                  </a:cubicBezTo>
                  <a:cubicBezTo>
                    <a:pt x="8321" y="273519"/>
                    <a:pt x="0" y="253431"/>
                    <a:pt x="0" y="232485"/>
                  </a:cubicBezTo>
                  <a:lnTo>
                    <a:pt x="0" y="78977"/>
                  </a:lnTo>
                  <a:cubicBezTo>
                    <a:pt x="0" y="58031"/>
                    <a:pt x="8321" y="37943"/>
                    <a:pt x="23132" y="23132"/>
                  </a:cubicBezTo>
                  <a:cubicBezTo>
                    <a:pt x="37943" y="8321"/>
                    <a:pt x="58031" y="0"/>
                    <a:pt x="78977" y="0"/>
                  </a:cubicBezTo>
                  <a:close/>
                </a:path>
              </a:pathLst>
            </a:custGeom>
            <a:solidFill>
              <a:srgbClr val="A7DDEA"/>
            </a:solidFill>
            <a:ln w="85725" cap="rnd">
              <a:solidFill>
                <a:srgbClr val="2B4B82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316710" cy="3590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id="14" name="Freeform 14"/>
          <p:cNvSpPr/>
          <p:nvPr/>
        </p:nvSpPr>
        <p:spPr>
          <a:xfrm>
            <a:off x="15663829" y="216754"/>
            <a:ext cx="2624171" cy="2207584"/>
          </a:xfrm>
          <a:custGeom>
            <a:avLst/>
            <a:gdLst/>
            <a:ahLst/>
            <a:cxnLst/>
            <a:rect l="l" t="t" r="r" b="b"/>
            <a:pathLst>
              <a:path w="2624171" h="2207584">
                <a:moveTo>
                  <a:pt x="0" y="0"/>
                </a:moveTo>
                <a:lnTo>
                  <a:pt x="2624171" y="0"/>
                </a:lnTo>
                <a:lnTo>
                  <a:pt x="2624171" y="2207584"/>
                </a:lnTo>
                <a:lnTo>
                  <a:pt x="0" y="22075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32752">
            <a:off x="175803" y="513668"/>
            <a:ext cx="3066518" cy="1613755"/>
          </a:xfrm>
          <a:custGeom>
            <a:avLst/>
            <a:gdLst/>
            <a:ahLst/>
            <a:cxnLst/>
            <a:rect l="l" t="t" r="r" b="b"/>
            <a:pathLst>
              <a:path w="3066518" h="1613755">
                <a:moveTo>
                  <a:pt x="0" y="0"/>
                </a:moveTo>
                <a:lnTo>
                  <a:pt x="3066518" y="0"/>
                </a:lnTo>
                <a:lnTo>
                  <a:pt x="3066518" y="1613755"/>
                </a:lnTo>
                <a:lnTo>
                  <a:pt x="0" y="1613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651635" y="4097655"/>
            <a:ext cx="5705475" cy="444055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>
              <a:lnSpc>
                <a:spcPts val="4340"/>
              </a:lnSpc>
              <a:spcBef>
                <a:spcPct val="0"/>
              </a:spcBef>
            </a:pPr>
            <a:r>
              <a:rPr lang="en-US" sz="3100" b="1">
                <a:solidFill>
                  <a:srgbClr val="000000"/>
                </a:solidFill>
                <a:latin typeface="Agrandir Bold" panose="00000800000000000000"/>
              </a:rPr>
              <a:t> Em hãy trao đổi với bạn và cho biết</a:t>
            </a:r>
            <a:r>
              <a:rPr lang="en-US" sz="3100" b="1">
                <a:solidFill>
                  <a:srgbClr val="000000"/>
                </a:solidFill>
                <a:latin typeface="Agrandir" panose="00000500000000000000"/>
              </a:rPr>
              <a:t>:</a:t>
            </a:r>
            <a:endParaRPr lang="en-US" sz="3100" b="1">
              <a:solidFill>
                <a:srgbClr val="000000"/>
              </a:solidFill>
              <a:latin typeface="Agrandir" panose="00000500000000000000"/>
            </a:endParaRPr>
          </a:p>
          <a:p>
            <a:pPr>
              <a:lnSpc>
                <a:spcPts val="4340"/>
              </a:lnSpc>
              <a:spcBef>
                <a:spcPct val="0"/>
              </a:spcBef>
            </a:pPr>
          </a:p>
          <a:p>
            <a:pPr marL="669290" lvl="1" indent="-334645">
              <a:lnSpc>
                <a:spcPts val="4340"/>
              </a:lnSpc>
              <a:buFont typeface="Arial" panose="020B0604020202020204"/>
              <a:buChar char="•"/>
            </a:pPr>
            <a:r>
              <a:rPr lang="en-US" sz="3100">
                <a:solidFill>
                  <a:srgbClr val="000000"/>
                </a:solidFill>
                <a:latin typeface="Agrandir" panose="00000500000000000000"/>
              </a:rPr>
              <a:t>Tên các thành phần của </a:t>
            </a:r>
            <a:r>
              <a:rPr lang="en-US" sz="3100">
                <a:solidFill>
                  <a:srgbClr val="000000"/>
                </a:solidFill>
                <a:latin typeface="Agrandir Bold" panose="00000800000000000000"/>
              </a:rPr>
              <a:t>máy tí</a:t>
            </a:r>
            <a:r>
              <a:rPr lang="en-US" sz="3100" b="1">
                <a:solidFill>
                  <a:srgbClr val="000000"/>
                </a:solidFill>
                <a:latin typeface="Agrandir Bold" panose="00000800000000000000"/>
              </a:rPr>
              <a:t>nh bảng</a:t>
            </a:r>
            <a:r>
              <a:rPr lang="en-US" sz="3100" b="1">
                <a:solidFill>
                  <a:srgbClr val="000000"/>
                </a:solidFill>
                <a:latin typeface="Agrandir" panose="00000500000000000000"/>
              </a:rPr>
              <a:t>.</a:t>
            </a:r>
            <a:endParaRPr lang="en-US" sz="3100">
              <a:solidFill>
                <a:srgbClr val="000000"/>
              </a:solidFill>
              <a:latin typeface="Agrandir" panose="00000500000000000000"/>
            </a:endParaRPr>
          </a:p>
          <a:p>
            <a:pPr marL="669290" lvl="1" indent="-334645">
              <a:lnSpc>
                <a:spcPts val="4340"/>
              </a:lnSpc>
              <a:buFont typeface="Arial" panose="020B0604020202020204"/>
              <a:buChar char="•"/>
            </a:pPr>
            <a:r>
              <a:rPr lang="en-US" sz="3100">
                <a:solidFill>
                  <a:srgbClr val="000000"/>
                </a:solidFill>
                <a:latin typeface="Agrandir" panose="00000500000000000000"/>
              </a:rPr>
              <a:t>So sánh các thành phần đó với các thành phần của máy tính để bàn.</a:t>
            </a:r>
            <a:endParaRPr lang="en-US" sz="310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0378299" y="4179154"/>
            <a:ext cx="5849980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45"/>
              </a:lnSpc>
              <a:spcBef>
                <a:spcPct val="0"/>
              </a:spcBef>
            </a:pPr>
            <a:r>
              <a:rPr lang="en-US" sz="3105" b="1">
                <a:solidFill>
                  <a:srgbClr val="000000"/>
                </a:solidFill>
                <a:latin typeface="Agrandir Bold" panose="00000800000000000000"/>
              </a:rPr>
              <a:t> Em hãy trao đổi với bạn và cho biết:</a:t>
            </a:r>
            <a:endParaRPr lang="en-US" sz="3105" b="1">
              <a:solidFill>
                <a:srgbClr val="000000"/>
              </a:solidFill>
              <a:latin typeface="Agrandir Bold" panose="00000800000000000000"/>
            </a:endParaRPr>
          </a:p>
          <a:p>
            <a:pPr>
              <a:lnSpc>
                <a:spcPts val="4345"/>
              </a:lnSpc>
              <a:spcBef>
                <a:spcPct val="0"/>
              </a:spcBef>
            </a:pPr>
          </a:p>
          <a:p>
            <a:pPr marL="669925" lvl="1" indent="-335280">
              <a:lnSpc>
                <a:spcPts val="4345"/>
              </a:lnSpc>
              <a:buFont typeface="Arial" panose="020B0604020202020204"/>
              <a:buChar char="•"/>
            </a:pPr>
            <a:r>
              <a:rPr lang="en-US" sz="3105">
                <a:solidFill>
                  <a:srgbClr val="000000"/>
                </a:solidFill>
                <a:latin typeface="Agrandir" panose="00000500000000000000"/>
              </a:rPr>
              <a:t>Tên các thành phần của </a:t>
            </a:r>
            <a:r>
              <a:rPr lang="en-US" sz="3105" b="1">
                <a:solidFill>
                  <a:srgbClr val="000000"/>
                </a:solidFill>
                <a:latin typeface="Agrandir Bold" panose="00000800000000000000"/>
              </a:rPr>
              <a:t>điện thoại thông minh.</a:t>
            </a:r>
            <a:endParaRPr lang="en-US" sz="3105">
              <a:solidFill>
                <a:srgbClr val="000000"/>
              </a:solidFill>
              <a:latin typeface="Agrandir Bold" panose="00000800000000000000"/>
            </a:endParaRPr>
          </a:p>
          <a:p>
            <a:pPr marL="669925" lvl="1" indent="-335280">
              <a:lnSpc>
                <a:spcPts val="4345"/>
              </a:lnSpc>
              <a:buFont typeface="Arial" panose="020B0604020202020204"/>
              <a:buChar char="•"/>
            </a:pPr>
            <a:r>
              <a:rPr lang="en-US" sz="3105">
                <a:solidFill>
                  <a:srgbClr val="000000"/>
                </a:solidFill>
                <a:latin typeface="Agrandir" panose="00000500000000000000"/>
              </a:rPr>
              <a:t>So sánh các thành phần đó với các thành phần của máy tính để bàn.</a:t>
            </a:r>
            <a:endParaRPr lang="en-US" sz="3105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2284710" y="2961005"/>
            <a:ext cx="2589530" cy="685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45"/>
              </a:lnSpc>
              <a:spcBef>
                <a:spcPct val="0"/>
              </a:spcBef>
            </a:pP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Nhó</a:t>
            </a:r>
            <a:r>
              <a:rPr lang="en-US" sz="3820" b="1">
                <a:solidFill>
                  <a:srgbClr val="000000"/>
                </a:solidFill>
                <a:latin typeface="Agrandir Bold" panose="00000800000000000000"/>
              </a:rPr>
              <a:t>m Lẻ</a:t>
            </a:r>
            <a:endParaRPr lang="en-US" sz="3820" b="1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177540" y="2961005"/>
            <a:ext cx="3131820" cy="1377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70"/>
              </a:lnSpc>
            </a:pPr>
            <a:r>
              <a:rPr lang="en-US" sz="3835">
                <a:solidFill>
                  <a:srgbClr val="000000"/>
                </a:solidFill>
                <a:latin typeface="Agrandir Bold" panose="00000800000000000000"/>
              </a:rPr>
              <a:t>Nh</a:t>
            </a:r>
            <a:r>
              <a:rPr lang="en-US" sz="3835" b="1">
                <a:solidFill>
                  <a:srgbClr val="000000"/>
                </a:solidFill>
                <a:latin typeface="Agrandir Bold" panose="00000800000000000000"/>
              </a:rPr>
              <a:t>óm Chẵ</a:t>
            </a:r>
            <a:r>
              <a:rPr lang="en-US" sz="3835">
                <a:solidFill>
                  <a:srgbClr val="000000"/>
                </a:solidFill>
                <a:latin typeface="Agrandir Bold" panose="00000800000000000000"/>
              </a:rPr>
              <a:t>n</a:t>
            </a:r>
            <a:endParaRPr lang="en-US" sz="3835">
              <a:solidFill>
                <a:srgbClr val="000000"/>
              </a:solidFill>
              <a:latin typeface="Agrandir Bold" panose="00000800000000000000"/>
            </a:endParaRPr>
          </a:p>
          <a:p>
            <a:pPr algn="just">
              <a:lnSpc>
                <a:spcPts val="5370"/>
              </a:lnSpc>
              <a:spcBef>
                <a:spcPct val="0"/>
              </a:spcBef>
            </a:pPr>
          </a:p>
        </p:txBody>
      </p:sp>
      <p:sp>
        <p:nvSpPr>
          <p:cNvPr id="20" name="Freeform 20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788150" y="347107"/>
            <a:ext cx="2857401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V</a:t>
            </a: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ận dụng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 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81742" y="1532878"/>
            <a:ext cx="12052890" cy="8458938"/>
          </a:xfrm>
          <a:custGeom>
            <a:avLst/>
            <a:gdLst/>
            <a:ahLst/>
            <a:cxnLst/>
            <a:rect l="l" t="t" r="r" b="b"/>
            <a:pathLst>
              <a:path w="12052890" h="8458938">
                <a:moveTo>
                  <a:pt x="0" y="0"/>
                </a:moveTo>
                <a:lnTo>
                  <a:pt x="12052890" y="0"/>
                </a:lnTo>
                <a:lnTo>
                  <a:pt x="12052890" y="8458938"/>
                </a:lnTo>
                <a:lnTo>
                  <a:pt x="0" y="845893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28700"/>
            <a:ext cx="2195353" cy="1553212"/>
          </a:xfrm>
          <a:custGeom>
            <a:avLst/>
            <a:gdLst/>
            <a:ahLst/>
            <a:cxnLst/>
            <a:rect l="l" t="t" r="r" b="b"/>
            <a:pathLst>
              <a:path w="2195353" h="1553212">
                <a:moveTo>
                  <a:pt x="0" y="0"/>
                </a:moveTo>
                <a:lnTo>
                  <a:pt x="2195353" y="0"/>
                </a:lnTo>
                <a:lnTo>
                  <a:pt x="2195353" y="1553212"/>
                </a:lnTo>
                <a:lnTo>
                  <a:pt x="0" y="1553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98171" y="2509876"/>
            <a:ext cx="1891659" cy="484952"/>
          </a:xfrm>
          <a:custGeom>
            <a:avLst/>
            <a:gdLst/>
            <a:ahLst/>
            <a:cxnLst/>
            <a:rect l="l" t="t" r="r" b="b"/>
            <a:pathLst>
              <a:path w="1891659" h="484952">
                <a:moveTo>
                  <a:pt x="0" y="0"/>
                </a:moveTo>
                <a:lnTo>
                  <a:pt x="1891658" y="0"/>
                </a:lnTo>
                <a:lnTo>
                  <a:pt x="1891658" y="484953"/>
                </a:lnTo>
                <a:lnTo>
                  <a:pt x="0" y="484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80215" y="1110186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1992015" cy="2752352"/>
          </a:xfrm>
          <a:custGeom>
            <a:avLst/>
            <a:gdLst/>
            <a:ahLst/>
            <a:cxnLst/>
            <a:rect l="l" t="t" r="r" b="b"/>
            <a:pathLst>
              <a:path w="1992015" h="2752352">
                <a:moveTo>
                  <a:pt x="0" y="0"/>
                </a:moveTo>
                <a:lnTo>
                  <a:pt x="1992015" y="0"/>
                </a:lnTo>
                <a:lnTo>
                  <a:pt x="1992015" y="2752352"/>
                </a:lnTo>
                <a:lnTo>
                  <a:pt x="0" y="27523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992015" y="5830484"/>
            <a:ext cx="2179454" cy="2297184"/>
          </a:xfrm>
          <a:custGeom>
            <a:avLst/>
            <a:gdLst/>
            <a:ahLst/>
            <a:cxnLst/>
            <a:rect l="l" t="t" r="r" b="b"/>
            <a:pathLst>
              <a:path w="2179454" h="2297184">
                <a:moveTo>
                  <a:pt x="0" y="0"/>
                </a:moveTo>
                <a:lnTo>
                  <a:pt x="2179454" y="0"/>
                </a:lnTo>
                <a:lnTo>
                  <a:pt x="2179454" y="2297185"/>
                </a:lnTo>
                <a:lnTo>
                  <a:pt x="0" y="229718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096460">
            <a:off x="14265376" y="7030896"/>
            <a:ext cx="595768" cy="1649185"/>
          </a:xfrm>
          <a:custGeom>
            <a:avLst/>
            <a:gdLst/>
            <a:ahLst/>
            <a:cxnLst/>
            <a:rect l="l" t="t" r="r" b="b"/>
            <a:pathLst>
              <a:path w="595768" h="1649185">
                <a:moveTo>
                  <a:pt x="0" y="0"/>
                </a:moveTo>
                <a:lnTo>
                  <a:pt x="595768" y="0"/>
                </a:lnTo>
                <a:lnTo>
                  <a:pt x="595768" y="1649185"/>
                </a:lnTo>
                <a:lnTo>
                  <a:pt x="0" y="164918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563260" y="124541"/>
            <a:ext cx="3183314" cy="2870288"/>
          </a:xfrm>
          <a:custGeom>
            <a:avLst/>
            <a:gdLst/>
            <a:ahLst/>
            <a:cxnLst/>
            <a:rect l="l" t="t" r="r" b="b"/>
            <a:pathLst>
              <a:path w="3183314" h="2870288">
                <a:moveTo>
                  <a:pt x="0" y="0"/>
                </a:moveTo>
                <a:lnTo>
                  <a:pt x="3183314" y="0"/>
                </a:lnTo>
                <a:lnTo>
                  <a:pt x="3183314" y="2870288"/>
                </a:lnTo>
                <a:lnTo>
                  <a:pt x="0" y="2870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688927" y="4019929"/>
            <a:ext cx="10838521" cy="2035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Má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y tính bả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ng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và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 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điện thoại thôn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g minh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có các thành phần với chức năng giống những thành phần cơ bản của 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máy tính.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 </a:t>
            </a:r>
            <a:endParaRPr lang="en-US" sz="3780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34835" y="1380490"/>
            <a:ext cx="4246880" cy="69659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770824" y="3676717"/>
            <a:ext cx="10892054" cy="4837257"/>
          </a:xfrm>
          <a:custGeom>
            <a:avLst/>
            <a:gdLst/>
            <a:ahLst/>
            <a:cxnLst/>
            <a:rect l="l" t="t" r="r" b="b"/>
            <a:pathLst>
              <a:path w="10892054" h="4837257">
                <a:moveTo>
                  <a:pt x="0" y="0"/>
                </a:moveTo>
                <a:lnTo>
                  <a:pt x="10892054" y="0"/>
                </a:lnTo>
                <a:lnTo>
                  <a:pt x="10892054" y="4837257"/>
                </a:lnTo>
                <a:lnTo>
                  <a:pt x="0" y="48372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2250012" y="1857437"/>
            <a:ext cx="13840316" cy="1495430"/>
            <a:chOff x="0" y="0"/>
            <a:chExt cx="3645186" cy="3938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645186" cy="393858"/>
            </a:xfrm>
            <a:custGeom>
              <a:avLst/>
              <a:gdLst/>
              <a:ahLst/>
              <a:cxnLst/>
              <a:rect l="l" t="t" r="r" b="b"/>
              <a:pathLst>
                <a:path w="3645186" h="393858">
                  <a:moveTo>
                    <a:pt x="28528" y="0"/>
                  </a:moveTo>
                  <a:lnTo>
                    <a:pt x="3616658" y="0"/>
                  </a:lnTo>
                  <a:cubicBezTo>
                    <a:pt x="3632414" y="0"/>
                    <a:pt x="3645186" y="12772"/>
                    <a:pt x="3645186" y="28528"/>
                  </a:cubicBezTo>
                  <a:lnTo>
                    <a:pt x="3645186" y="365330"/>
                  </a:lnTo>
                  <a:cubicBezTo>
                    <a:pt x="3645186" y="372896"/>
                    <a:pt x="3642180" y="380152"/>
                    <a:pt x="3636830" y="385502"/>
                  </a:cubicBezTo>
                  <a:cubicBezTo>
                    <a:pt x="3631480" y="390853"/>
                    <a:pt x="3624224" y="393858"/>
                    <a:pt x="3616658" y="393858"/>
                  </a:cubicBezTo>
                  <a:lnTo>
                    <a:pt x="28528" y="393858"/>
                  </a:lnTo>
                  <a:cubicBezTo>
                    <a:pt x="20962" y="393858"/>
                    <a:pt x="13706" y="390853"/>
                    <a:pt x="8356" y="385502"/>
                  </a:cubicBezTo>
                  <a:cubicBezTo>
                    <a:pt x="3006" y="380152"/>
                    <a:pt x="0" y="372896"/>
                    <a:pt x="0" y="365330"/>
                  </a:cubicBezTo>
                  <a:lnTo>
                    <a:pt x="0" y="28528"/>
                  </a:lnTo>
                  <a:cubicBezTo>
                    <a:pt x="0" y="20962"/>
                    <a:pt x="3006" y="13706"/>
                    <a:pt x="8356" y="8356"/>
                  </a:cubicBezTo>
                  <a:cubicBezTo>
                    <a:pt x="13706" y="3006"/>
                    <a:pt x="20962" y="0"/>
                    <a:pt x="28528" y="0"/>
                  </a:cubicBezTo>
                  <a:close/>
                </a:path>
              </a:pathLst>
            </a:custGeom>
            <a:solidFill>
              <a:srgbClr val="94D0E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3645186" cy="460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284182" y="7052206"/>
            <a:ext cx="2495969" cy="2923536"/>
          </a:xfrm>
          <a:custGeom>
            <a:avLst/>
            <a:gdLst/>
            <a:ahLst/>
            <a:cxnLst/>
            <a:rect l="l" t="t" r="r" b="b"/>
            <a:pathLst>
              <a:path w="2495969" h="2923536">
                <a:moveTo>
                  <a:pt x="0" y="0"/>
                </a:moveTo>
                <a:lnTo>
                  <a:pt x="2495969" y="0"/>
                </a:lnTo>
                <a:lnTo>
                  <a:pt x="2495969" y="2923536"/>
                </a:lnTo>
                <a:lnTo>
                  <a:pt x="0" y="292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090327" y="7395325"/>
            <a:ext cx="2197673" cy="28916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3191937" y="1868127"/>
            <a:ext cx="11904126" cy="1302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5"/>
              </a:lnSpc>
              <a:spcBef>
                <a:spcPct val="0"/>
              </a:spcBef>
            </a:pPr>
            <a:r>
              <a:rPr lang="en-US" sz="3465">
                <a:solidFill>
                  <a:srgbClr val="1B1B1B"/>
                </a:solidFill>
                <a:latin typeface="Agrandir" panose="00000500000000000000"/>
              </a:rPr>
              <a:t>Em hãy chỉ ra các cặp tương ứng của thành phần máy tính với hình ảnh của nó ở bảng bên.</a:t>
            </a:r>
            <a:endParaRPr lang="en-US" sz="3465">
              <a:solidFill>
                <a:srgbClr val="1B1B1B"/>
              </a:solidFill>
              <a:latin typeface="Agrandir" panose="0000050000000000000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67179" y="2328955"/>
            <a:ext cx="1512972" cy="1347762"/>
          </a:xfrm>
          <a:custGeom>
            <a:avLst/>
            <a:gdLst/>
            <a:ahLst/>
            <a:cxnLst/>
            <a:rect l="l" t="t" r="r" b="b"/>
            <a:pathLst>
              <a:path w="1512972" h="1347762">
                <a:moveTo>
                  <a:pt x="0" y="0"/>
                </a:moveTo>
                <a:lnTo>
                  <a:pt x="1512972" y="0"/>
                </a:lnTo>
                <a:lnTo>
                  <a:pt x="1512972" y="1347762"/>
                </a:lnTo>
                <a:lnTo>
                  <a:pt x="0" y="13477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615722" y="271555"/>
            <a:ext cx="2573442" cy="1701688"/>
          </a:xfrm>
          <a:custGeom>
            <a:avLst/>
            <a:gdLst/>
            <a:ahLst/>
            <a:cxnLst/>
            <a:rect l="l" t="t" r="r" b="b"/>
            <a:pathLst>
              <a:path w="2573442" h="1701688">
                <a:moveTo>
                  <a:pt x="0" y="0"/>
                </a:moveTo>
                <a:lnTo>
                  <a:pt x="2573442" y="0"/>
                </a:lnTo>
                <a:lnTo>
                  <a:pt x="2573442" y="1701688"/>
                </a:lnTo>
                <a:lnTo>
                  <a:pt x="0" y="17016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92962" y="347107"/>
            <a:ext cx="2847777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Lu</a:t>
            </a: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yện tậ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p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76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6840980" y="8608206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0" y="0"/>
                </a:lnTo>
                <a:lnTo>
                  <a:pt x="28940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5" name="Freeform 5"/>
          <p:cNvSpPr/>
          <p:nvPr/>
        </p:nvSpPr>
        <p:spPr>
          <a:xfrm>
            <a:off x="2783415" y="4207040"/>
            <a:ext cx="12835799" cy="3036837"/>
          </a:xfrm>
          <a:custGeom>
            <a:avLst/>
            <a:gdLst/>
            <a:ahLst/>
            <a:cxnLst/>
            <a:rect l="l" t="t" r="r" b="b"/>
            <a:pathLst>
              <a:path w="12835799" h="3036837">
                <a:moveTo>
                  <a:pt x="0" y="0"/>
                </a:moveTo>
                <a:lnTo>
                  <a:pt x="12835799" y="0"/>
                </a:lnTo>
                <a:lnTo>
                  <a:pt x="12835799" y="3036837"/>
                </a:lnTo>
                <a:lnTo>
                  <a:pt x="0" y="30368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1968131" y="2060980"/>
            <a:ext cx="14405246" cy="1216205"/>
            <a:chOff x="0" y="0"/>
            <a:chExt cx="3793974" cy="32031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93974" cy="320317"/>
            </a:xfrm>
            <a:custGeom>
              <a:avLst/>
              <a:gdLst/>
              <a:ahLst/>
              <a:cxnLst/>
              <a:rect l="l" t="t" r="r" b="b"/>
              <a:pathLst>
                <a:path w="3793974" h="320317">
                  <a:moveTo>
                    <a:pt x="27409" y="0"/>
                  </a:moveTo>
                  <a:lnTo>
                    <a:pt x="3766565" y="0"/>
                  </a:lnTo>
                  <a:cubicBezTo>
                    <a:pt x="3781703" y="0"/>
                    <a:pt x="3793974" y="12272"/>
                    <a:pt x="3793974" y="27409"/>
                  </a:cubicBezTo>
                  <a:lnTo>
                    <a:pt x="3793974" y="292908"/>
                  </a:lnTo>
                  <a:cubicBezTo>
                    <a:pt x="3793974" y="300178"/>
                    <a:pt x="3791086" y="307149"/>
                    <a:pt x="3785946" y="312289"/>
                  </a:cubicBezTo>
                  <a:cubicBezTo>
                    <a:pt x="3780806" y="317430"/>
                    <a:pt x="3773834" y="320317"/>
                    <a:pt x="3766565" y="320317"/>
                  </a:cubicBezTo>
                  <a:lnTo>
                    <a:pt x="27409" y="320317"/>
                  </a:lnTo>
                  <a:cubicBezTo>
                    <a:pt x="12272" y="320317"/>
                    <a:pt x="0" y="308046"/>
                    <a:pt x="0" y="292908"/>
                  </a:cubicBezTo>
                  <a:lnTo>
                    <a:pt x="0" y="27409"/>
                  </a:lnTo>
                  <a:cubicBezTo>
                    <a:pt x="0" y="12272"/>
                    <a:pt x="12272" y="0"/>
                    <a:pt x="27409" y="0"/>
                  </a:cubicBezTo>
                  <a:close/>
                </a:path>
              </a:pathLst>
            </a:custGeom>
            <a:solidFill>
              <a:srgbClr val="A7DDEA"/>
            </a:solidFill>
            <a:ln w="85725" cap="rnd">
              <a:solidFill>
                <a:srgbClr val="2B4B82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793974" cy="3679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1055187">
            <a:off x="415889" y="8349756"/>
            <a:ext cx="1308304" cy="1817088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5003348" y="6900300"/>
            <a:ext cx="3504972" cy="3421729"/>
          </a:xfrm>
          <a:custGeom>
            <a:avLst/>
            <a:gdLst/>
            <a:ahLst/>
            <a:cxnLst/>
            <a:rect l="l" t="t" r="r" b="b"/>
            <a:pathLst>
              <a:path w="3504972" h="3421729">
                <a:moveTo>
                  <a:pt x="0" y="0"/>
                </a:moveTo>
                <a:lnTo>
                  <a:pt x="3504972" y="0"/>
                </a:lnTo>
                <a:lnTo>
                  <a:pt x="3504972" y="3421729"/>
                </a:lnTo>
                <a:lnTo>
                  <a:pt x="0" y="342172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42977" y="3580"/>
            <a:ext cx="2011108" cy="2057400"/>
          </a:xfrm>
          <a:custGeom>
            <a:avLst/>
            <a:gdLst/>
            <a:ahLst/>
            <a:cxnLst/>
            <a:rect l="l" t="t" r="r" b="b"/>
            <a:pathLst>
              <a:path w="2011108" h="2057400">
                <a:moveTo>
                  <a:pt x="0" y="0"/>
                </a:moveTo>
                <a:lnTo>
                  <a:pt x="2011108" y="0"/>
                </a:lnTo>
                <a:lnTo>
                  <a:pt x="20111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83523" y="2603305"/>
            <a:ext cx="1512972" cy="1347762"/>
          </a:xfrm>
          <a:custGeom>
            <a:avLst/>
            <a:gdLst/>
            <a:ahLst/>
            <a:cxnLst/>
            <a:rect l="l" t="t" r="r" b="b"/>
            <a:pathLst>
              <a:path w="1512972" h="1347762">
                <a:moveTo>
                  <a:pt x="0" y="0"/>
                </a:moveTo>
                <a:lnTo>
                  <a:pt x="1512971" y="0"/>
                </a:lnTo>
                <a:lnTo>
                  <a:pt x="1512971" y="1347762"/>
                </a:lnTo>
                <a:lnTo>
                  <a:pt x="0" y="1347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18362" y="7837103"/>
            <a:ext cx="1972387" cy="1799803"/>
          </a:xfrm>
          <a:custGeom>
            <a:avLst/>
            <a:gdLst/>
            <a:ahLst/>
            <a:cxnLst/>
            <a:rect l="l" t="t" r="r" b="b"/>
            <a:pathLst>
              <a:path w="1972387" h="1799803">
                <a:moveTo>
                  <a:pt x="0" y="0"/>
                </a:moveTo>
                <a:lnTo>
                  <a:pt x="1972387" y="0"/>
                </a:lnTo>
                <a:lnTo>
                  <a:pt x="1972387" y="1799803"/>
                </a:lnTo>
                <a:lnTo>
                  <a:pt x="0" y="179980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296494" y="2181477"/>
            <a:ext cx="14459339" cy="120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40"/>
              </a:lnSpc>
            </a:pPr>
            <a:r>
              <a:rPr lang="en-US" sz="3745">
                <a:solidFill>
                  <a:srgbClr val="1B1B1B"/>
                </a:solidFill>
                <a:latin typeface="Agrandir" panose="00000500000000000000"/>
              </a:rPr>
              <a:t>Em hãy gọi tên loại máy tính ở các hình</a:t>
            </a:r>
            <a:r>
              <a:rPr lang="en-US" sz="3745">
                <a:solidFill>
                  <a:srgbClr val="1B1B1B"/>
                </a:solidFill>
                <a:latin typeface="Agrandir Bold" panose="00000800000000000000"/>
              </a:rPr>
              <a:t> 5.4a, 5.4b, 5.4c, 5.4d?</a:t>
            </a:r>
            <a:endParaRPr lang="en-US" sz="3745">
              <a:solidFill>
                <a:srgbClr val="1B1B1B"/>
              </a:solidFill>
              <a:latin typeface="Agrandir Bold" panose="00000800000000000000"/>
            </a:endParaRPr>
          </a:p>
          <a:p>
            <a:pPr>
              <a:lnSpc>
                <a:spcPts val="3620"/>
              </a:lnSpc>
            </a:pPr>
          </a:p>
        </p:txBody>
      </p:sp>
      <p:sp>
        <p:nvSpPr>
          <p:cNvPr id="16" name="TextBox 16"/>
          <p:cNvSpPr txBox="1"/>
          <p:nvPr/>
        </p:nvSpPr>
        <p:spPr>
          <a:xfrm>
            <a:off x="7792962" y="347107"/>
            <a:ext cx="2847777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Luyện tập</a:t>
            </a:r>
            <a:endParaRPr lang="en-US" sz="4655" b="1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02887" y="1028700"/>
            <a:ext cx="15656413" cy="8369712"/>
          </a:xfrm>
          <a:custGeom>
            <a:avLst/>
            <a:gdLst/>
            <a:ahLst/>
            <a:cxnLst/>
            <a:rect l="l" t="t" r="r" b="b"/>
            <a:pathLst>
              <a:path w="15656413" h="8369712">
                <a:moveTo>
                  <a:pt x="0" y="0"/>
                </a:moveTo>
                <a:lnTo>
                  <a:pt x="15656413" y="0"/>
                </a:lnTo>
                <a:lnTo>
                  <a:pt x="15656413" y="8369712"/>
                </a:lnTo>
                <a:lnTo>
                  <a:pt x="0" y="836971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t="-253" r="-6044" b="-253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9067626" y="2628930"/>
            <a:ext cx="7677288" cy="5755373"/>
          </a:xfrm>
          <a:custGeom>
            <a:avLst/>
            <a:gdLst/>
            <a:ahLst/>
            <a:cxnLst/>
            <a:rect l="l" t="t" r="r" b="b"/>
            <a:pathLst>
              <a:path w="7677288" h="5755373">
                <a:moveTo>
                  <a:pt x="0" y="0"/>
                </a:moveTo>
                <a:lnTo>
                  <a:pt x="7677288" y="0"/>
                </a:lnTo>
                <a:lnTo>
                  <a:pt x="7677288" y="5755373"/>
                </a:lnTo>
                <a:lnTo>
                  <a:pt x="0" y="57553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5"/>
            </a:stretch>
          </a:blipFill>
          <a:ln w="5715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-286928" y="0"/>
            <a:ext cx="4645120" cy="2595461"/>
          </a:xfrm>
          <a:custGeom>
            <a:avLst/>
            <a:gdLst/>
            <a:ahLst/>
            <a:cxnLst/>
            <a:rect l="l" t="t" r="r" b="b"/>
            <a:pathLst>
              <a:path w="4645120" h="2595461">
                <a:moveTo>
                  <a:pt x="0" y="0"/>
                </a:moveTo>
                <a:lnTo>
                  <a:pt x="4645120" y="0"/>
                </a:lnTo>
                <a:lnTo>
                  <a:pt x="4645120" y="2595461"/>
                </a:lnTo>
                <a:lnTo>
                  <a:pt x="0" y="25954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 rot="0">
            <a:off x="2209530" y="2729895"/>
            <a:ext cx="6102135" cy="5773600"/>
            <a:chOff x="0" y="0"/>
            <a:chExt cx="1607147" cy="15206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07147" cy="1520619"/>
            </a:xfrm>
            <a:custGeom>
              <a:avLst/>
              <a:gdLst/>
              <a:ahLst/>
              <a:cxnLst/>
              <a:rect l="l" t="t" r="r" b="b"/>
              <a:pathLst>
                <a:path w="1607147" h="1520619">
                  <a:moveTo>
                    <a:pt x="64705" y="0"/>
                  </a:moveTo>
                  <a:lnTo>
                    <a:pt x="1542442" y="0"/>
                  </a:lnTo>
                  <a:cubicBezTo>
                    <a:pt x="1559603" y="0"/>
                    <a:pt x="1576061" y="6817"/>
                    <a:pt x="1588195" y="18952"/>
                  </a:cubicBezTo>
                  <a:cubicBezTo>
                    <a:pt x="1600330" y="31086"/>
                    <a:pt x="1607147" y="47544"/>
                    <a:pt x="1607147" y="64705"/>
                  </a:cubicBezTo>
                  <a:lnTo>
                    <a:pt x="1607147" y="1455914"/>
                  </a:lnTo>
                  <a:cubicBezTo>
                    <a:pt x="1607147" y="1473075"/>
                    <a:pt x="1600330" y="1489533"/>
                    <a:pt x="1588195" y="1501667"/>
                  </a:cubicBezTo>
                  <a:cubicBezTo>
                    <a:pt x="1576061" y="1513802"/>
                    <a:pt x="1559603" y="1520619"/>
                    <a:pt x="1542442" y="1520619"/>
                  </a:cubicBezTo>
                  <a:lnTo>
                    <a:pt x="64705" y="1520619"/>
                  </a:lnTo>
                  <a:cubicBezTo>
                    <a:pt x="47544" y="1520619"/>
                    <a:pt x="31086" y="1513802"/>
                    <a:pt x="18952" y="1501667"/>
                  </a:cubicBezTo>
                  <a:cubicBezTo>
                    <a:pt x="6817" y="1489533"/>
                    <a:pt x="0" y="1473075"/>
                    <a:pt x="0" y="1455914"/>
                  </a:cubicBezTo>
                  <a:lnTo>
                    <a:pt x="0" y="64705"/>
                  </a:lnTo>
                  <a:cubicBezTo>
                    <a:pt x="0" y="47544"/>
                    <a:pt x="6817" y="31086"/>
                    <a:pt x="18952" y="18952"/>
                  </a:cubicBezTo>
                  <a:cubicBezTo>
                    <a:pt x="31086" y="6817"/>
                    <a:pt x="47544" y="0"/>
                    <a:pt x="64705" y="0"/>
                  </a:cubicBezTo>
                  <a:close/>
                </a:path>
              </a:pathLst>
            </a:custGeom>
            <a:solidFill>
              <a:srgbClr val="87C7F1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607147" cy="1587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8" name="Freeform 8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93" y="9398412"/>
            <a:ext cx="7315200" cy="1143000"/>
          </a:xfrm>
          <a:custGeom>
            <a:avLst/>
            <a:gdLst/>
            <a:ahLst/>
            <a:cxnLst/>
            <a:rect l="l" t="t" r="r" b="b"/>
            <a:pathLst>
              <a:path w="7315200" h="1143000">
                <a:moveTo>
                  <a:pt x="0" y="0"/>
                </a:moveTo>
                <a:lnTo>
                  <a:pt x="7315200" y="0"/>
                </a:lnTo>
                <a:lnTo>
                  <a:pt x="73152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457419" y="0"/>
            <a:ext cx="2014726" cy="2595461"/>
          </a:xfrm>
          <a:custGeom>
            <a:avLst/>
            <a:gdLst/>
            <a:ahLst/>
            <a:cxnLst/>
            <a:rect l="l" t="t" r="r" b="b"/>
            <a:pathLst>
              <a:path w="2014726" h="2595461">
                <a:moveTo>
                  <a:pt x="0" y="0"/>
                </a:moveTo>
                <a:lnTo>
                  <a:pt x="2014727" y="0"/>
                </a:lnTo>
                <a:lnTo>
                  <a:pt x="2014727" y="2595461"/>
                </a:lnTo>
                <a:lnTo>
                  <a:pt x="0" y="25954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362322" y="3086055"/>
            <a:ext cx="5477782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880"/>
              </a:lnSpc>
              <a:spcBef>
                <a:spcPct val="0"/>
              </a:spcBef>
            </a:pPr>
            <a:r>
              <a:rPr lang="en-US" sz="3485" b="1">
                <a:solidFill>
                  <a:srgbClr val="000000"/>
                </a:solidFill>
                <a:latin typeface="Agrandir Bold" panose="00000800000000000000"/>
              </a:rPr>
              <a:t>Em hãy trao đổi với bạn, chỉ ra các bộ ba tương ứng với nhau giữa </a:t>
            </a:r>
            <a:r>
              <a:rPr lang="en-US" sz="3485" b="1">
                <a:solidFill>
                  <a:srgbClr val="000000"/>
                </a:solidFill>
                <a:highlight>
                  <a:srgbClr val="FFFF00"/>
                </a:highlight>
                <a:latin typeface="Agrandir Bold" panose="00000800000000000000"/>
              </a:rPr>
              <a:t>chức năng </a:t>
            </a:r>
            <a:r>
              <a:rPr lang="en-US" sz="3485" b="1">
                <a:solidFill>
                  <a:srgbClr val="000000"/>
                </a:solidFill>
                <a:latin typeface="Agrandir Bold" panose="00000800000000000000"/>
              </a:rPr>
              <a:t>-</a:t>
            </a:r>
            <a:r>
              <a:rPr lang="en-US" sz="3485" b="1">
                <a:solidFill>
                  <a:srgbClr val="000000"/>
                </a:solidFill>
                <a:highlight>
                  <a:srgbClr val="FFFF00"/>
                </a:highlight>
                <a:latin typeface="Agrandir Bold" panose="00000800000000000000"/>
              </a:rPr>
              <a:t> hình ảnh</a:t>
            </a:r>
            <a:r>
              <a:rPr lang="en-US" sz="3485" b="1">
                <a:solidFill>
                  <a:srgbClr val="000000"/>
                </a:solidFill>
                <a:latin typeface="Agrandir Bold" panose="00000800000000000000"/>
              </a:rPr>
              <a:t> - </a:t>
            </a:r>
            <a:r>
              <a:rPr lang="en-US" sz="3485" b="1">
                <a:solidFill>
                  <a:srgbClr val="000000"/>
                </a:solidFill>
                <a:highlight>
                  <a:srgbClr val="FFFF00"/>
                </a:highlight>
                <a:latin typeface="Agrandir Bold" panose="00000800000000000000"/>
              </a:rPr>
              <a:t>tên gọi</a:t>
            </a:r>
            <a:r>
              <a:rPr lang="en-US" sz="3485" b="1">
                <a:solidFill>
                  <a:srgbClr val="000000"/>
                </a:solidFill>
                <a:latin typeface="Agrandir Bold" panose="00000800000000000000"/>
              </a:rPr>
              <a:t> ở bảng dưới đây. </a:t>
            </a:r>
            <a:endParaRPr lang="en-US" sz="3485" b="1">
              <a:solidFill>
                <a:srgbClr val="000000"/>
              </a:solidFill>
              <a:latin typeface="Agrandir Bold" panose="00000800000000000000"/>
            </a:endParaRPr>
          </a:p>
          <a:p>
            <a:pPr algn="just">
              <a:lnSpc>
                <a:spcPts val="4880"/>
              </a:lnSpc>
              <a:spcBef>
                <a:spcPct val="0"/>
              </a:spcBef>
            </a:pPr>
          </a:p>
          <a:p>
            <a:pPr algn="just">
              <a:lnSpc>
                <a:spcPts val="4880"/>
              </a:lnSpc>
              <a:spcBef>
                <a:spcPct val="0"/>
              </a:spcBef>
            </a:pPr>
            <a:r>
              <a:rPr lang="en-US" sz="3485">
                <a:solidFill>
                  <a:srgbClr val="000000"/>
                </a:solidFill>
                <a:latin typeface="Agrandir" panose="00000500000000000000"/>
              </a:rPr>
              <a:t>Ví dụ: </a:t>
            </a:r>
            <a:r>
              <a:rPr lang="en-US" sz="3485">
                <a:solidFill>
                  <a:srgbClr val="000000"/>
                </a:solidFill>
                <a:latin typeface="Agrandir Bold" panose="00000800000000000000"/>
              </a:rPr>
              <a:t>A – 1 – a</a:t>
            </a:r>
            <a:r>
              <a:rPr lang="en-US" sz="3485">
                <a:solidFill>
                  <a:srgbClr val="000000"/>
                </a:solidFill>
                <a:latin typeface="Agrandir" panose="00000500000000000000"/>
              </a:rPr>
              <a:t> là</a:t>
            </a:r>
            <a:r>
              <a:rPr lang="en-US" sz="3485">
                <a:solidFill>
                  <a:srgbClr val="000000"/>
                </a:solidFill>
                <a:highlight>
                  <a:srgbClr val="FFFF00"/>
                </a:highlight>
                <a:latin typeface="Agrandir" panose="00000500000000000000"/>
              </a:rPr>
              <a:t> </a:t>
            </a:r>
            <a:r>
              <a:rPr lang="en-US" sz="3485">
                <a:solidFill>
                  <a:srgbClr val="910002"/>
                </a:solidFill>
                <a:highlight>
                  <a:srgbClr val="FFFF00"/>
                </a:highlight>
                <a:latin typeface="Agrandir Bold" panose="00000800000000000000"/>
              </a:rPr>
              <a:t>sai</a:t>
            </a:r>
            <a:r>
              <a:rPr lang="en-US" sz="3485">
                <a:solidFill>
                  <a:srgbClr val="000000"/>
                </a:solidFill>
                <a:latin typeface="Agrandir" panose="00000500000000000000"/>
              </a:rPr>
              <a:t>,   </a:t>
            </a:r>
            <a:endParaRPr lang="en-US" sz="3485">
              <a:solidFill>
                <a:srgbClr val="000000"/>
              </a:solidFill>
              <a:latin typeface="Agrandir" panose="00000500000000000000"/>
            </a:endParaRPr>
          </a:p>
          <a:p>
            <a:pPr algn="just">
              <a:lnSpc>
                <a:spcPts val="4880"/>
              </a:lnSpc>
              <a:spcBef>
                <a:spcPct val="0"/>
              </a:spcBef>
            </a:pPr>
            <a:r>
              <a:rPr lang="en-US" sz="3485">
                <a:solidFill>
                  <a:srgbClr val="000000"/>
                </a:solidFill>
                <a:latin typeface="Agrandir" panose="00000500000000000000"/>
              </a:rPr>
              <a:t>         </a:t>
            </a:r>
            <a:r>
              <a:rPr lang="en-US" sz="3485">
                <a:solidFill>
                  <a:srgbClr val="000000"/>
                </a:solidFill>
                <a:latin typeface="Agrandir Bold" panose="00000800000000000000"/>
              </a:rPr>
              <a:t>A – 3 – d </a:t>
            </a:r>
            <a:r>
              <a:rPr lang="en-US" sz="3485">
                <a:solidFill>
                  <a:srgbClr val="000000"/>
                </a:solidFill>
                <a:latin typeface="Agrandir" panose="00000500000000000000"/>
              </a:rPr>
              <a:t>là</a:t>
            </a:r>
            <a:r>
              <a:rPr lang="en-US" sz="3485">
                <a:solidFill>
                  <a:srgbClr val="30905F"/>
                </a:solidFill>
                <a:latin typeface="Agrandir Bold" panose="00000800000000000000"/>
              </a:rPr>
              <a:t> </a:t>
            </a:r>
            <a:r>
              <a:rPr lang="en-US" sz="3485">
                <a:solidFill>
                  <a:srgbClr val="30905F"/>
                </a:solidFill>
                <a:highlight>
                  <a:srgbClr val="FFFF00"/>
                </a:highlight>
                <a:latin typeface="Agrandir Bold" panose="00000800000000000000"/>
              </a:rPr>
              <a:t>đúng.</a:t>
            </a:r>
            <a:endParaRPr lang="en-US" sz="3485">
              <a:solidFill>
                <a:srgbClr val="30905F"/>
              </a:solidFill>
              <a:highlight>
                <a:srgbClr val="FFFF00"/>
              </a:highlight>
              <a:latin typeface="Agrandir Bold" panose="0000080000000000000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7792962" y="347107"/>
            <a:ext cx="2847777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Lu</a:t>
            </a: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yện tậ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p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  <p:sp>
        <p:nvSpPr>
          <p:cNvPr id="13" name="Freeform 13"/>
          <p:cNvSpPr/>
          <p:nvPr/>
        </p:nvSpPr>
        <p:spPr>
          <a:xfrm rot="5400000">
            <a:off x="-2491974" y="5617590"/>
            <a:ext cx="6089815" cy="951534"/>
          </a:xfrm>
          <a:custGeom>
            <a:avLst/>
            <a:gdLst/>
            <a:ahLst/>
            <a:cxnLst/>
            <a:rect l="l" t="t" r="r" b="b"/>
            <a:pathLst>
              <a:path w="6089815" h="951534">
                <a:moveTo>
                  <a:pt x="0" y="0"/>
                </a:moveTo>
                <a:lnTo>
                  <a:pt x="6089815" y="0"/>
                </a:lnTo>
                <a:lnTo>
                  <a:pt x="6089815" y="951533"/>
                </a:lnTo>
                <a:lnTo>
                  <a:pt x="0" y="9515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2166" y="1513035"/>
            <a:ext cx="14308359" cy="7571254"/>
          </a:xfrm>
          <a:custGeom>
            <a:avLst/>
            <a:gdLst/>
            <a:ahLst/>
            <a:cxnLst/>
            <a:rect l="l" t="t" r="r" b="b"/>
            <a:pathLst>
              <a:path w="14308359" h="7571254">
                <a:moveTo>
                  <a:pt x="0" y="0"/>
                </a:moveTo>
                <a:lnTo>
                  <a:pt x="14308359" y="0"/>
                </a:lnTo>
                <a:lnTo>
                  <a:pt x="14308359" y="7571254"/>
                </a:lnTo>
                <a:lnTo>
                  <a:pt x="0" y="7571254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1980436" y="6444954"/>
            <a:ext cx="4540852" cy="352225"/>
          </a:xfrm>
          <a:custGeom>
            <a:avLst/>
            <a:gdLst/>
            <a:ahLst/>
            <a:cxnLst/>
            <a:rect l="l" t="t" r="r" b="b"/>
            <a:pathLst>
              <a:path w="4540852" h="352225">
                <a:moveTo>
                  <a:pt x="0" y="0"/>
                </a:moveTo>
                <a:lnTo>
                  <a:pt x="4540852" y="0"/>
                </a:lnTo>
                <a:lnTo>
                  <a:pt x="4540852" y="352226"/>
                </a:lnTo>
                <a:lnTo>
                  <a:pt x="0" y="3522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53" y="9720590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1" y="0"/>
                </a:lnTo>
                <a:lnTo>
                  <a:pt x="289404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049355" flipV="1">
            <a:off x="-264237" y="8015138"/>
            <a:ext cx="2585873" cy="2709010"/>
          </a:xfrm>
          <a:custGeom>
            <a:avLst/>
            <a:gdLst/>
            <a:ahLst/>
            <a:cxnLst/>
            <a:rect l="l" t="t" r="r" b="b"/>
            <a:pathLst>
              <a:path w="2585873" h="2709010">
                <a:moveTo>
                  <a:pt x="0" y="2709010"/>
                </a:moveTo>
                <a:lnTo>
                  <a:pt x="2585874" y="2709010"/>
                </a:lnTo>
                <a:lnTo>
                  <a:pt x="2585874" y="0"/>
                </a:lnTo>
                <a:lnTo>
                  <a:pt x="0" y="0"/>
                </a:lnTo>
                <a:lnTo>
                  <a:pt x="0" y="270901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07174" y="-1393160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1" y="0"/>
                </a:lnTo>
                <a:lnTo>
                  <a:pt x="289404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79117">
            <a:off x="14630552" y="-92007"/>
            <a:ext cx="3332476" cy="3178349"/>
          </a:xfrm>
          <a:custGeom>
            <a:avLst/>
            <a:gdLst/>
            <a:ahLst/>
            <a:cxnLst/>
            <a:rect l="l" t="t" r="r" b="b"/>
            <a:pathLst>
              <a:path w="3332476" h="3178349">
                <a:moveTo>
                  <a:pt x="0" y="0"/>
                </a:moveTo>
                <a:lnTo>
                  <a:pt x="3332475" y="0"/>
                </a:lnTo>
                <a:lnTo>
                  <a:pt x="3332475" y="3178348"/>
                </a:lnTo>
                <a:lnTo>
                  <a:pt x="0" y="31783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393050" y="5298662"/>
            <a:ext cx="4894950" cy="5379066"/>
          </a:xfrm>
          <a:custGeom>
            <a:avLst/>
            <a:gdLst/>
            <a:ahLst/>
            <a:cxnLst/>
            <a:rect l="l" t="t" r="r" b="b"/>
            <a:pathLst>
              <a:path w="4894950" h="5379066">
                <a:moveTo>
                  <a:pt x="0" y="0"/>
                </a:moveTo>
                <a:lnTo>
                  <a:pt x="4894950" y="0"/>
                </a:lnTo>
                <a:lnTo>
                  <a:pt x="4894950" y="5379066"/>
                </a:lnTo>
                <a:lnTo>
                  <a:pt x="0" y="537906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0" y="0"/>
            <a:ext cx="4974430" cy="4907934"/>
          </a:xfrm>
          <a:custGeom>
            <a:avLst/>
            <a:gdLst/>
            <a:ahLst/>
            <a:cxnLst/>
            <a:rect l="l" t="t" r="r" b="b"/>
            <a:pathLst>
              <a:path w="4974430" h="4907934">
                <a:moveTo>
                  <a:pt x="0" y="0"/>
                </a:moveTo>
                <a:lnTo>
                  <a:pt x="4974430" y="0"/>
                </a:lnTo>
                <a:lnTo>
                  <a:pt x="4974430" y="4907934"/>
                </a:lnTo>
                <a:lnTo>
                  <a:pt x="0" y="490793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020" b="-2528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5243982" y="3567570"/>
            <a:ext cx="8921754" cy="2821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35"/>
              </a:lnSpc>
              <a:spcBef>
                <a:spcPct val="0"/>
              </a:spcBef>
            </a:pPr>
            <a:r>
              <a:rPr lang="en-US" sz="5240" b="1">
                <a:solidFill>
                  <a:srgbClr val="000000"/>
                </a:solidFill>
                <a:latin typeface="Agrandir Bold" panose="00000800000000000000"/>
              </a:rPr>
              <a:t>Hãy kể tên một số loại đồ dùng có thể xử lí thông tin trong gia đình em ?</a:t>
            </a:r>
            <a:endParaRPr lang="en-US" sz="5240" b="1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521288" y="664240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5" y="0"/>
                </a:lnTo>
                <a:lnTo>
                  <a:pt x="4655945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139940" y="866775"/>
            <a:ext cx="3437255" cy="67056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V</a:t>
            </a: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ận dụn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g 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601160" y="551616"/>
            <a:ext cx="13085679" cy="9183768"/>
          </a:xfrm>
          <a:custGeom>
            <a:avLst/>
            <a:gdLst/>
            <a:ahLst/>
            <a:cxnLst/>
            <a:rect l="l" t="t" r="r" b="b"/>
            <a:pathLst>
              <a:path w="13085679" h="9183768">
                <a:moveTo>
                  <a:pt x="0" y="0"/>
                </a:moveTo>
                <a:lnTo>
                  <a:pt x="13085680" y="0"/>
                </a:lnTo>
                <a:lnTo>
                  <a:pt x="13085680" y="9183768"/>
                </a:lnTo>
                <a:lnTo>
                  <a:pt x="0" y="918376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28700"/>
            <a:ext cx="2195353" cy="1553212"/>
          </a:xfrm>
          <a:custGeom>
            <a:avLst/>
            <a:gdLst/>
            <a:ahLst/>
            <a:cxnLst/>
            <a:rect l="l" t="t" r="r" b="b"/>
            <a:pathLst>
              <a:path w="2195353" h="1553212">
                <a:moveTo>
                  <a:pt x="0" y="0"/>
                </a:moveTo>
                <a:lnTo>
                  <a:pt x="2195353" y="0"/>
                </a:lnTo>
                <a:lnTo>
                  <a:pt x="2195353" y="1553212"/>
                </a:lnTo>
                <a:lnTo>
                  <a:pt x="0" y="1553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98171" y="2509876"/>
            <a:ext cx="1891659" cy="484952"/>
          </a:xfrm>
          <a:custGeom>
            <a:avLst/>
            <a:gdLst/>
            <a:ahLst/>
            <a:cxnLst/>
            <a:rect l="l" t="t" r="r" b="b"/>
            <a:pathLst>
              <a:path w="1891659" h="484952">
                <a:moveTo>
                  <a:pt x="0" y="0"/>
                </a:moveTo>
                <a:lnTo>
                  <a:pt x="1891658" y="0"/>
                </a:lnTo>
                <a:lnTo>
                  <a:pt x="1891658" y="484953"/>
                </a:lnTo>
                <a:lnTo>
                  <a:pt x="0" y="484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6534393"/>
            <a:ext cx="3152190" cy="3752607"/>
          </a:xfrm>
          <a:custGeom>
            <a:avLst/>
            <a:gdLst/>
            <a:ahLst/>
            <a:cxnLst/>
            <a:rect l="l" t="t" r="r" b="b"/>
            <a:pathLst>
              <a:path w="3152190" h="3752607">
                <a:moveTo>
                  <a:pt x="0" y="0"/>
                </a:moveTo>
                <a:lnTo>
                  <a:pt x="3152190" y="0"/>
                </a:lnTo>
                <a:lnTo>
                  <a:pt x="3152190" y="3752607"/>
                </a:lnTo>
                <a:lnTo>
                  <a:pt x="0" y="37526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52684" y="300017"/>
            <a:ext cx="2213233" cy="2452335"/>
          </a:xfrm>
          <a:custGeom>
            <a:avLst/>
            <a:gdLst/>
            <a:ahLst/>
            <a:cxnLst/>
            <a:rect l="l" t="t" r="r" b="b"/>
            <a:pathLst>
              <a:path w="2213233" h="2452335">
                <a:moveTo>
                  <a:pt x="0" y="0"/>
                </a:moveTo>
                <a:lnTo>
                  <a:pt x="2213232" y="0"/>
                </a:lnTo>
                <a:lnTo>
                  <a:pt x="2213232" y="2452335"/>
                </a:lnTo>
                <a:lnTo>
                  <a:pt x="0" y="24523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152190" y="1121186"/>
            <a:ext cx="2014669" cy="1873642"/>
          </a:xfrm>
          <a:custGeom>
            <a:avLst/>
            <a:gdLst/>
            <a:ahLst/>
            <a:cxnLst/>
            <a:rect l="l" t="t" r="r" b="b"/>
            <a:pathLst>
              <a:path w="2014669" h="1873642">
                <a:moveTo>
                  <a:pt x="0" y="0"/>
                </a:moveTo>
                <a:lnTo>
                  <a:pt x="2014669" y="0"/>
                </a:lnTo>
                <a:lnTo>
                  <a:pt x="2014669" y="1873643"/>
                </a:lnTo>
                <a:lnTo>
                  <a:pt x="0" y="187364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10335" y="7066976"/>
            <a:ext cx="3555582" cy="2888910"/>
          </a:xfrm>
          <a:custGeom>
            <a:avLst/>
            <a:gdLst/>
            <a:ahLst/>
            <a:cxnLst/>
            <a:rect l="l" t="t" r="r" b="b"/>
            <a:pathLst>
              <a:path w="3555582" h="2888910">
                <a:moveTo>
                  <a:pt x="0" y="0"/>
                </a:moveTo>
                <a:lnTo>
                  <a:pt x="3555581" y="0"/>
                </a:lnTo>
                <a:lnTo>
                  <a:pt x="3555581" y="2888910"/>
                </a:lnTo>
                <a:lnTo>
                  <a:pt x="0" y="28889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477665" y="3512464"/>
            <a:ext cx="11332669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475"/>
              </a:lnSpc>
              <a:spcBef>
                <a:spcPct val="0"/>
              </a:spcBef>
            </a:pP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Các loại máy tính: 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để bàn, xách tay, bảng </a:t>
            </a: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và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 điện thoại thông minh</a:t>
            </a: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 thường có bốn thành phần cơ bản là 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thân máy, màn hình, bàn phím</a:t>
            </a: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 và 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chuột. Bàn phím, </a:t>
            </a:r>
            <a:r>
              <a:rPr lang="en-US" sz="3195" b="1">
                <a:solidFill>
                  <a:srgbClr val="000000"/>
                </a:solidFill>
                <a:latin typeface="Agrandir Bold" panose="00000800000000000000"/>
              </a:rPr>
              <a:t>chuột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, màn hình</a:t>
            </a: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 và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 loa </a:t>
            </a:r>
            <a:r>
              <a:rPr lang="en-US" sz="3195">
                <a:solidFill>
                  <a:srgbClr val="000000"/>
                </a:solidFill>
                <a:latin typeface="Agrandir" panose="00000500000000000000"/>
              </a:rPr>
              <a:t>giúp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 </a:t>
            </a:r>
            <a:r>
              <a:rPr lang="en-US" sz="3195" b="1">
                <a:solidFill>
                  <a:srgbClr val="000000"/>
                </a:solidFill>
                <a:latin typeface="Agrandir Bold" panose="00000800000000000000"/>
              </a:rPr>
              <a:t>sử dụng m</a:t>
            </a:r>
            <a:r>
              <a:rPr lang="en-US" sz="3195">
                <a:solidFill>
                  <a:srgbClr val="000000"/>
                </a:solidFill>
                <a:latin typeface="Agrandir Bold" panose="00000800000000000000"/>
              </a:rPr>
              <a:t>á</a:t>
            </a:r>
            <a:r>
              <a:rPr lang="en-US" sz="3195" b="1">
                <a:solidFill>
                  <a:srgbClr val="000000"/>
                </a:solidFill>
                <a:latin typeface="Agrandir Bold" panose="00000800000000000000"/>
              </a:rPr>
              <a:t>y tính dễ dàng và hiệu quả.</a:t>
            </a:r>
            <a:endParaRPr lang="en-US" sz="3195" b="1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7001510" y="375285"/>
            <a:ext cx="4305300" cy="164401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Ghi nhớ</a:t>
            </a:r>
            <a:endParaRPr lang="en-US" sz="4655" b="1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89" y="0"/>
            <a:ext cx="18220711" cy="10287000"/>
          </a:xfrm>
          <a:custGeom>
            <a:avLst/>
            <a:gdLst/>
            <a:ahLst/>
            <a:cxnLst/>
            <a:rect l="l" t="t" r="r" b="b"/>
            <a:pathLst>
              <a:path w="18220711" h="10287000">
                <a:moveTo>
                  <a:pt x="0" y="0"/>
                </a:moveTo>
                <a:lnTo>
                  <a:pt x="18220711" y="0"/>
                </a:lnTo>
                <a:lnTo>
                  <a:pt x="182207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91" t="-3774" r="-8507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028700" y="762291"/>
            <a:ext cx="16055985" cy="8496009"/>
          </a:xfrm>
          <a:custGeom>
            <a:avLst/>
            <a:gdLst/>
            <a:ahLst/>
            <a:cxnLst/>
            <a:rect l="l" t="t" r="r" b="b"/>
            <a:pathLst>
              <a:path w="16055985" h="8496009">
                <a:moveTo>
                  <a:pt x="0" y="0"/>
                </a:moveTo>
                <a:lnTo>
                  <a:pt x="16055985" y="0"/>
                </a:lnTo>
                <a:lnTo>
                  <a:pt x="16055985" y="8496009"/>
                </a:lnTo>
                <a:lnTo>
                  <a:pt x="0" y="8496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6D4A23"/>
            </a:solidFill>
            <a:prstDash val="solid"/>
            <a:round/>
          </a:ln>
        </p:spPr>
      </p:sp>
      <p:grpSp>
        <p:nvGrpSpPr>
          <p:cNvPr id="4" name="Group 4"/>
          <p:cNvGrpSpPr/>
          <p:nvPr/>
        </p:nvGrpSpPr>
        <p:grpSpPr>
          <a:xfrm rot="0">
            <a:off x="13595839" y="5985437"/>
            <a:ext cx="2997622" cy="2793961"/>
            <a:chOff x="0" y="0"/>
            <a:chExt cx="14715806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715806" cy="13716000"/>
            </a:xfrm>
            <a:custGeom>
              <a:avLst/>
              <a:gdLst/>
              <a:ahLst/>
              <a:cxnLst/>
              <a:rect l="l" t="t" r="r" b="b"/>
              <a:pathLst>
                <a:path w="14715806" h="13716000">
                  <a:moveTo>
                    <a:pt x="7357903" y="0"/>
                  </a:moveTo>
                  <a:cubicBezTo>
                    <a:pt x="3294245" y="0"/>
                    <a:pt x="0" y="3070431"/>
                    <a:pt x="0" y="6858000"/>
                  </a:cubicBezTo>
                  <a:cubicBezTo>
                    <a:pt x="0" y="10645569"/>
                    <a:pt x="3294245" y="13716000"/>
                    <a:pt x="7357903" y="13716000"/>
                  </a:cubicBezTo>
                  <a:cubicBezTo>
                    <a:pt x="11421560" y="13716000"/>
                    <a:pt x="14715806" y="10645569"/>
                    <a:pt x="14715806" y="6858000"/>
                  </a:cubicBezTo>
                  <a:cubicBezTo>
                    <a:pt x="14715806" y="3070431"/>
                    <a:pt x="11421560" y="0"/>
                    <a:pt x="7357903" y="0"/>
                  </a:cubicBezTo>
                  <a:close/>
                </a:path>
              </a:pathLst>
            </a:custGeom>
            <a:blipFill>
              <a:blip r:embed="rId3"/>
              <a:stretch>
                <a:fillRect l="-19948" r="-19948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 rot="0">
            <a:off x="12046267" y="1352215"/>
            <a:ext cx="3608459" cy="3608459"/>
            <a:chOff x="0" y="0"/>
            <a:chExt cx="13716000" cy="13716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0">
            <a:off x="2570092" y="5235977"/>
            <a:ext cx="3439287" cy="3439287"/>
            <a:chOff x="0" y="0"/>
            <a:chExt cx="13716000" cy="13716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5"/>
              <a:stretch>
                <a:fillRect l="-25046" r="-25046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 rot="0">
            <a:off x="7317605" y="3041868"/>
            <a:ext cx="3913752" cy="3913752"/>
            <a:chOff x="0" y="0"/>
            <a:chExt cx="13716000" cy="13716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6"/>
              <a:stretch>
                <a:fillRect l="-25046" r="-25046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 rot="0">
            <a:off x="1833326" y="1352215"/>
            <a:ext cx="3439287" cy="3439287"/>
            <a:chOff x="0" y="0"/>
            <a:chExt cx="13716000" cy="13716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7"/>
              <a:stretch>
                <a:fillRect l="-25046" r="-2504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>
            <a:off x="14986208" y="7674990"/>
            <a:ext cx="3568866" cy="3621543"/>
          </a:xfrm>
          <a:custGeom>
            <a:avLst/>
            <a:gdLst/>
            <a:ahLst/>
            <a:cxnLst/>
            <a:rect l="l" t="t" r="r" b="b"/>
            <a:pathLst>
              <a:path w="3568866" h="3621543">
                <a:moveTo>
                  <a:pt x="0" y="0"/>
                </a:moveTo>
                <a:lnTo>
                  <a:pt x="3568867" y="0"/>
                </a:lnTo>
                <a:lnTo>
                  <a:pt x="3568867" y="3621544"/>
                </a:lnTo>
                <a:lnTo>
                  <a:pt x="0" y="36215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6593461" y="8169125"/>
            <a:ext cx="2633274" cy="2633274"/>
          </a:xfrm>
          <a:custGeom>
            <a:avLst/>
            <a:gdLst/>
            <a:ahLst/>
            <a:cxnLst/>
            <a:rect l="l" t="t" r="r" b="b"/>
            <a:pathLst>
              <a:path w="2633274" h="2633274">
                <a:moveTo>
                  <a:pt x="0" y="0"/>
                </a:moveTo>
                <a:lnTo>
                  <a:pt x="2633274" y="0"/>
                </a:lnTo>
                <a:lnTo>
                  <a:pt x="2633274" y="2633274"/>
                </a:lnTo>
                <a:lnTo>
                  <a:pt x="0" y="26332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117074" y="4871"/>
            <a:ext cx="2386006" cy="2416765"/>
          </a:xfrm>
          <a:custGeom>
            <a:avLst/>
            <a:gdLst/>
            <a:ahLst/>
            <a:cxnLst/>
            <a:rect l="l" t="t" r="r" b="b"/>
            <a:pathLst>
              <a:path w="2386006" h="2416765">
                <a:moveTo>
                  <a:pt x="0" y="0"/>
                </a:moveTo>
                <a:lnTo>
                  <a:pt x="2386007" y="0"/>
                </a:lnTo>
                <a:lnTo>
                  <a:pt x="2386007" y="2416765"/>
                </a:lnTo>
                <a:lnTo>
                  <a:pt x="0" y="24167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2202877">
            <a:off x="14331771" y="9030628"/>
            <a:ext cx="1525757" cy="1015322"/>
          </a:xfrm>
          <a:custGeom>
            <a:avLst/>
            <a:gdLst/>
            <a:ahLst/>
            <a:cxnLst/>
            <a:rect l="l" t="t" r="r" b="b"/>
            <a:pathLst>
              <a:path w="1525757" h="1015322">
                <a:moveTo>
                  <a:pt x="0" y="0"/>
                </a:moveTo>
                <a:lnTo>
                  <a:pt x="1525758" y="0"/>
                </a:lnTo>
                <a:lnTo>
                  <a:pt x="1525758" y="1015322"/>
                </a:lnTo>
                <a:lnTo>
                  <a:pt x="0" y="1015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65920" y="390548"/>
            <a:ext cx="4488709" cy="1308597"/>
          </a:xfrm>
          <a:custGeom>
            <a:avLst/>
            <a:gdLst/>
            <a:ahLst/>
            <a:cxnLst/>
            <a:rect l="l" t="t" r="r" b="b"/>
            <a:pathLst>
              <a:path w="4488709" h="1308597">
                <a:moveTo>
                  <a:pt x="0" y="0"/>
                </a:moveTo>
                <a:lnTo>
                  <a:pt x="4488709" y="0"/>
                </a:lnTo>
                <a:lnTo>
                  <a:pt x="4488709" y="1308597"/>
                </a:lnTo>
                <a:lnTo>
                  <a:pt x="0" y="130859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289" y="9075106"/>
            <a:ext cx="5376573" cy="1108918"/>
          </a:xfrm>
          <a:custGeom>
            <a:avLst/>
            <a:gdLst/>
            <a:ahLst/>
            <a:cxnLst/>
            <a:rect l="l" t="t" r="r" b="b"/>
            <a:pathLst>
              <a:path w="5376573" h="1108918">
                <a:moveTo>
                  <a:pt x="0" y="0"/>
                </a:moveTo>
                <a:lnTo>
                  <a:pt x="5376573" y="0"/>
                </a:lnTo>
                <a:lnTo>
                  <a:pt x="5376573" y="1108918"/>
                </a:lnTo>
                <a:lnTo>
                  <a:pt x="0" y="110891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20" name="TextBox 20"/>
          <p:cNvSpPr txBox="1"/>
          <p:nvPr/>
        </p:nvSpPr>
        <p:spPr>
          <a:xfrm rot="5400000">
            <a:off x="4161155" y="2539365"/>
            <a:ext cx="2588260" cy="78740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no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6D4A23"/>
                </a:solidFill>
                <a:latin typeface="Agrandir Bold" panose="00000800000000000000"/>
              </a:rPr>
              <a:t>Đi</a:t>
            </a:r>
            <a:r>
              <a:rPr lang="en-US" sz="3700" b="1">
                <a:solidFill>
                  <a:srgbClr val="6D4A23"/>
                </a:solidFill>
                <a:latin typeface="Agrandir Bold" panose="00000800000000000000"/>
              </a:rPr>
              <a:t>ện thoạ</a:t>
            </a:r>
            <a:r>
              <a:rPr lang="en-US" sz="3700">
                <a:solidFill>
                  <a:srgbClr val="6D4A23"/>
                </a:solidFill>
                <a:latin typeface="Agrandir Bold" panose="00000800000000000000"/>
              </a:rPr>
              <a:t>i </a:t>
            </a:r>
            <a:endParaRPr lang="en-US" sz="3700">
              <a:solidFill>
                <a:srgbClr val="6D4A23"/>
              </a:solidFill>
              <a:latin typeface="Agrandir Bold" panose="00000800000000000000"/>
            </a:endParaRPr>
          </a:p>
        </p:txBody>
      </p:sp>
      <p:sp>
        <p:nvSpPr>
          <p:cNvPr id="21" name="TextBox 21"/>
          <p:cNvSpPr txBox="1"/>
          <p:nvPr/>
        </p:nvSpPr>
        <p:spPr>
          <a:xfrm rot="-153934">
            <a:off x="13862685" y="5609590"/>
            <a:ext cx="2279015" cy="1072515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noAutofit/>
          </a:bodyPr>
          <a:lstStyle/>
          <a:p>
            <a:pPr algn="ctr">
              <a:lnSpc>
                <a:spcPts val="4925"/>
              </a:lnSpc>
              <a:spcBef>
                <a:spcPct val="0"/>
              </a:spcBef>
            </a:pPr>
            <a:r>
              <a:rPr lang="en-US" sz="3515">
                <a:solidFill>
                  <a:srgbClr val="6D4A23"/>
                </a:solidFill>
                <a:latin typeface="Agrandir Bold" panose="00000800000000000000"/>
              </a:rPr>
              <a:t>Lò vi sóng</a:t>
            </a:r>
            <a:endParaRPr lang="en-US" sz="3515">
              <a:solidFill>
                <a:srgbClr val="6D4A23"/>
              </a:solidFill>
              <a:latin typeface="Agrandir Bold" panose="00000800000000000000"/>
            </a:endParaRPr>
          </a:p>
        </p:txBody>
      </p:sp>
      <p:sp>
        <p:nvSpPr>
          <p:cNvPr id="22" name="TextBox 22"/>
          <p:cNvSpPr txBox="1"/>
          <p:nvPr/>
        </p:nvSpPr>
        <p:spPr>
          <a:xfrm rot="-415415">
            <a:off x="7854950" y="6533515"/>
            <a:ext cx="3715385" cy="922655"/>
          </a:xfrm>
          <a:prstGeom prst="rect">
            <a:avLst/>
          </a:prstGeom>
        </p:spPr>
        <p:txBody>
          <a:bodyPr lIns="0" tIns="0" rIns="0" bIns="0" rtlCol="0" anchor="t">
            <a:prstTxWarp prst="textArchDown">
              <a:avLst/>
            </a:prstTxWarp>
            <a:noAutofit/>
          </a:bodyPr>
          <a:lstStyle/>
          <a:p>
            <a:pPr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6D4A23"/>
                </a:solidFill>
                <a:latin typeface="Agrandir Bold" panose="00000800000000000000"/>
              </a:rPr>
              <a:t>Máy tính bảng</a:t>
            </a:r>
            <a:endParaRPr lang="en-US" sz="3900" b="1">
              <a:solidFill>
                <a:srgbClr val="6D4A23"/>
              </a:solidFill>
              <a:latin typeface="Agrandir Bold" panose="00000800000000000000"/>
            </a:endParaRPr>
          </a:p>
          <a:p>
            <a:pPr algn="ctr">
              <a:lnSpc>
                <a:spcPts val="5460"/>
              </a:lnSpc>
              <a:spcBef>
                <a:spcPct val="0"/>
              </a:spcBef>
            </a:pPr>
          </a:p>
          <a:p>
            <a:pPr algn="ctr">
              <a:lnSpc>
                <a:spcPts val="5460"/>
              </a:lnSpc>
              <a:spcBef>
                <a:spcPct val="0"/>
              </a:spcBef>
            </a:pPr>
          </a:p>
        </p:txBody>
      </p:sp>
      <p:sp>
        <p:nvSpPr>
          <p:cNvPr id="23" name="TextBox 23"/>
          <p:cNvSpPr txBox="1"/>
          <p:nvPr/>
        </p:nvSpPr>
        <p:spPr>
          <a:xfrm rot="-6006628">
            <a:off x="1659890" y="6358255"/>
            <a:ext cx="2492375" cy="1320800"/>
          </a:xfrm>
          <a:prstGeom prst="rect">
            <a:avLst/>
          </a:prstGeom>
        </p:spPr>
        <p:txBody>
          <a:bodyPr lIns="0" tIns="0" rIns="0" bIns="0" rtlCol="0" anchor="t">
            <a:prstTxWarp prst="textArchUp">
              <a:avLst/>
            </a:prstTxWarp>
            <a:noAutofit/>
          </a:bodyPr>
          <a:lstStyle/>
          <a:p>
            <a:pPr algn="ctr">
              <a:lnSpc>
                <a:spcPts val="5065"/>
              </a:lnSpc>
              <a:spcBef>
                <a:spcPct val="0"/>
              </a:spcBef>
            </a:pPr>
            <a:r>
              <a:rPr lang="en-US" sz="3615">
                <a:solidFill>
                  <a:srgbClr val="6D4A23"/>
                </a:solidFill>
                <a:latin typeface="Agrandir Bold" panose="00000800000000000000"/>
              </a:rPr>
              <a:t> Laptop      </a:t>
            </a:r>
            <a:endParaRPr lang="en-US" sz="3615">
              <a:solidFill>
                <a:srgbClr val="6D4A23"/>
              </a:solidFill>
              <a:latin typeface="Agrandir Bold" panose="00000800000000000000"/>
            </a:endParaRPr>
          </a:p>
        </p:txBody>
      </p:sp>
      <p:sp>
        <p:nvSpPr>
          <p:cNvPr id="24" name="TextBox 24"/>
          <p:cNvSpPr txBox="1"/>
          <p:nvPr/>
        </p:nvSpPr>
        <p:spPr>
          <a:xfrm rot="-6236631">
            <a:off x="14446250" y="1962150"/>
            <a:ext cx="2628265" cy="790575"/>
          </a:xfrm>
          <a:prstGeom prst="rect">
            <a:avLst/>
          </a:prstGeom>
        </p:spPr>
        <p:txBody>
          <a:bodyPr lIns="0" tIns="0" rIns="0" bIns="0" rtlCol="0" anchor="t">
            <a:prstTxWarp prst="textArchDown">
              <a:avLst/>
            </a:prstTxWarp>
            <a:noAutofit/>
          </a:bodyPr>
          <a:lstStyle/>
          <a:p>
            <a:pPr algn="ctr">
              <a:lnSpc>
                <a:spcPts val="5325"/>
              </a:lnSpc>
              <a:spcBef>
                <a:spcPct val="0"/>
              </a:spcBef>
            </a:pPr>
            <a:r>
              <a:rPr lang="en-US" sz="3800" b="1">
                <a:solidFill>
                  <a:srgbClr val="6D4A23"/>
                </a:solidFill>
                <a:latin typeface="Agrandir Bold" panose="00000800000000000000"/>
              </a:rPr>
              <a:t>Điều hòa</a:t>
            </a:r>
            <a:r>
              <a:rPr lang="en-US" sz="3800">
                <a:solidFill>
                  <a:srgbClr val="6D4A23"/>
                </a:solidFill>
                <a:latin typeface="Agrandir Bold" panose="00000800000000000000"/>
              </a:rPr>
              <a:t>    </a:t>
            </a:r>
            <a:endParaRPr lang="en-US" sz="3800">
              <a:solidFill>
                <a:srgbClr val="6D4A23"/>
              </a:solidFill>
              <a:latin typeface="Agrandir Bold" panose="0000080000000000000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05749" y="588187"/>
            <a:ext cx="2110184" cy="763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60"/>
              </a:lnSpc>
              <a:spcBef>
                <a:spcPct val="0"/>
              </a:spcBef>
            </a:pPr>
            <a:r>
              <a:rPr lang="en-US" sz="4255" b="1">
                <a:solidFill>
                  <a:srgbClr val="1B1B1B"/>
                </a:solidFill>
                <a:latin typeface="Agrandir Bold" panose="00000800000000000000"/>
              </a:rPr>
              <a:t>Mở đầ</a:t>
            </a:r>
            <a:r>
              <a:rPr lang="en-US" sz="4255">
                <a:solidFill>
                  <a:srgbClr val="1B1B1B"/>
                </a:solidFill>
                <a:latin typeface="Agrandir Bold" panose="00000800000000000000"/>
              </a:rPr>
              <a:t>u </a:t>
            </a:r>
            <a:endParaRPr lang="en-US" sz="42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5744" y="1028700"/>
            <a:ext cx="15516512" cy="8661035"/>
          </a:xfrm>
          <a:custGeom>
            <a:avLst/>
            <a:gdLst/>
            <a:ahLst/>
            <a:cxnLst/>
            <a:rect l="l" t="t" r="r" b="b"/>
            <a:pathLst>
              <a:path w="15516512" h="8661035">
                <a:moveTo>
                  <a:pt x="0" y="0"/>
                </a:moveTo>
                <a:lnTo>
                  <a:pt x="15516512" y="0"/>
                </a:lnTo>
                <a:lnTo>
                  <a:pt x="15516512" y="8661035"/>
                </a:lnTo>
                <a:lnTo>
                  <a:pt x="0" y="8661035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66414" y="7006799"/>
            <a:ext cx="2152749" cy="2773268"/>
          </a:xfrm>
          <a:custGeom>
            <a:avLst/>
            <a:gdLst/>
            <a:ahLst/>
            <a:cxnLst/>
            <a:rect l="l" t="t" r="r" b="b"/>
            <a:pathLst>
              <a:path w="2152749" h="2773268">
                <a:moveTo>
                  <a:pt x="0" y="0"/>
                </a:moveTo>
                <a:lnTo>
                  <a:pt x="2152749" y="0"/>
                </a:lnTo>
                <a:lnTo>
                  <a:pt x="2152749" y="2773268"/>
                </a:lnTo>
                <a:lnTo>
                  <a:pt x="0" y="27732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56330">
            <a:off x="1593828" y="1179166"/>
            <a:ext cx="1271000" cy="2337960"/>
          </a:xfrm>
          <a:custGeom>
            <a:avLst/>
            <a:gdLst/>
            <a:ahLst/>
            <a:cxnLst/>
            <a:rect l="l" t="t" r="r" b="b"/>
            <a:pathLst>
              <a:path w="1271000" h="2337960">
                <a:moveTo>
                  <a:pt x="0" y="0"/>
                </a:moveTo>
                <a:lnTo>
                  <a:pt x="1271000" y="0"/>
                </a:lnTo>
                <a:lnTo>
                  <a:pt x="1271000" y="2337960"/>
                </a:lnTo>
                <a:lnTo>
                  <a:pt x="0" y="23379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186035" y="3437296"/>
            <a:ext cx="6050509" cy="1134470"/>
          </a:xfrm>
          <a:custGeom>
            <a:avLst/>
            <a:gdLst/>
            <a:ahLst/>
            <a:cxnLst/>
            <a:rect l="l" t="t" r="r" b="b"/>
            <a:pathLst>
              <a:path w="6050509" h="1134470">
                <a:moveTo>
                  <a:pt x="0" y="0"/>
                </a:moveTo>
                <a:lnTo>
                  <a:pt x="6050508" y="0"/>
                </a:lnTo>
                <a:lnTo>
                  <a:pt x="6050508" y="1134471"/>
                </a:lnTo>
                <a:lnTo>
                  <a:pt x="0" y="11344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52146" y="6454908"/>
            <a:ext cx="4168408" cy="3832092"/>
          </a:xfrm>
          <a:custGeom>
            <a:avLst/>
            <a:gdLst/>
            <a:ahLst/>
            <a:cxnLst/>
            <a:rect l="l" t="t" r="r" b="b"/>
            <a:pathLst>
              <a:path w="4168408" h="3832092">
                <a:moveTo>
                  <a:pt x="0" y="0"/>
                </a:moveTo>
                <a:lnTo>
                  <a:pt x="4168409" y="0"/>
                </a:lnTo>
                <a:lnTo>
                  <a:pt x="4168409" y="3832092"/>
                </a:lnTo>
                <a:lnTo>
                  <a:pt x="0" y="38320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4988" r="-101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5277" y="7757687"/>
            <a:ext cx="2635023" cy="2022380"/>
          </a:xfrm>
          <a:custGeom>
            <a:avLst/>
            <a:gdLst/>
            <a:ahLst/>
            <a:cxnLst/>
            <a:rect l="l" t="t" r="r" b="b"/>
            <a:pathLst>
              <a:path w="2635023" h="2022380">
                <a:moveTo>
                  <a:pt x="0" y="0"/>
                </a:moveTo>
                <a:lnTo>
                  <a:pt x="2635023" y="0"/>
                </a:lnTo>
                <a:lnTo>
                  <a:pt x="2635023" y="2022380"/>
                </a:lnTo>
                <a:lnTo>
                  <a:pt x="0" y="20223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707379" y="2812435"/>
            <a:ext cx="9644768" cy="430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"/>
              </a:lnSpc>
            </a:pPr>
          </a:p>
          <a:p>
            <a:pPr>
              <a:lnSpc>
                <a:spcPts val="8340"/>
              </a:lnSpc>
            </a:pPr>
          </a:p>
          <a:p>
            <a:pPr>
              <a:lnSpc>
                <a:spcPts val="8340"/>
              </a:lnSpc>
            </a:pPr>
          </a:p>
          <a:p>
            <a:pPr>
              <a:lnSpc>
                <a:spcPts val="8340"/>
              </a:lnSpc>
            </a:pPr>
            <a:r>
              <a:rPr lang="en-US" sz="5955" b="1">
                <a:solidFill>
                  <a:srgbClr val="6D4A23"/>
                </a:solidFill>
                <a:latin typeface="Agrandir Bold" panose="00000800000000000000"/>
              </a:rPr>
              <a:t>LÀM QUEN VỚI MÁY TÍNH</a:t>
            </a:r>
            <a:endParaRPr lang="en-US" sz="5955" b="1">
              <a:solidFill>
                <a:srgbClr val="6D4A23"/>
              </a:solidFill>
              <a:latin typeface="Agrandir Bold" panose="00000800000000000000"/>
            </a:endParaRPr>
          </a:p>
          <a:p>
            <a:pPr>
              <a:lnSpc>
                <a:spcPts val="8340"/>
              </a:lnSpc>
            </a:pPr>
            <a:endParaRPr b="1"/>
          </a:p>
        </p:txBody>
      </p:sp>
      <p:sp>
        <p:nvSpPr>
          <p:cNvPr id="9" name="Freeform 9"/>
          <p:cNvSpPr/>
          <p:nvPr/>
        </p:nvSpPr>
        <p:spPr>
          <a:xfrm>
            <a:off x="14077437" y="0"/>
            <a:ext cx="4443118" cy="3667592"/>
          </a:xfrm>
          <a:custGeom>
            <a:avLst/>
            <a:gdLst/>
            <a:ahLst/>
            <a:cxnLst/>
            <a:rect l="l" t="t" r="r" b="b"/>
            <a:pathLst>
              <a:path w="4443118" h="3667592">
                <a:moveTo>
                  <a:pt x="0" y="0"/>
                </a:moveTo>
                <a:lnTo>
                  <a:pt x="4443118" y="0"/>
                </a:lnTo>
                <a:lnTo>
                  <a:pt x="4443118" y="3667592"/>
                </a:lnTo>
                <a:lnTo>
                  <a:pt x="0" y="3667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133348" y="4514617"/>
            <a:ext cx="605050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</a:p>
        </p:txBody>
      </p:sp>
      <p:sp>
        <p:nvSpPr>
          <p:cNvPr id="11" name="TextBox 11"/>
          <p:cNvSpPr txBox="1"/>
          <p:nvPr/>
        </p:nvSpPr>
        <p:spPr>
          <a:xfrm>
            <a:off x="6118746" y="3491769"/>
            <a:ext cx="6050509" cy="1022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40"/>
              </a:lnSpc>
            </a:pPr>
            <a:r>
              <a:rPr lang="en-US" sz="5100">
                <a:solidFill>
                  <a:srgbClr val="000000"/>
                </a:solidFill>
                <a:latin typeface="Agrandir Bold" panose="00000800000000000000"/>
              </a:rPr>
              <a:t>Bài 5</a:t>
            </a:r>
            <a:endParaRPr lang="en-US" sz="5100">
              <a:solidFill>
                <a:srgbClr val="000000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8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83" t="-3774" r="-8108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218911" y="1028700"/>
            <a:ext cx="16040389" cy="8487756"/>
          </a:xfrm>
          <a:custGeom>
            <a:avLst/>
            <a:gdLst/>
            <a:ahLst/>
            <a:cxnLst/>
            <a:rect l="l" t="t" r="r" b="b"/>
            <a:pathLst>
              <a:path w="16040389" h="8487756">
                <a:moveTo>
                  <a:pt x="0" y="0"/>
                </a:moveTo>
                <a:lnTo>
                  <a:pt x="16040389" y="0"/>
                </a:lnTo>
                <a:lnTo>
                  <a:pt x="16040389" y="8487756"/>
                </a:lnTo>
                <a:lnTo>
                  <a:pt x="0" y="84877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2958440" y="6407144"/>
            <a:ext cx="4855668" cy="910438"/>
          </a:xfrm>
          <a:custGeom>
            <a:avLst/>
            <a:gdLst/>
            <a:ahLst/>
            <a:cxnLst/>
            <a:rect l="l" t="t" r="r" b="b"/>
            <a:pathLst>
              <a:path w="4855668" h="910438">
                <a:moveTo>
                  <a:pt x="0" y="0"/>
                </a:moveTo>
                <a:lnTo>
                  <a:pt x="4855668" y="0"/>
                </a:lnTo>
                <a:lnTo>
                  <a:pt x="4855668" y="910438"/>
                </a:lnTo>
                <a:lnTo>
                  <a:pt x="0" y="9104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58476" y="6377307"/>
            <a:ext cx="5014797" cy="940274"/>
          </a:xfrm>
          <a:custGeom>
            <a:avLst/>
            <a:gdLst/>
            <a:ahLst/>
            <a:cxnLst/>
            <a:rect l="l" t="t" r="r" b="b"/>
            <a:pathLst>
              <a:path w="5014797" h="940274">
                <a:moveTo>
                  <a:pt x="0" y="0"/>
                </a:moveTo>
                <a:lnTo>
                  <a:pt x="5014797" y="0"/>
                </a:lnTo>
                <a:lnTo>
                  <a:pt x="5014797" y="940275"/>
                </a:lnTo>
                <a:lnTo>
                  <a:pt x="0" y="9402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3449849" y="2771197"/>
            <a:ext cx="3903336" cy="3416872"/>
            <a:chOff x="0" y="0"/>
            <a:chExt cx="812800" cy="7115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711502"/>
            </a:xfrm>
            <a:custGeom>
              <a:avLst/>
              <a:gdLst/>
              <a:ahLst/>
              <a:cxnLst/>
              <a:rect l="l" t="t" r="r" b="b"/>
              <a:pathLst>
                <a:path w="812800" h="711502">
                  <a:moveTo>
                    <a:pt x="45618" y="0"/>
                  </a:moveTo>
                  <a:lnTo>
                    <a:pt x="767182" y="0"/>
                  </a:lnTo>
                  <a:cubicBezTo>
                    <a:pt x="779280" y="0"/>
                    <a:pt x="790884" y="4806"/>
                    <a:pt x="799439" y="13361"/>
                  </a:cubicBezTo>
                  <a:cubicBezTo>
                    <a:pt x="807994" y="21916"/>
                    <a:pt x="812800" y="33520"/>
                    <a:pt x="812800" y="45618"/>
                  </a:cubicBezTo>
                  <a:lnTo>
                    <a:pt x="812800" y="665884"/>
                  </a:lnTo>
                  <a:cubicBezTo>
                    <a:pt x="812800" y="677983"/>
                    <a:pt x="807994" y="689586"/>
                    <a:pt x="799439" y="698141"/>
                  </a:cubicBezTo>
                  <a:cubicBezTo>
                    <a:pt x="790884" y="706696"/>
                    <a:pt x="779280" y="711502"/>
                    <a:pt x="767182" y="711502"/>
                  </a:cubicBezTo>
                  <a:lnTo>
                    <a:pt x="45618" y="711502"/>
                  </a:lnTo>
                  <a:cubicBezTo>
                    <a:pt x="33520" y="711502"/>
                    <a:pt x="21916" y="706696"/>
                    <a:pt x="13361" y="698141"/>
                  </a:cubicBezTo>
                  <a:cubicBezTo>
                    <a:pt x="4806" y="689586"/>
                    <a:pt x="0" y="677983"/>
                    <a:pt x="0" y="665884"/>
                  </a:cubicBezTo>
                  <a:lnTo>
                    <a:pt x="0" y="45618"/>
                  </a:lnTo>
                  <a:cubicBezTo>
                    <a:pt x="0" y="33520"/>
                    <a:pt x="4806" y="21916"/>
                    <a:pt x="13361" y="13361"/>
                  </a:cubicBezTo>
                  <a:cubicBezTo>
                    <a:pt x="21916" y="4806"/>
                    <a:pt x="33520" y="0"/>
                    <a:pt x="45618" y="0"/>
                  </a:cubicBezTo>
                  <a:close/>
                </a:path>
              </a:pathLst>
            </a:custGeom>
            <a:blipFill>
              <a:blip r:embed="rId5"/>
              <a:stretch>
                <a:fillRect l="-15693" r="-15693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0">
            <a:off x="10620590" y="2771197"/>
            <a:ext cx="4174927" cy="3416872"/>
            <a:chOff x="0" y="0"/>
            <a:chExt cx="993125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93125" cy="812800"/>
            </a:xfrm>
            <a:custGeom>
              <a:avLst/>
              <a:gdLst/>
              <a:ahLst/>
              <a:cxnLst/>
              <a:rect l="l" t="t" r="r" b="b"/>
              <a:pathLst>
                <a:path w="993125" h="812800">
                  <a:moveTo>
                    <a:pt x="42651" y="0"/>
                  </a:moveTo>
                  <a:lnTo>
                    <a:pt x="950474" y="0"/>
                  </a:lnTo>
                  <a:cubicBezTo>
                    <a:pt x="961786" y="0"/>
                    <a:pt x="972634" y="4494"/>
                    <a:pt x="980633" y="12492"/>
                  </a:cubicBezTo>
                  <a:cubicBezTo>
                    <a:pt x="988632" y="20491"/>
                    <a:pt x="993125" y="31339"/>
                    <a:pt x="993125" y="42651"/>
                  </a:cubicBezTo>
                  <a:lnTo>
                    <a:pt x="993125" y="770149"/>
                  </a:lnTo>
                  <a:cubicBezTo>
                    <a:pt x="993125" y="781461"/>
                    <a:pt x="988632" y="792309"/>
                    <a:pt x="980633" y="800308"/>
                  </a:cubicBezTo>
                  <a:cubicBezTo>
                    <a:pt x="972634" y="808306"/>
                    <a:pt x="961786" y="812800"/>
                    <a:pt x="950474" y="812800"/>
                  </a:cubicBezTo>
                  <a:lnTo>
                    <a:pt x="42651" y="812800"/>
                  </a:lnTo>
                  <a:cubicBezTo>
                    <a:pt x="31339" y="812800"/>
                    <a:pt x="20491" y="808306"/>
                    <a:pt x="12492" y="800308"/>
                  </a:cubicBezTo>
                  <a:cubicBezTo>
                    <a:pt x="4494" y="792309"/>
                    <a:pt x="0" y="781461"/>
                    <a:pt x="0" y="770149"/>
                  </a:cubicBezTo>
                  <a:lnTo>
                    <a:pt x="0" y="42651"/>
                  </a:lnTo>
                  <a:cubicBezTo>
                    <a:pt x="0" y="31339"/>
                    <a:pt x="4494" y="20491"/>
                    <a:pt x="12492" y="12492"/>
                  </a:cubicBezTo>
                  <a:cubicBezTo>
                    <a:pt x="20491" y="4494"/>
                    <a:pt x="31339" y="0"/>
                    <a:pt x="42651" y="0"/>
                  </a:cubicBezTo>
                  <a:close/>
                </a:path>
              </a:pathLst>
            </a:custGeom>
            <a:blipFill>
              <a:blip r:embed="rId6"/>
              <a:stretch>
                <a:fillRect l="-4380" r="-4380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>
            <a:off x="7244630" y="284976"/>
            <a:ext cx="3745853" cy="991875"/>
          </a:xfrm>
          <a:custGeom>
            <a:avLst/>
            <a:gdLst/>
            <a:ahLst/>
            <a:cxnLst/>
            <a:rect l="l" t="t" r="r" b="b"/>
            <a:pathLst>
              <a:path w="3745853" h="991875">
                <a:moveTo>
                  <a:pt x="0" y="0"/>
                </a:moveTo>
                <a:lnTo>
                  <a:pt x="3745852" y="0"/>
                </a:lnTo>
                <a:lnTo>
                  <a:pt x="3745852" y="991875"/>
                </a:lnTo>
                <a:lnTo>
                  <a:pt x="0" y="991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560928" flipH="1">
            <a:off x="2611892" y="7870171"/>
            <a:ext cx="1154018" cy="1476070"/>
          </a:xfrm>
          <a:custGeom>
            <a:avLst/>
            <a:gdLst/>
            <a:ahLst/>
            <a:cxnLst/>
            <a:rect l="l" t="t" r="r" b="b"/>
            <a:pathLst>
              <a:path w="1154018" h="1476070">
                <a:moveTo>
                  <a:pt x="1154018" y="0"/>
                </a:moveTo>
                <a:lnTo>
                  <a:pt x="0" y="0"/>
                </a:lnTo>
                <a:lnTo>
                  <a:pt x="0" y="1476070"/>
                </a:lnTo>
                <a:lnTo>
                  <a:pt x="1154018" y="1476070"/>
                </a:lnTo>
                <a:lnTo>
                  <a:pt x="1154018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73310" y="-287389"/>
            <a:ext cx="3112365" cy="2733222"/>
          </a:xfrm>
          <a:custGeom>
            <a:avLst/>
            <a:gdLst/>
            <a:ahLst/>
            <a:cxnLst/>
            <a:rect l="l" t="t" r="r" b="b"/>
            <a:pathLst>
              <a:path w="3112365" h="2733222">
                <a:moveTo>
                  <a:pt x="0" y="0"/>
                </a:moveTo>
                <a:lnTo>
                  <a:pt x="3112365" y="0"/>
                </a:lnTo>
                <a:lnTo>
                  <a:pt x="3112365" y="2733222"/>
                </a:lnTo>
                <a:lnTo>
                  <a:pt x="0" y="27332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449849" y="1628641"/>
            <a:ext cx="13214339" cy="1401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65"/>
              </a:lnSpc>
            </a:pPr>
            <a:r>
              <a:rPr lang="en-US" sz="3905">
                <a:solidFill>
                  <a:srgbClr val="1B1B1B"/>
                </a:solidFill>
                <a:latin typeface="Agrandir Bold" panose="00000800000000000000"/>
              </a:rPr>
              <a:t>M</a:t>
            </a:r>
            <a:r>
              <a:rPr lang="en-US" sz="3905" b="1">
                <a:solidFill>
                  <a:srgbClr val="1B1B1B"/>
                </a:solidFill>
                <a:latin typeface="Agrandir Bold" panose="00000800000000000000"/>
              </a:rPr>
              <a:t>áy tính để bàn và máy tính xách tay:</a:t>
            </a:r>
            <a:endParaRPr lang="en-US" sz="3905">
              <a:solidFill>
                <a:srgbClr val="1B1B1B"/>
              </a:solidFill>
              <a:latin typeface="Agrandir Bold" panose="00000800000000000000"/>
            </a:endParaRPr>
          </a:p>
          <a:p>
            <a:pPr>
              <a:lnSpc>
                <a:spcPts val="5465"/>
              </a:lnSpc>
            </a:pPr>
          </a:p>
        </p:txBody>
      </p:sp>
      <p:sp>
        <p:nvSpPr>
          <p:cNvPr id="14" name="TextBox 14"/>
          <p:cNvSpPr txBox="1"/>
          <p:nvPr/>
        </p:nvSpPr>
        <p:spPr>
          <a:xfrm>
            <a:off x="3200331" y="6515264"/>
            <a:ext cx="4394745" cy="727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</a:pPr>
            <a:r>
              <a:rPr lang="en-US" sz="3595">
                <a:solidFill>
                  <a:srgbClr val="000000"/>
                </a:solidFill>
                <a:latin typeface="Agrandir Bold" panose="00000800000000000000"/>
              </a:rPr>
              <a:t>Máy tính xách tay</a:t>
            </a:r>
            <a:endParaRPr lang="en-US" sz="359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744017" y="6438751"/>
            <a:ext cx="3660884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0"/>
              </a:lnSpc>
            </a:pPr>
            <a:r>
              <a:rPr lang="en-US" sz="3595">
                <a:solidFill>
                  <a:srgbClr val="000000"/>
                </a:solidFill>
                <a:latin typeface="Agrandir Bold" panose="00000800000000000000"/>
              </a:rPr>
              <a:t>Máy tính</a:t>
            </a:r>
            <a:r>
              <a:rPr lang="en-US" sz="3595" b="1">
                <a:solidFill>
                  <a:srgbClr val="000000"/>
                </a:solidFill>
                <a:latin typeface="Agrandir Bold" panose="00000800000000000000"/>
              </a:rPr>
              <a:t> để bà</a:t>
            </a:r>
            <a:r>
              <a:rPr lang="en-US" sz="3595">
                <a:solidFill>
                  <a:srgbClr val="000000"/>
                </a:solidFill>
                <a:latin typeface="Agrandir Bold" panose="00000800000000000000"/>
              </a:rPr>
              <a:t>n </a:t>
            </a:r>
            <a:endParaRPr lang="en-US" sz="359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4094480" y="7799705"/>
            <a:ext cx="12262485" cy="1371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5350"/>
              </a:lnSpc>
              <a:spcBef>
                <a:spcPct val="0"/>
              </a:spcBef>
            </a:pPr>
            <a:r>
              <a:rPr lang="en-US" sz="3820">
                <a:solidFill>
                  <a:srgbClr val="000000"/>
                </a:solidFill>
                <a:latin typeface="Agrandir" panose="00000500000000000000"/>
              </a:rPr>
              <a:t>Các em hãy quan sát </a:t>
            </a: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máy tính đ</a:t>
            </a:r>
            <a:r>
              <a:rPr lang="en-US" sz="3820" b="1">
                <a:solidFill>
                  <a:srgbClr val="000000"/>
                </a:solidFill>
                <a:latin typeface="Agrandir Bold" panose="00000800000000000000"/>
              </a:rPr>
              <a:t>ể</a:t>
            </a: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 bàn</a:t>
            </a:r>
            <a:r>
              <a:rPr lang="en-US" sz="3820">
                <a:solidFill>
                  <a:srgbClr val="000000"/>
                </a:solidFill>
                <a:latin typeface="Agrandir" panose="00000500000000000000"/>
              </a:rPr>
              <a:t> và </a:t>
            </a:r>
            <a:r>
              <a:rPr lang="en-US" sz="3820">
                <a:solidFill>
                  <a:srgbClr val="000000"/>
                </a:solidFill>
                <a:latin typeface="Agrandir Bold" panose="00000800000000000000"/>
              </a:rPr>
              <a:t>máy tính xách tay</a:t>
            </a:r>
            <a:r>
              <a:rPr lang="en-US" sz="3820">
                <a:solidFill>
                  <a:srgbClr val="000000"/>
                </a:solidFill>
                <a:latin typeface="Agrandir" panose="00000500000000000000"/>
              </a:rPr>
              <a:t> rồi hoàn thiện phiếu học tập.</a:t>
            </a:r>
            <a:endParaRPr lang="en-US" sz="382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63236" y="288952"/>
            <a:ext cx="4361529" cy="819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0"/>
              </a:lnSpc>
              <a:spcBef>
                <a:spcPct val="0"/>
              </a:spcBef>
            </a:pPr>
            <a:r>
              <a:rPr lang="en-US" sz="4120">
                <a:solidFill>
                  <a:srgbClr val="000000"/>
                </a:solidFill>
                <a:latin typeface="Agrandir Bold" panose="00000800000000000000"/>
              </a:rPr>
              <a:t>Khám phá</a:t>
            </a:r>
            <a:endParaRPr lang="en-US" sz="4120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1743022" y="1384072"/>
            <a:ext cx="1419460" cy="1419460"/>
          </a:xfrm>
          <a:custGeom>
            <a:avLst/>
            <a:gdLst/>
            <a:ahLst/>
            <a:cxnLst/>
            <a:rect l="l" t="t" r="r" b="b"/>
            <a:pathLst>
              <a:path w="1419460" h="1419460">
                <a:moveTo>
                  <a:pt x="0" y="0"/>
                </a:moveTo>
                <a:lnTo>
                  <a:pt x="1419461" y="0"/>
                </a:lnTo>
                <a:lnTo>
                  <a:pt x="1419461" y="1419461"/>
                </a:lnTo>
                <a:lnTo>
                  <a:pt x="0" y="141946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927225" y="1629410"/>
            <a:ext cx="1169035" cy="157797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6305"/>
              </a:lnSpc>
            </a:pPr>
            <a:r>
              <a:rPr lang="en-US" sz="4505">
                <a:solidFill>
                  <a:srgbClr val="000000"/>
                </a:solidFill>
                <a:latin typeface="Agrandir Bold" panose="00000800000000000000"/>
              </a:rPr>
              <a:t>1.</a:t>
            </a:r>
            <a:endParaRPr lang="en-US" sz="4505">
              <a:solidFill>
                <a:srgbClr val="000000"/>
              </a:solidFill>
              <a:latin typeface="Agrandir Bold" panose="00000800000000000000"/>
            </a:endParaRPr>
          </a:p>
          <a:p>
            <a:pPr algn="ctr">
              <a:lnSpc>
                <a:spcPts val="6305"/>
              </a:lnSpc>
              <a:spcBef>
                <a:spcPct val="0"/>
              </a:spcBef>
            </a:p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289" y="0"/>
            <a:ext cx="18220711" cy="10287000"/>
          </a:xfrm>
          <a:custGeom>
            <a:avLst/>
            <a:gdLst/>
            <a:ahLst/>
            <a:cxnLst/>
            <a:rect l="l" t="t" r="r" b="b"/>
            <a:pathLst>
              <a:path w="18220711" h="10287000">
                <a:moveTo>
                  <a:pt x="0" y="0"/>
                </a:moveTo>
                <a:lnTo>
                  <a:pt x="18220711" y="0"/>
                </a:lnTo>
                <a:lnTo>
                  <a:pt x="1822071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1991" t="-3774" r="-8507" b="-4034"/>
            </a:stretch>
          </a:blipFill>
          <a:ln w="38100" cap="sq">
            <a:solidFill>
              <a:srgbClr val="3D1E22"/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532166" y="1028700"/>
            <a:ext cx="15223668" cy="8055589"/>
          </a:xfrm>
          <a:custGeom>
            <a:avLst/>
            <a:gdLst/>
            <a:ahLst/>
            <a:cxnLst/>
            <a:rect l="l" t="t" r="r" b="b"/>
            <a:pathLst>
              <a:path w="15223668" h="8055589">
                <a:moveTo>
                  <a:pt x="0" y="0"/>
                </a:moveTo>
                <a:lnTo>
                  <a:pt x="15223668" y="0"/>
                </a:lnTo>
                <a:lnTo>
                  <a:pt x="15223668" y="8055589"/>
                </a:lnTo>
                <a:lnTo>
                  <a:pt x="0" y="80555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4" name="Freeform 4"/>
          <p:cNvSpPr/>
          <p:nvPr/>
        </p:nvSpPr>
        <p:spPr>
          <a:xfrm>
            <a:off x="6869829" y="300017"/>
            <a:ext cx="4655944" cy="1232861"/>
          </a:xfrm>
          <a:custGeom>
            <a:avLst/>
            <a:gdLst/>
            <a:ahLst/>
            <a:cxnLst/>
            <a:rect l="l" t="t" r="r" b="b"/>
            <a:pathLst>
              <a:path w="4655944" h="1232861">
                <a:moveTo>
                  <a:pt x="0" y="0"/>
                </a:moveTo>
                <a:lnTo>
                  <a:pt x="4655944" y="0"/>
                </a:lnTo>
                <a:lnTo>
                  <a:pt x="4655944" y="1232861"/>
                </a:lnTo>
                <a:lnTo>
                  <a:pt x="0" y="1232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863425" y="4245702"/>
          <a:ext cx="5334376" cy="4263365"/>
        </p:xfrm>
        <a:graphic>
          <a:graphicData uri="http://schemas.openxmlformats.org/drawingml/2006/table">
            <a:tbl>
              <a:tblPr/>
              <a:tblGrid>
                <a:gridCol w="5334376"/>
              </a:tblGrid>
              <a:tr h="1270483">
                <a:tc>
                  <a:txBody>
                    <a:bodyPr rtlCol="0"/>
                    <a:lstStyle/>
                    <a:p>
                      <a:pPr algn="l">
                        <a:lnSpc>
                          <a:spcPts val="5680"/>
                        </a:lnSpc>
                        <a:defRPr/>
                      </a:pPr>
                      <a:r>
                        <a:rPr lang="en-US" sz="4055">
                          <a:solidFill>
                            <a:srgbClr val="000000"/>
                          </a:solidFill>
                          <a:latin typeface="Agrandir Bold" panose="00000800000000000000"/>
                        </a:rPr>
                        <a:t>M</a:t>
                      </a:r>
                      <a:r>
                        <a:rPr lang="en-US" sz="4055" b="1">
                          <a:solidFill>
                            <a:srgbClr val="000000"/>
                          </a:solidFill>
                          <a:latin typeface="Agrandir Bold" panose="00000800000000000000"/>
                        </a:rPr>
                        <a:t>ÁY TÍNH ĐỂ BÀN</a:t>
                      </a:r>
                      <a:endParaRPr lang="en-US" sz="1100" b="1"/>
                    </a:p>
                  </a:txBody>
                  <a:tcPr marL="190500" marR="190500" marT="190500" marB="190500" anchor="t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2882">
                <a:tc>
                  <a:txBody>
                    <a:bodyPr rtlCol="0"/>
                    <a:lstStyle/>
                    <a:p>
                      <a:pPr algn="l">
                        <a:lnSpc>
                          <a:spcPts val="3720"/>
                        </a:lnSpc>
                        <a:defRPr/>
                      </a:pPr>
                      <a:r>
                        <a:rPr lang="en-US" sz="2655">
                          <a:solidFill>
                            <a:srgbClr val="000000"/>
                          </a:solidFill>
                          <a:latin typeface="Agrandir" panose="00000500000000000000"/>
                        </a:rPr>
                        <a:t>Các thành phần cơ bản:………………………………………………………………………………………………………………………………………………</a:t>
                      </a:r>
                      <a:endParaRPr lang="en-US" sz="1100"/>
                    </a:p>
                  </a:txBody>
                  <a:tcPr marL="190500" marR="190500" marT="190500" marB="190500" anchor="t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9197801" y="4245702"/>
          <a:ext cx="5877094" cy="4265231"/>
        </p:xfrm>
        <a:graphic>
          <a:graphicData uri="http://schemas.openxmlformats.org/drawingml/2006/table">
            <a:tbl>
              <a:tblPr/>
              <a:tblGrid>
                <a:gridCol w="5717157"/>
              </a:tblGrid>
              <a:tr h="1251076">
                <a:tc>
                  <a:txBody>
                    <a:bodyPr rtlCol="0"/>
                    <a:lstStyle/>
                    <a:p>
                      <a:pPr algn="l">
                        <a:lnSpc>
                          <a:spcPts val="5540"/>
                        </a:lnSpc>
                        <a:defRPr/>
                      </a:pPr>
                      <a:r>
                        <a:rPr lang="en-US" sz="3955">
                          <a:solidFill>
                            <a:srgbClr val="000000"/>
                          </a:solidFill>
                          <a:latin typeface="Agrandir Bold" panose="00000800000000000000"/>
                        </a:rPr>
                        <a:t>MÁY TÍNH XÁCH TAY</a:t>
                      </a:r>
                      <a:endParaRPr lang="en-US" sz="1100"/>
                    </a:p>
                  </a:txBody>
                  <a:tcPr marL="190500" marR="190500" marT="190500" marB="190500" anchor="t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14155">
                <a:tc>
                  <a:txBody>
                    <a:bodyPr rtlCol="0"/>
                    <a:lstStyle/>
                    <a:p>
                      <a:pPr algn="l">
                        <a:lnSpc>
                          <a:spcPts val="3580"/>
                        </a:lnSpc>
                        <a:defRPr/>
                      </a:pPr>
                      <a:r>
                        <a:rPr lang="en-US" sz="2555">
                          <a:solidFill>
                            <a:srgbClr val="000000"/>
                          </a:solidFill>
                          <a:latin typeface="Agrandir" panose="00000500000000000000"/>
                        </a:rPr>
                        <a:t>Các thành phần cơ bản:………………………………………………………………………………………………………………………………………………</a:t>
                      </a:r>
                      <a:endParaRPr lang="en-US" sz="1100"/>
                    </a:p>
                  </a:txBody>
                  <a:tcPr marL="190500" marR="190500" marT="190500" marB="190500" anchor="t">
                    <a:lnL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7" name="Group 7"/>
          <p:cNvGrpSpPr/>
          <p:nvPr/>
        </p:nvGrpSpPr>
        <p:grpSpPr>
          <a:xfrm rot="0">
            <a:off x="3903487" y="2012453"/>
            <a:ext cx="10919284" cy="1711803"/>
            <a:chOff x="0" y="0"/>
            <a:chExt cx="2875861" cy="45084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875861" cy="450845"/>
            </a:xfrm>
            <a:custGeom>
              <a:avLst/>
              <a:gdLst/>
              <a:ahLst/>
              <a:cxnLst/>
              <a:rect l="l" t="t" r="r" b="b"/>
              <a:pathLst>
                <a:path w="2875861" h="450845">
                  <a:moveTo>
                    <a:pt x="36160" y="0"/>
                  </a:moveTo>
                  <a:lnTo>
                    <a:pt x="2839701" y="0"/>
                  </a:lnTo>
                  <a:cubicBezTo>
                    <a:pt x="2849291" y="0"/>
                    <a:pt x="2858489" y="3810"/>
                    <a:pt x="2865270" y="10591"/>
                  </a:cubicBezTo>
                  <a:cubicBezTo>
                    <a:pt x="2872051" y="17372"/>
                    <a:pt x="2875861" y="26570"/>
                    <a:pt x="2875861" y="36160"/>
                  </a:cubicBezTo>
                  <a:lnTo>
                    <a:pt x="2875861" y="414686"/>
                  </a:lnTo>
                  <a:cubicBezTo>
                    <a:pt x="2875861" y="424276"/>
                    <a:pt x="2872051" y="433473"/>
                    <a:pt x="2865270" y="440254"/>
                  </a:cubicBezTo>
                  <a:cubicBezTo>
                    <a:pt x="2858489" y="447036"/>
                    <a:pt x="2849291" y="450845"/>
                    <a:pt x="2839701" y="450845"/>
                  </a:cubicBezTo>
                  <a:lnTo>
                    <a:pt x="36160" y="450845"/>
                  </a:lnTo>
                  <a:cubicBezTo>
                    <a:pt x="26570" y="450845"/>
                    <a:pt x="17372" y="447036"/>
                    <a:pt x="10591" y="440254"/>
                  </a:cubicBezTo>
                  <a:cubicBezTo>
                    <a:pt x="3810" y="433473"/>
                    <a:pt x="0" y="424276"/>
                    <a:pt x="0" y="414686"/>
                  </a:cubicBezTo>
                  <a:lnTo>
                    <a:pt x="0" y="36160"/>
                  </a:lnTo>
                  <a:cubicBezTo>
                    <a:pt x="0" y="26570"/>
                    <a:pt x="3810" y="17372"/>
                    <a:pt x="10591" y="10591"/>
                  </a:cubicBezTo>
                  <a:cubicBezTo>
                    <a:pt x="17372" y="3810"/>
                    <a:pt x="26570" y="0"/>
                    <a:pt x="36160" y="0"/>
                  </a:cubicBezTo>
                  <a:close/>
                </a:path>
              </a:pathLst>
            </a:custGeom>
            <a:solidFill>
              <a:srgbClr val="94D0E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2875861" cy="5175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0" name="Freeform 10"/>
          <p:cNvSpPr/>
          <p:nvPr/>
        </p:nvSpPr>
        <p:spPr>
          <a:xfrm>
            <a:off x="391848" y="-44947"/>
            <a:ext cx="1140318" cy="1169557"/>
          </a:xfrm>
          <a:custGeom>
            <a:avLst/>
            <a:gdLst/>
            <a:ahLst/>
            <a:cxnLst/>
            <a:rect l="l" t="t" r="r" b="b"/>
            <a:pathLst>
              <a:path w="1140318" h="1169557">
                <a:moveTo>
                  <a:pt x="0" y="0"/>
                </a:moveTo>
                <a:lnTo>
                  <a:pt x="1140318" y="0"/>
                </a:lnTo>
                <a:lnTo>
                  <a:pt x="1140318" y="1169557"/>
                </a:lnTo>
                <a:lnTo>
                  <a:pt x="0" y="1169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91848" y="107453"/>
            <a:ext cx="2473599" cy="2537025"/>
          </a:xfrm>
          <a:custGeom>
            <a:avLst/>
            <a:gdLst/>
            <a:ahLst/>
            <a:cxnLst/>
            <a:rect l="l" t="t" r="r" b="b"/>
            <a:pathLst>
              <a:path w="2473599" h="2537025">
                <a:moveTo>
                  <a:pt x="0" y="0"/>
                </a:moveTo>
                <a:lnTo>
                  <a:pt x="2473599" y="0"/>
                </a:lnTo>
                <a:lnTo>
                  <a:pt x="2473599" y="2537025"/>
                </a:lnTo>
                <a:lnTo>
                  <a:pt x="0" y="25370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690521" y="7831768"/>
            <a:ext cx="2597479" cy="2340978"/>
          </a:xfrm>
          <a:custGeom>
            <a:avLst/>
            <a:gdLst/>
            <a:ahLst/>
            <a:cxnLst/>
            <a:rect l="l" t="t" r="r" b="b"/>
            <a:pathLst>
              <a:path w="2597479" h="2340978">
                <a:moveTo>
                  <a:pt x="0" y="0"/>
                </a:moveTo>
                <a:lnTo>
                  <a:pt x="2597479" y="0"/>
                </a:lnTo>
                <a:lnTo>
                  <a:pt x="2597479" y="2340979"/>
                </a:lnTo>
                <a:lnTo>
                  <a:pt x="0" y="23409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486400" y="9550955"/>
            <a:ext cx="7315200" cy="621792"/>
          </a:xfrm>
          <a:custGeom>
            <a:avLst/>
            <a:gdLst/>
            <a:ahLst/>
            <a:cxnLst/>
            <a:rect l="l" t="t" r="r" b="b"/>
            <a:pathLst>
              <a:path w="7315200" h="621792">
                <a:moveTo>
                  <a:pt x="0" y="0"/>
                </a:moveTo>
                <a:lnTo>
                  <a:pt x="7315200" y="0"/>
                </a:lnTo>
                <a:lnTo>
                  <a:pt x="7315200" y="621792"/>
                </a:lnTo>
                <a:lnTo>
                  <a:pt x="0" y="62179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171690" y="408305"/>
            <a:ext cx="4052570" cy="8401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P</a:t>
            </a: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hiếu học tập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 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800203" y="2045655"/>
            <a:ext cx="8687594" cy="1318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40"/>
              </a:lnSpc>
              <a:spcBef>
                <a:spcPct val="0"/>
              </a:spcBef>
            </a:pPr>
            <a:r>
              <a:rPr lang="en-US" sz="3670" b="1">
                <a:solidFill>
                  <a:srgbClr val="000000"/>
                </a:solidFill>
                <a:latin typeface="Agrandir Bold" panose="00000800000000000000"/>
              </a:rPr>
              <a:t>Nêu các thành phần cơ bản của</a:t>
            </a:r>
            <a:endParaRPr lang="en-US" sz="3670" b="1">
              <a:solidFill>
                <a:srgbClr val="000000"/>
              </a:solidFill>
              <a:latin typeface="Agrandir Bold" panose="00000800000000000000"/>
            </a:endParaRPr>
          </a:p>
          <a:p>
            <a:pPr algn="ctr">
              <a:lnSpc>
                <a:spcPts val="5140"/>
              </a:lnSpc>
              <a:spcBef>
                <a:spcPct val="0"/>
              </a:spcBef>
            </a:pPr>
            <a:r>
              <a:rPr lang="en-US" sz="3670" b="1">
                <a:solidFill>
                  <a:srgbClr val="000000"/>
                </a:solidFill>
                <a:latin typeface="Agrandir Bold" panose="00000800000000000000"/>
              </a:rPr>
              <a:t> máy tính xách tay và máy tính để bàn</a:t>
            </a:r>
            <a:r>
              <a:rPr lang="en-US" sz="3670">
                <a:solidFill>
                  <a:srgbClr val="000000"/>
                </a:solidFill>
                <a:latin typeface="Agrandir Bold" panose="00000800000000000000"/>
              </a:rPr>
              <a:t>.</a:t>
            </a:r>
            <a:endParaRPr lang="en-US" sz="3670">
              <a:solidFill>
                <a:srgbClr val="000000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8387" y="1028700"/>
            <a:ext cx="16274456" cy="8611612"/>
          </a:xfrm>
          <a:custGeom>
            <a:avLst/>
            <a:gdLst/>
            <a:ahLst/>
            <a:cxnLst/>
            <a:rect l="l" t="t" r="r" b="b"/>
            <a:pathLst>
              <a:path w="16274456" h="8611612">
                <a:moveTo>
                  <a:pt x="0" y="0"/>
                </a:moveTo>
                <a:lnTo>
                  <a:pt x="16274455" y="0"/>
                </a:lnTo>
                <a:lnTo>
                  <a:pt x="16274455" y="8611612"/>
                </a:lnTo>
                <a:lnTo>
                  <a:pt x="0" y="861161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5440960" y="2970396"/>
            <a:ext cx="7002037" cy="5269033"/>
          </a:xfrm>
          <a:custGeom>
            <a:avLst/>
            <a:gdLst/>
            <a:ahLst/>
            <a:cxnLst/>
            <a:rect l="l" t="t" r="r" b="b"/>
            <a:pathLst>
              <a:path w="7002037" h="5269033">
                <a:moveTo>
                  <a:pt x="0" y="0"/>
                </a:moveTo>
                <a:lnTo>
                  <a:pt x="7002036" y="0"/>
                </a:lnTo>
                <a:lnTo>
                  <a:pt x="7002036" y="5269033"/>
                </a:lnTo>
                <a:lnTo>
                  <a:pt x="0" y="5269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7289" y="4841727"/>
            <a:ext cx="3260357" cy="5445273"/>
          </a:xfrm>
          <a:custGeom>
            <a:avLst/>
            <a:gdLst/>
            <a:ahLst/>
            <a:cxnLst/>
            <a:rect l="l" t="t" r="r" b="b"/>
            <a:pathLst>
              <a:path w="3260357" h="5445273">
                <a:moveTo>
                  <a:pt x="0" y="0"/>
                </a:moveTo>
                <a:lnTo>
                  <a:pt x="3260357" y="0"/>
                </a:lnTo>
                <a:lnTo>
                  <a:pt x="3260357" y="5445273"/>
                </a:lnTo>
                <a:lnTo>
                  <a:pt x="0" y="54452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794759" y="-379143"/>
            <a:ext cx="4693410" cy="3203252"/>
          </a:xfrm>
          <a:custGeom>
            <a:avLst/>
            <a:gdLst/>
            <a:ahLst/>
            <a:cxnLst/>
            <a:rect l="l" t="t" r="r" b="b"/>
            <a:pathLst>
              <a:path w="4693410" h="3203252">
                <a:moveTo>
                  <a:pt x="0" y="0"/>
                </a:moveTo>
                <a:lnTo>
                  <a:pt x="4693410" y="0"/>
                </a:lnTo>
                <a:lnTo>
                  <a:pt x="4693410" y="3203252"/>
                </a:lnTo>
                <a:lnTo>
                  <a:pt x="0" y="32032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8387" y="1222483"/>
            <a:ext cx="1687531" cy="1747914"/>
          </a:xfrm>
          <a:custGeom>
            <a:avLst/>
            <a:gdLst/>
            <a:ahLst/>
            <a:cxnLst/>
            <a:rect l="l" t="t" r="r" b="b"/>
            <a:pathLst>
              <a:path w="1687531" h="1747914">
                <a:moveTo>
                  <a:pt x="0" y="0"/>
                </a:moveTo>
                <a:lnTo>
                  <a:pt x="1687531" y="0"/>
                </a:lnTo>
                <a:lnTo>
                  <a:pt x="1687531" y="1747913"/>
                </a:lnTo>
                <a:lnTo>
                  <a:pt x="0" y="17479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 rot="-907731">
            <a:off x="7020799" y="8032878"/>
            <a:ext cx="3477022" cy="785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spcBef>
                <a:spcPct val="0"/>
              </a:spcBef>
            </a:pPr>
            <a:r>
              <a:rPr lang="en-US" sz="3960">
                <a:solidFill>
                  <a:srgbClr val="000000"/>
                </a:solidFill>
                <a:latin typeface="Agrandir" panose="00000500000000000000"/>
              </a:rPr>
              <a:t>         Bàn phím  </a:t>
            </a:r>
            <a:endParaRPr lang="en-US" sz="396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8" name="TextBox 8"/>
          <p:cNvSpPr txBox="1"/>
          <p:nvPr/>
        </p:nvSpPr>
        <p:spPr>
          <a:xfrm rot="-1518037">
            <a:off x="4238233" y="2198286"/>
            <a:ext cx="2303471" cy="1033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15"/>
              </a:lnSpc>
              <a:spcBef>
                <a:spcPct val="0"/>
              </a:spcBef>
            </a:pPr>
            <a:r>
              <a:rPr lang="en-US" sz="4085">
                <a:solidFill>
                  <a:srgbClr val="000000"/>
                </a:solidFill>
                <a:latin typeface="Agrandir" panose="00000500000000000000"/>
              </a:rPr>
              <a:t>Màn hình</a:t>
            </a:r>
            <a:endParaRPr lang="en-US" sz="4085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9" name="TextBox 9"/>
          <p:cNvSpPr txBox="1"/>
          <p:nvPr/>
        </p:nvSpPr>
        <p:spPr>
          <a:xfrm rot="1680135">
            <a:off x="12112849" y="5832980"/>
            <a:ext cx="1613540" cy="92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5"/>
              </a:lnSpc>
              <a:spcBef>
                <a:spcPct val="0"/>
              </a:spcBef>
            </a:pPr>
            <a:r>
              <a:rPr lang="en-US" sz="3860">
                <a:solidFill>
                  <a:srgbClr val="1B1B1B"/>
                </a:solidFill>
                <a:latin typeface="Agrandir" panose="00000500000000000000"/>
              </a:rPr>
              <a:t>Chuột</a:t>
            </a:r>
            <a:endParaRPr lang="en-US" sz="3860">
              <a:solidFill>
                <a:srgbClr val="1B1B1B"/>
              </a:solidFill>
              <a:latin typeface="Agrandir" panose="0000050000000000000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57401" y="1924990"/>
            <a:ext cx="2809827" cy="107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000000"/>
                </a:solidFill>
                <a:latin typeface="Agrandir" panose="00000500000000000000"/>
              </a:rPr>
              <a:t>   Thân máy </a:t>
            </a:r>
            <a:endParaRPr lang="en-US" sz="3700">
              <a:solidFill>
                <a:srgbClr val="000000"/>
              </a:solidFill>
              <a:latin typeface="Agrandir" panose="00000500000000000000"/>
            </a:endParaRPr>
          </a:p>
        </p:txBody>
      </p:sp>
      <p:grpSp>
        <p:nvGrpSpPr>
          <p:cNvPr id="11" name="Group 11"/>
          <p:cNvGrpSpPr/>
          <p:nvPr/>
        </p:nvGrpSpPr>
        <p:grpSpPr>
          <a:xfrm rot="0">
            <a:off x="12442996" y="8239429"/>
            <a:ext cx="4366751" cy="1081446"/>
            <a:chOff x="0" y="0"/>
            <a:chExt cx="1150091" cy="2848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0091" cy="284825"/>
            </a:xfrm>
            <a:custGeom>
              <a:avLst/>
              <a:gdLst/>
              <a:ahLst/>
              <a:cxnLst/>
              <a:rect l="l" t="t" r="r" b="b"/>
              <a:pathLst>
                <a:path w="1150091" h="284825">
                  <a:moveTo>
                    <a:pt x="90419" y="0"/>
                  </a:moveTo>
                  <a:lnTo>
                    <a:pt x="1059672" y="0"/>
                  </a:lnTo>
                  <a:cubicBezTo>
                    <a:pt x="1109609" y="0"/>
                    <a:pt x="1150091" y="40482"/>
                    <a:pt x="1150091" y="90419"/>
                  </a:cubicBezTo>
                  <a:lnTo>
                    <a:pt x="1150091" y="194406"/>
                  </a:lnTo>
                  <a:cubicBezTo>
                    <a:pt x="1150091" y="244343"/>
                    <a:pt x="1109609" y="284825"/>
                    <a:pt x="1059672" y="284825"/>
                  </a:cubicBezTo>
                  <a:lnTo>
                    <a:pt x="90419" y="284825"/>
                  </a:lnTo>
                  <a:cubicBezTo>
                    <a:pt x="40482" y="284825"/>
                    <a:pt x="0" y="244343"/>
                    <a:pt x="0" y="194406"/>
                  </a:cubicBezTo>
                  <a:lnTo>
                    <a:pt x="0" y="90419"/>
                  </a:lnTo>
                  <a:cubicBezTo>
                    <a:pt x="0" y="40482"/>
                    <a:pt x="40482" y="0"/>
                    <a:pt x="90419" y="0"/>
                  </a:cubicBezTo>
                  <a:close/>
                </a:path>
              </a:pathLst>
            </a:custGeom>
            <a:solidFill>
              <a:srgbClr val="94D0E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150091" cy="351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2706515" y="8336527"/>
            <a:ext cx="3839714" cy="695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30"/>
              </a:lnSpc>
            </a:pPr>
            <a:r>
              <a:rPr lang="en-US" sz="3875">
                <a:solidFill>
                  <a:srgbClr val="000000"/>
                </a:solidFill>
                <a:latin typeface="Agrandir Bold" panose="00000800000000000000"/>
              </a:rPr>
              <a:t>M</a:t>
            </a:r>
            <a:r>
              <a:rPr lang="en-US" sz="3875" b="1">
                <a:solidFill>
                  <a:srgbClr val="000000"/>
                </a:solidFill>
                <a:latin typeface="Agrandir Bold" panose="00000800000000000000"/>
              </a:rPr>
              <a:t>áy tính để bà</a:t>
            </a:r>
            <a:r>
              <a:rPr lang="en-US" sz="3875">
                <a:solidFill>
                  <a:srgbClr val="000000"/>
                </a:solidFill>
                <a:latin typeface="Agrandir Bold" panose="00000800000000000000"/>
              </a:rPr>
              <a:t>n</a:t>
            </a:r>
            <a:endParaRPr lang="en-US" sz="387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6869829" y="406078"/>
            <a:ext cx="4255404" cy="1126801"/>
          </a:xfrm>
          <a:custGeom>
            <a:avLst/>
            <a:gdLst/>
            <a:ahLst/>
            <a:cxnLst/>
            <a:rect l="l" t="t" r="r" b="b"/>
            <a:pathLst>
              <a:path w="4255404" h="1126801">
                <a:moveTo>
                  <a:pt x="0" y="0"/>
                </a:moveTo>
                <a:lnTo>
                  <a:pt x="4255403" y="0"/>
                </a:lnTo>
                <a:lnTo>
                  <a:pt x="4255403" y="1126800"/>
                </a:lnTo>
                <a:lnTo>
                  <a:pt x="0" y="11268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7122160" y="528320"/>
            <a:ext cx="3997960" cy="756920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275" y="886946"/>
            <a:ext cx="15995025" cy="8463752"/>
          </a:xfrm>
          <a:custGeom>
            <a:avLst/>
            <a:gdLst/>
            <a:ahLst/>
            <a:cxnLst/>
            <a:rect l="l" t="t" r="r" b="b"/>
            <a:pathLst>
              <a:path w="15995025" h="8463752">
                <a:moveTo>
                  <a:pt x="0" y="0"/>
                </a:moveTo>
                <a:lnTo>
                  <a:pt x="15995025" y="0"/>
                </a:lnTo>
                <a:lnTo>
                  <a:pt x="15995025" y="8463752"/>
                </a:lnTo>
                <a:lnTo>
                  <a:pt x="0" y="846375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0" y="4805952"/>
            <a:ext cx="3319268" cy="5543663"/>
          </a:xfrm>
          <a:custGeom>
            <a:avLst/>
            <a:gdLst/>
            <a:ahLst/>
            <a:cxnLst/>
            <a:rect l="l" t="t" r="r" b="b"/>
            <a:pathLst>
              <a:path w="3319268" h="5543663">
                <a:moveTo>
                  <a:pt x="0" y="0"/>
                </a:moveTo>
                <a:lnTo>
                  <a:pt x="3319268" y="0"/>
                </a:lnTo>
                <a:lnTo>
                  <a:pt x="3319268" y="5543662"/>
                </a:lnTo>
                <a:lnTo>
                  <a:pt x="0" y="554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91077" y="2837078"/>
            <a:ext cx="7096682" cy="4612844"/>
          </a:xfrm>
          <a:custGeom>
            <a:avLst/>
            <a:gdLst/>
            <a:ahLst/>
            <a:cxnLst/>
            <a:rect l="l" t="t" r="r" b="b"/>
            <a:pathLst>
              <a:path w="7096682" h="4612844">
                <a:moveTo>
                  <a:pt x="0" y="0"/>
                </a:moveTo>
                <a:lnTo>
                  <a:pt x="7096682" y="0"/>
                </a:lnTo>
                <a:lnTo>
                  <a:pt x="7096682" y="4612844"/>
                </a:lnTo>
                <a:lnTo>
                  <a:pt x="0" y="4612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294884" y="1028700"/>
            <a:ext cx="1579798" cy="1744757"/>
          </a:xfrm>
          <a:custGeom>
            <a:avLst/>
            <a:gdLst/>
            <a:ahLst/>
            <a:cxnLst/>
            <a:rect l="l" t="t" r="r" b="b"/>
            <a:pathLst>
              <a:path w="1579798" h="1744757">
                <a:moveTo>
                  <a:pt x="0" y="0"/>
                </a:moveTo>
                <a:lnTo>
                  <a:pt x="1579799" y="0"/>
                </a:lnTo>
                <a:lnTo>
                  <a:pt x="1579799" y="1744757"/>
                </a:lnTo>
                <a:lnTo>
                  <a:pt x="0" y="1744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0">
            <a:off x="12058421" y="7751611"/>
            <a:ext cx="4816261" cy="1087747"/>
            <a:chOff x="0" y="0"/>
            <a:chExt cx="1268480" cy="2864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8480" cy="286485"/>
            </a:xfrm>
            <a:custGeom>
              <a:avLst/>
              <a:gdLst/>
              <a:ahLst/>
              <a:cxnLst/>
              <a:rect l="l" t="t" r="r" b="b"/>
              <a:pathLst>
                <a:path w="1268480" h="286485">
                  <a:moveTo>
                    <a:pt x="81980" y="0"/>
                  </a:moveTo>
                  <a:lnTo>
                    <a:pt x="1186500" y="0"/>
                  </a:lnTo>
                  <a:cubicBezTo>
                    <a:pt x="1208243" y="0"/>
                    <a:pt x="1229095" y="8637"/>
                    <a:pt x="1244469" y="24011"/>
                  </a:cubicBezTo>
                  <a:cubicBezTo>
                    <a:pt x="1259843" y="39386"/>
                    <a:pt x="1268480" y="60238"/>
                    <a:pt x="1268480" y="81980"/>
                  </a:cubicBezTo>
                  <a:lnTo>
                    <a:pt x="1268480" y="204505"/>
                  </a:lnTo>
                  <a:cubicBezTo>
                    <a:pt x="1268480" y="249781"/>
                    <a:pt x="1231777" y="286485"/>
                    <a:pt x="1186500" y="286485"/>
                  </a:cubicBezTo>
                  <a:lnTo>
                    <a:pt x="81980" y="286485"/>
                  </a:lnTo>
                  <a:cubicBezTo>
                    <a:pt x="36704" y="286485"/>
                    <a:pt x="0" y="249781"/>
                    <a:pt x="0" y="204505"/>
                  </a:cubicBezTo>
                  <a:lnTo>
                    <a:pt x="0" y="81980"/>
                  </a:lnTo>
                  <a:cubicBezTo>
                    <a:pt x="0" y="60238"/>
                    <a:pt x="8637" y="39386"/>
                    <a:pt x="24011" y="24011"/>
                  </a:cubicBezTo>
                  <a:cubicBezTo>
                    <a:pt x="39386" y="8637"/>
                    <a:pt x="60238" y="0"/>
                    <a:pt x="81980" y="0"/>
                  </a:cubicBezTo>
                  <a:close/>
                </a:path>
              </a:pathLst>
            </a:custGeom>
            <a:solidFill>
              <a:srgbClr val="94D0E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268480" cy="353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9" name="Freeform 9"/>
          <p:cNvSpPr/>
          <p:nvPr/>
        </p:nvSpPr>
        <p:spPr>
          <a:xfrm>
            <a:off x="7205390" y="388871"/>
            <a:ext cx="3758412" cy="995201"/>
          </a:xfrm>
          <a:custGeom>
            <a:avLst/>
            <a:gdLst/>
            <a:ahLst/>
            <a:cxnLst/>
            <a:rect l="l" t="t" r="r" b="b"/>
            <a:pathLst>
              <a:path w="3758412" h="995201">
                <a:moveTo>
                  <a:pt x="0" y="0"/>
                </a:moveTo>
                <a:lnTo>
                  <a:pt x="3758412" y="0"/>
                </a:lnTo>
                <a:lnTo>
                  <a:pt x="3758412" y="995201"/>
                </a:lnTo>
                <a:lnTo>
                  <a:pt x="0" y="99520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-266050"/>
            <a:ext cx="2784949" cy="3039508"/>
          </a:xfrm>
          <a:custGeom>
            <a:avLst/>
            <a:gdLst/>
            <a:ahLst/>
            <a:cxnLst/>
            <a:rect l="l" t="t" r="r" b="b"/>
            <a:pathLst>
              <a:path w="2784949" h="3039508">
                <a:moveTo>
                  <a:pt x="0" y="0"/>
                </a:moveTo>
                <a:lnTo>
                  <a:pt x="2784949" y="0"/>
                </a:lnTo>
                <a:lnTo>
                  <a:pt x="2784949" y="3039507"/>
                </a:lnTo>
                <a:lnTo>
                  <a:pt x="0" y="30395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081204">
            <a:off x="5744027" y="4992212"/>
            <a:ext cx="615430" cy="1839600"/>
          </a:xfrm>
          <a:custGeom>
            <a:avLst/>
            <a:gdLst/>
            <a:ahLst/>
            <a:cxnLst/>
            <a:rect l="l" t="t" r="r" b="b"/>
            <a:pathLst>
              <a:path w="615430" h="1839600">
                <a:moveTo>
                  <a:pt x="0" y="0"/>
                </a:moveTo>
                <a:lnTo>
                  <a:pt x="615430" y="0"/>
                </a:lnTo>
                <a:lnTo>
                  <a:pt x="615430" y="1839599"/>
                </a:lnTo>
                <a:lnTo>
                  <a:pt x="0" y="18395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186724">
            <a:off x="2567160" y="4540120"/>
            <a:ext cx="3477022" cy="70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5"/>
              </a:lnSpc>
              <a:spcBef>
                <a:spcPct val="0"/>
              </a:spcBef>
            </a:pPr>
            <a:r>
              <a:rPr lang="en-US" sz="3560">
                <a:solidFill>
                  <a:srgbClr val="000000"/>
                </a:solidFill>
                <a:latin typeface="Agrandir" panose="00000500000000000000"/>
              </a:rPr>
              <a:t>         Bàn phím  </a:t>
            </a:r>
            <a:endParaRPr lang="en-US" sz="356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3" name="TextBox 13"/>
          <p:cNvSpPr txBox="1"/>
          <p:nvPr/>
        </p:nvSpPr>
        <p:spPr>
          <a:xfrm rot="998781">
            <a:off x="9507359" y="1543623"/>
            <a:ext cx="2134286" cy="94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5"/>
              </a:lnSpc>
              <a:spcBef>
                <a:spcPct val="0"/>
              </a:spcBef>
            </a:pPr>
            <a:r>
              <a:rPr lang="en-US" sz="3785">
                <a:solidFill>
                  <a:srgbClr val="000000"/>
                </a:solidFill>
                <a:latin typeface="Agrandir" panose="00000500000000000000"/>
              </a:rPr>
              <a:t>Màn hình</a:t>
            </a:r>
            <a:endParaRPr lang="en-US" sz="3785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828217" y="7835793"/>
            <a:ext cx="3021424" cy="736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5"/>
              </a:lnSpc>
              <a:spcBef>
                <a:spcPct val="0"/>
              </a:spcBef>
            </a:pPr>
            <a:r>
              <a:rPr lang="en-US" sz="2960">
                <a:solidFill>
                  <a:srgbClr val="1B1B1B"/>
                </a:solidFill>
                <a:latin typeface="Agrandir" panose="00000500000000000000"/>
              </a:rPr>
              <a:t>Chuột cảm ứng </a:t>
            </a:r>
            <a:endParaRPr lang="en-US" sz="2960">
              <a:solidFill>
                <a:srgbClr val="1B1B1B"/>
              </a:solidFill>
              <a:latin typeface="Agrandir" panose="00000500000000000000"/>
            </a:endParaRPr>
          </a:p>
          <a:p>
            <a:pPr algn="ctr">
              <a:lnSpc>
                <a:spcPts val="4145"/>
              </a:lnSpc>
              <a:spcBef>
                <a:spcPct val="0"/>
              </a:spcBef>
            </a:pPr>
          </a:p>
        </p:txBody>
      </p:sp>
      <p:sp>
        <p:nvSpPr>
          <p:cNvPr id="15" name="TextBox 15"/>
          <p:cNvSpPr txBox="1"/>
          <p:nvPr/>
        </p:nvSpPr>
        <p:spPr>
          <a:xfrm rot="2916188">
            <a:off x="12231775" y="4551967"/>
            <a:ext cx="2593471" cy="73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>
                <a:solidFill>
                  <a:srgbClr val="000000"/>
                </a:solidFill>
                <a:latin typeface="Agrandir" panose="00000500000000000000"/>
              </a:rPr>
              <a:t>   Thân máy </a:t>
            </a:r>
            <a:endParaRPr lang="en-US" sz="3600">
              <a:solidFill>
                <a:srgbClr val="000000"/>
              </a:solidFill>
              <a:latin typeface="Agrandir" panose="00000500000000000000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2195175" y="8028940"/>
            <a:ext cx="4342765" cy="479425"/>
          </a:xfrm>
          <a:prstGeom prst="rect">
            <a:avLst/>
          </a:prstGeom>
        </p:spPr>
        <p:txBody>
          <a:bodyPr wrap="square" lIns="0" tIns="0" rIns="0" bIns="0" rtlCol="0" anchor="t">
            <a:noAutofit/>
          </a:bodyPr>
          <a:lstStyle/>
          <a:p>
            <a:pPr algn="ctr">
              <a:lnSpc>
                <a:spcPts val="5160"/>
              </a:lnSpc>
            </a:pPr>
            <a:r>
              <a:rPr lang="en-US" sz="3685">
                <a:solidFill>
                  <a:srgbClr val="000000"/>
                </a:solidFill>
                <a:latin typeface="Agrandir Bold" panose="00000800000000000000"/>
              </a:rPr>
              <a:t>Máy tính xách tay</a:t>
            </a:r>
            <a:endParaRPr lang="en-US" sz="3685">
              <a:solidFill>
                <a:srgbClr val="000000"/>
              </a:solidFill>
              <a:latin typeface="Agrandir Bold" panose="0000080000000000000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7220585" y="441960"/>
            <a:ext cx="3820160" cy="75057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  <p:sp>
        <p:nvSpPr>
          <p:cNvPr id="18" name="Freeform 18"/>
          <p:cNvSpPr/>
          <p:nvPr/>
        </p:nvSpPr>
        <p:spPr>
          <a:xfrm rot="3549079">
            <a:off x="12087844" y="4796594"/>
            <a:ext cx="615430" cy="1839600"/>
          </a:xfrm>
          <a:custGeom>
            <a:avLst/>
            <a:gdLst/>
            <a:ahLst/>
            <a:cxnLst/>
            <a:rect l="l" t="t" r="r" b="b"/>
            <a:pathLst>
              <a:path w="615430" h="1839600">
                <a:moveTo>
                  <a:pt x="0" y="0"/>
                </a:moveTo>
                <a:lnTo>
                  <a:pt x="615430" y="0"/>
                </a:lnTo>
                <a:lnTo>
                  <a:pt x="615430" y="1839600"/>
                </a:lnTo>
                <a:lnTo>
                  <a:pt x="0" y="183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7182691">
            <a:off x="8348240" y="6657983"/>
            <a:ext cx="615430" cy="1839600"/>
          </a:xfrm>
          <a:custGeom>
            <a:avLst/>
            <a:gdLst/>
            <a:ahLst/>
            <a:cxnLst/>
            <a:rect l="l" t="t" r="r" b="b"/>
            <a:pathLst>
              <a:path w="615430" h="1839600">
                <a:moveTo>
                  <a:pt x="0" y="0"/>
                </a:moveTo>
                <a:lnTo>
                  <a:pt x="615430" y="0"/>
                </a:lnTo>
                <a:lnTo>
                  <a:pt x="615430" y="1839600"/>
                </a:lnTo>
                <a:lnTo>
                  <a:pt x="0" y="183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3549079">
            <a:off x="9295699" y="1745343"/>
            <a:ext cx="615430" cy="1839600"/>
          </a:xfrm>
          <a:custGeom>
            <a:avLst/>
            <a:gdLst/>
            <a:ahLst/>
            <a:cxnLst/>
            <a:rect l="l" t="t" r="r" b="b"/>
            <a:pathLst>
              <a:path w="615430" h="1839600">
                <a:moveTo>
                  <a:pt x="0" y="0"/>
                </a:moveTo>
                <a:lnTo>
                  <a:pt x="615430" y="0"/>
                </a:lnTo>
                <a:lnTo>
                  <a:pt x="615430" y="1839600"/>
                </a:lnTo>
                <a:lnTo>
                  <a:pt x="0" y="183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66399" y="627044"/>
            <a:ext cx="12870731" cy="9032913"/>
          </a:xfrm>
          <a:custGeom>
            <a:avLst/>
            <a:gdLst/>
            <a:ahLst/>
            <a:cxnLst/>
            <a:rect l="l" t="t" r="r" b="b"/>
            <a:pathLst>
              <a:path w="12870731" h="9032913">
                <a:moveTo>
                  <a:pt x="0" y="0"/>
                </a:moveTo>
                <a:lnTo>
                  <a:pt x="12870730" y="0"/>
                </a:lnTo>
                <a:lnTo>
                  <a:pt x="12870730" y="9032912"/>
                </a:lnTo>
                <a:lnTo>
                  <a:pt x="0" y="9032912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1028700"/>
            <a:ext cx="2195353" cy="1553212"/>
          </a:xfrm>
          <a:custGeom>
            <a:avLst/>
            <a:gdLst/>
            <a:ahLst/>
            <a:cxnLst/>
            <a:rect l="l" t="t" r="r" b="b"/>
            <a:pathLst>
              <a:path w="2195353" h="1553212">
                <a:moveTo>
                  <a:pt x="0" y="0"/>
                </a:moveTo>
                <a:lnTo>
                  <a:pt x="2195353" y="0"/>
                </a:lnTo>
                <a:lnTo>
                  <a:pt x="2195353" y="1553212"/>
                </a:lnTo>
                <a:lnTo>
                  <a:pt x="0" y="15532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198171" y="2509876"/>
            <a:ext cx="1891659" cy="484952"/>
          </a:xfrm>
          <a:custGeom>
            <a:avLst/>
            <a:gdLst/>
            <a:ahLst/>
            <a:cxnLst/>
            <a:rect l="l" t="t" r="r" b="b"/>
            <a:pathLst>
              <a:path w="1891659" h="484952">
                <a:moveTo>
                  <a:pt x="0" y="0"/>
                </a:moveTo>
                <a:lnTo>
                  <a:pt x="1891658" y="0"/>
                </a:lnTo>
                <a:lnTo>
                  <a:pt x="1891658" y="484953"/>
                </a:lnTo>
                <a:lnTo>
                  <a:pt x="0" y="4849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8832">
            <a:off x="15128957" y="-572376"/>
            <a:ext cx="2158061" cy="2858359"/>
          </a:xfrm>
          <a:custGeom>
            <a:avLst/>
            <a:gdLst/>
            <a:ahLst/>
            <a:cxnLst/>
            <a:rect l="l" t="t" r="r" b="b"/>
            <a:pathLst>
              <a:path w="2158061" h="2858359">
                <a:moveTo>
                  <a:pt x="0" y="0"/>
                </a:moveTo>
                <a:lnTo>
                  <a:pt x="2158061" y="0"/>
                </a:lnTo>
                <a:lnTo>
                  <a:pt x="2158061" y="2858360"/>
                </a:lnTo>
                <a:lnTo>
                  <a:pt x="0" y="285836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8477">
            <a:off x="1573395" y="0"/>
            <a:ext cx="2386006" cy="2416765"/>
          </a:xfrm>
          <a:custGeom>
            <a:avLst/>
            <a:gdLst/>
            <a:ahLst/>
            <a:cxnLst/>
            <a:rect l="l" t="t" r="r" b="b"/>
            <a:pathLst>
              <a:path w="2386006" h="2416765">
                <a:moveTo>
                  <a:pt x="0" y="0"/>
                </a:moveTo>
                <a:lnTo>
                  <a:pt x="2386007" y="0"/>
                </a:lnTo>
                <a:lnTo>
                  <a:pt x="2386007" y="2416765"/>
                </a:lnTo>
                <a:lnTo>
                  <a:pt x="0" y="24167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2231" y="6791606"/>
            <a:ext cx="3381794" cy="3495394"/>
          </a:xfrm>
          <a:custGeom>
            <a:avLst/>
            <a:gdLst/>
            <a:ahLst/>
            <a:cxnLst/>
            <a:rect l="l" t="t" r="r" b="b"/>
            <a:pathLst>
              <a:path w="3381794" h="3495394">
                <a:moveTo>
                  <a:pt x="0" y="0"/>
                </a:moveTo>
                <a:lnTo>
                  <a:pt x="3381794" y="0"/>
                </a:lnTo>
                <a:lnTo>
                  <a:pt x="3381794" y="3495394"/>
                </a:lnTo>
                <a:lnTo>
                  <a:pt x="0" y="34953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724740" y="3754792"/>
            <a:ext cx="10838521" cy="3391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0"/>
              </a:lnSpc>
            </a:pP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“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Máy tính 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để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 bàn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và 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máy tính xách tay 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đều có 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bốn t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hành phần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cơ bản là: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 thân máy, màn hình, bàn phím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và 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ch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uộ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t máy tính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 hoặc 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vù</a:t>
            </a:r>
            <a:r>
              <a:rPr lang="en-US" sz="3780" b="1">
                <a:solidFill>
                  <a:srgbClr val="000000"/>
                </a:solidFill>
                <a:latin typeface="Agrandir Bold" panose="00000800000000000000"/>
              </a:rPr>
              <a:t>ng cảm ứng chuộ</a:t>
            </a:r>
            <a:r>
              <a:rPr lang="en-US" sz="3780">
                <a:solidFill>
                  <a:srgbClr val="000000"/>
                </a:solidFill>
                <a:latin typeface="Agrandir Bold" panose="00000800000000000000"/>
              </a:rPr>
              <a:t>t</a:t>
            </a:r>
            <a:r>
              <a:rPr lang="en-US" sz="3780">
                <a:solidFill>
                  <a:srgbClr val="000000"/>
                </a:solidFill>
                <a:latin typeface="Agrandir" panose="00000500000000000000"/>
              </a:rPr>
              <a:t>”</a:t>
            </a:r>
            <a:endParaRPr lang="en-US" sz="3780">
              <a:solidFill>
                <a:srgbClr val="000000"/>
              </a:solidFill>
              <a:latin typeface="Agrandir" panose="00000500000000000000"/>
            </a:endParaRPr>
          </a:p>
          <a:p>
            <a:pPr algn="ctr">
              <a:lnSpc>
                <a:spcPts val="5290"/>
              </a:lnSpc>
            </a:pPr>
          </a:p>
        </p:txBody>
      </p:sp>
      <p:sp>
        <p:nvSpPr>
          <p:cNvPr id="9" name="Freeform 9"/>
          <p:cNvSpPr/>
          <p:nvPr/>
        </p:nvSpPr>
        <p:spPr>
          <a:xfrm>
            <a:off x="6869829" y="406078"/>
            <a:ext cx="4255404" cy="1126801"/>
          </a:xfrm>
          <a:custGeom>
            <a:avLst/>
            <a:gdLst/>
            <a:ahLst/>
            <a:cxnLst/>
            <a:rect l="l" t="t" r="r" b="b"/>
            <a:pathLst>
              <a:path w="4255404" h="1126801">
                <a:moveTo>
                  <a:pt x="0" y="0"/>
                </a:moveTo>
                <a:lnTo>
                  <a:pt x="4255403" y="0"/>
                </a:lnTo>
                <a:lnTo>
                  <a:pt x="4255403" y="1126800"/>
                </a:lnTo>
                <a:lnTo>
                  <a:pt x="0" y="1126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7831710" y="449660"/>
            <a:ext cx="2331641" cy="835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 b="1">
                <a:solidFill>
                  <a:srgbClr val="1B1B1B"/>
                </a:solidFill>
                <a:latin typeface="Agrandir Bold" panose="00000800000000000000"/>
              </a:rPr>
              <a:t>Ghi nhớ</a:t>
            </a: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 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64275" y="886946"/>
            <a:ext cx="15995025" cy="8463752"/>
          </a:xfrm>
          <a:custGeom>
            <a:avLst/>
            <a:gdLst/>
            <a:ahLst/>
            <a:cxnLst/>
            <a:rect l="l" t="t" r="r" b="b"/>
            <a:pathLst>
              <a:path w="15995025" h="8463752">
                <a:moveTo>
                  <a:pt x="0" y="0"/>
                </a:moveTo>
                <a:lnTo>
                  <a:pt x="15995025" y="0"/>
                </a:lnTo>
                <a:lnTo>
                  <a:pt x="15995025" y="8463752"/>
                </a:lnTo>
                <a:lnTo>
                  <a:pt x="0" y="8463752"/>
                </a:lnTo>
                <a:lnTo>
                  <a:pt x="0" y="0"/>
                </a:lnTo>
                <a:close/>
              </a:path>
            </a:pathLst>
          </a:custGeom>
          <a:blipFill>
            <a:blip r:embed="rId1"/>
            <a:stretch>
              <a:fillRect l="-2218" r="-2218"/>
            </a:stretch>
          </a:blipFill>
          <a:ln w="76200" cap="rnd">
            <a:solidFill>
              <a:srgbClr val="000000"/>
            </a:solidFill>
            <a:prstDash val="solid"/>
            <a:round/>
          </a:ln>
        </p:spPr>
      </p:sp>
      <p:sp>
        <p:nvSpPr>
          <p:cNvPr id="3" name="Freeform 3"/>
          <p:cNvSpPr/>
          <p:nvPr/>
        </p:nvSpPr>
        <p:spPr>
          <a:xfrm>
            <a:off x="16840980" y="8608206"/>
            <a:ext cx="2894041" cy="2057400"/>
          </a:xfrm>
          <a:custGeom>
            <a:avLst/>
            <a:gdLst/>
            <a:ahLst/>
            <a:cxnLst/>
            <a:rect l="l" t="t" r="r" b="b"/>
            <a:pathLst>
              <a:path w="2894041" h="2057400">
                <a:moveTo>
                  <a:pt x="0" y="0"/>
                </a:moveTo>
                <a:lnTo>
                  <a:pt x="2894040" y="0"/>
                </a:lnTo>
                <a:lnTo>
                  <a:pt x="2894040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 rot="0">
            <a:off x="13167475" y="2803533"/>
            <a:ext cx="3595805" cy="359580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9520" y="0"/>
                  </a:moveTo>
                  <a:lnTo>
                    <a:pt x="763280" y="0"/>
                  </a:lnTo>
                  <a:cubicBezTo>
                    <a:pt x="790629" y="0"/>
                    <a:pt x="812800" y="22171"/>
                    <a:pt x="812800" y="49520"/>
                  </a:cubicBezTo>
                  <a:lnTo>
                    <a:pt x="812800" y="763280"/>
                  </a:lnTo>
                  <a:cubicBezTo>
                    <a:pt x="812800" y="790629"/>
                    <a:pt x="790629" y="812800"/>
                    <a:pt x="763280" y="812800"/>
                  </a:cubicBezTo>
                  <a:lnTo>
                    <a:pt x="49520" y="812800"/>
                  </a:lnTo>
                  <a:cubicBezTo>
                    <a:pt x="22171" y="812800"/>
                    <a:pt x="0" y="790629"/>
                    <a:pt x="0" y="763280"/>
                  </a:cubicBezTo>
                  <a:lnTo>
                    <a:pt x="0" y="49520"/>
                  </a:lnTo>
                  <a:cubicBezTo>
                    <a:pt x="0" y="22171"/>
                    <a:pt x="22171" y="0"/>
                    <a:pt x="49520" y="0"/>
                  </a:cubicBezTo>
                  <a:close/>
                </a:path>
              </a:pathLst>
            </a:custGeom>
            <a:blipFill>
              <a:blip r:embed="rId4"/>
              <a:stretch>
                <a:fillRect l="-25046" r="-25046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7992474" y="5511179"/>
            <a:ext cx="4324730" cy="3254359"/>
          </a:xfrm>
          <a:custGeom>
            <a:avLst/>
            <a:gdLst/>
            <a:ahLst/>
            <a:cxnLst/>
            <a:rect l="l" t="t" r="r" b="b"/>
            <a:pathLst>
              <a:path w="4324730" h="3254359">
                <a:moveTo>
                  <a:pt x="0" y="0"/>
                </a:moveTo>
                <a:lnTo>
                  <a:pt x="4324730" y="0"/>
                </a:lnTo>
                <a:lnTo>
                  <a:pt x="4324730" y="3254360"/>
                </a:lnTo>
                <a:lnTo>
                  <a:pt x="0" y="3254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88790" y="8045249"/>
            <a:ext cx="1784468" cy="1970798"/>
          </a:xfrm>
          <a:custGeom>
            <a:avLst/>
            <a:gdLst/>
            <a:ahLst/>
            <a:cxnLst/>
            <a:rect l="l" t="t" r="r" b="b"/>
            <a:pathLst>
              <a:path w="1784468" h="1970798">
                <a:moveTo>
                  <a:pt x="0" y="0"/>
                </a:moveTo>
                <a:lnTo>
                  <a:pt x="1784468" y="0"/>
                </a:lnTo>
                <a:lnTo>
                  <a:pt x="1784468" y="1970798"/>
                </a:lnTo>
                <a:lnTo>
                  <a:pt x="0" y="197079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414823" y="1660483"/>
            <a:ext cx="15097957" cy="1598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25"/>
              </a:lnSpc>
            </a:pPr>
            <a:r>
              <a:rPr lang="en-US" sz="3805">
                <a:solidFill>
                  <a:srgbClr val="1B1B1B"/>
                </a:solidFill>
                <a:latin typeface="Agrandir Bold" panose="00000800000000000000"/>
              </a:rPr>
              <a:t>Thân máy, màn hình, bàn phím, c</a:t>
            </a:r>
            <a:r>
              <a:rPr lang="en-US" sz="3805" b="1">
                <a:solidFill>
                  <a:srgbClr val="1B1B1B"/>
                </a:solidFill>
                <a:latin typeface="Agrandir Bold" panose="00000800000000000000"/>
              </a:rPr>
              <a:t>huột</a:t>
            </a:r>
            <a:r>
              <a:rPr lang="en-US" sz="3805">
                <a:solidFill>
                  <a:srgbClr val="1B1B1B"/>
                </a:solidFill>
                <a:latin typeface="Agrandir Bold" panose="00000800000000000000"/>
              </a:rPr>
              <a:t> và loa:</a:t>
            </a:r>
            <a:endParaRPr lang="en-US" sz="3805">
              <a:solidFill>
                <a:srgbClr val="1B1B1B"/>
              </a:solidFill>
              <a:latin typeface="Agrandir Bold" panose="00000800000000000000"/>
            </a:endParaRPr>
          </a:p>
          <a:p>
            <a:pPr>
              <a:lnSpc>
                <a:spcPts val="7145"/>
              </a:lnSpc>
            </a:pPr>
          </a:p>
        </p:txBody>
      </p:sp>
      <p:grpSp>
        <p:nvGrpSpPr>
          <p:cNvPr id="9" name="Group 9"/>
          <p:cNvGrpSpPr/>
          <p:nvPr/>
        </p:nvGrpSpPr>
        <p:grpSpPr>
          <a:xfrm rot="0">
            <a:off x="1743022" y="3838306"/>
            <a:ext cx="5813460" cy="2561032"/>
            <a:chOff x="0" y="0"/>
            <a:chExt cx="1531117" cy="67451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31117" cy="674511"/>
            </a:xfrm>
            <a:custGeom>
              <a:avLst/>
              <a:gdLst/>
              <a:ahLst/>
              <a:cxnLst/>
              <a:rect l="l" t="t" r="r" b="b"/>
              <a:pathLst>
                <a:path w="1531117" h="674511">
                  <a:moveTo>
                    <a:pt x="67918" y="0"/>
                  </a:moveTo>
                  <a:lnTo>
                    <a:pt x="1463199" y="0"/>
                  </a:lnTo>
                  <a:cubicBezTo>
                    <a:pt x="1500709" y="0"/>
                    <a:pt x="1531117" y="30408"/>
                    <a:pt x="1531117" y="67918"/>
                  </a:cubicBezTo>
                  <a:lnTo>
                    <a:pt x="1531117" y="606593"/>
                  </a:lnTo>
                  <a:cubicBezTo>
                    <a:pt x="1531117" y="644103"/>
                    <a:pt x="1500709" y="674511"/>
                    <a:pt x="1463199" y="674511"/>
                  </a:cubicBezTo>
                  <a:lnTo>
                    <a:pt x="67918" y="674511"/>
                  </a:lnTo>
                  <a:cubicBezTo>
                    <a:pt x="30408" y="674511"/>
                    <a:pt x="0" y="644103"/>
                    <a:pt x="0" y="606593"/>
                  </a:cubicBezTo>
                  <a:lnTo>
                    <a:pt x="0" y="67918"/>
                  </a:lnTo>
                  <a:cubicBezTo>
                    <a:pt x="0" y="30408"/>
                    <a:pt x="30408" y="0"/>
                    <a:pt x="67918" y="0"/>
                  </a:cubicBezTo>
                  <a:close/>
                </a:path>
              </a:pathLst>
            </a:custGeom>
            <a:solidFill>
              <a:srgbClr val="94D0EC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531117" cy="7411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</a:p>
          </p:txBody>
        </p:sp>
      </p:grpSp>
      <p:sp>
        <p:nvSpPr>
          <p:cNvPr id="12" name="Freeform 12"/>
          <p:cNvSpPr/>
          <p:nvPr/>
        </p:nvSpPr>
        <p:spPr>
          <a:xfrm>
            <a:off x="7205390" y="388871"/>
            <a:ext cx="3758412" cy="995201"/>
          </a:xfrm>
          <a:custGeom>
            <a:avLst/>
            <a:gdLst/>
            <a:ahLst/>
            <a:cxnLst/>
            <a:rect l="l" t="t" r="r" b="b"/>
            <a:pathLst>
              <a:path w="3758412" h="995201">
                <a:moveTo>
                  <a:pt x="0" y="0"/>
                </a:moveTo>
                <a:lnTo>
                  <a:pt x="3758412" y="0"/>
                </a:lnTo>
                <a:lnTo>
                  <a:pt x="3758412" y="995201"/>
                </a:lnTo>
                <a:lnTo>
                  <a:pt x="0" y="9952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743022" y="1384072"/>
            <a:ext cx="1419460" cy="1419460"/>
          </a:xfrm>
          <a:custGeom>
            <a:avLst/>
            <a:gdLst/>
            <a:ahLst/>
            <a:cxnLst/>
            <a:rect l="l" t="t" r="r" b="b"/>
            <a:pathLst>
              <a:path w="1419460" h="1419460">
                <a:moveTo>
                  <a:pt x="0" y="0"/>
                </a:moveTo>
                <a:lnTo>
                  <a:pt x="1419461" y="0"/>
                </a:lnTo>
                <a:lnTo>
                  <a:pt x="1419461" y="1419461"/>
                </a:lnTo>
                <a:lnTo>
                  <a:pt x="0" y="141946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07227" y="0"/>
            <a:ext cx="2889888" cy="1679346"/>
          </a:xfrm>
          <a:custGeom>
            <a:avLst/>
            <a:gdLst/>
            <a:ahLst/>
            <a:cxnLst/>
            <a:rect l="l" t="t" r="r" b="b"/>
            <a:pathLst>
              <a:path w="2889888" h="1679346">
                <a:moveTo>
                  <a:pt x="0" y="0"/>
                </a:moveTo>
                <a:lnTo>
                  <a:pt x="2889888" y="0"/>
                </a:lnTo>
                <a:lnTo>
                  <a:pt x="2889888" y="1679346"/>
                </a:lnTo>
                <a:lnTo>
                  <a:pt x="0" y="167934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14237" y="8045249"/>
            <a:ext cx="1657571" cy="1440580"/>
          </a:xfrm>
          <a:custGeom>
            <a:avLst/>
            <a:gdLst/>
            <a:ahLst/>
            <a:cxnLst/>
            <a:rect l="l" t="t" r="r" b="b"/>
            <a:pathLst>
              <a:path w="1657571" h="1440580">
                <a:moveTo>
                  <a:pt x="0" y="0"/>
                </a:moveTo>
                <a:lnTo>
                  <a:pt x="1657571" y="0"/>
                </a:lnTo>
                <a:lnTo>
                  <a:pt x="1657571" y="1440580"/>
                </a:lnTo>
                <a:lnTo>
                  <a:pt x="0" y="14405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115289" y="4041410"/>
            <a:ext cx="4865377" cy="2766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15"/>
              </a:lnSpc>
            </a:pPr>
            <a:r>
              <a:rPr lang="en-US" sz="3085">
                <a:solidFill>
                  <a:srgbClr val="000000"/>
                </a:solidFill>
                <a:latin typeface="Agrandir" panose="00000500000000000000"/>
              </a:rPr>
              <a:t>Các em hãy quan sát và cho biết: </a:t>
            </a:r>
            <a:r>
              <a:rPr lang="en-US" sz="3085">
                <a:solidFill>
                  <a:srgbClr val="000000"/>
                </a:solidFill>
                <a:latin typeface="Agrandir Bold" panose="00000800000000000000"/>
              </a:rPr>
              <a:t>thân máy, bàn phím, ch</a:t>
            </a:r>
            <a:r>
              <a:rPr lang="en-US" sz="3085" b="1">
                <a:solidFill>
                  <a:srgbClr val="000000"/>
                </a:solidFill>
                <a:latin typeface="Agrandir Bold" panose="00000800000000000000"/>
              </a:rPr>
              <a:t>uột,</a:t>
            </a:r>
            <a:r>
              <a:rPr lang="en-US" sz="3085">
                <a:solidFill>
                  <a:srgbClr val="000000"/>
                </a:solidFill>
                <a:latin typeface="Agrandir Bold" panose="00000800000000000000"/>
              </a:rPr>
              <a:t> màn hình</a:t>
            </a:r>
            <a:r>
              <a:rPr lang="en-US" sz="3085">
                <a:solidFill>
                  <a:srgbClr val="000000"/>
                </a:solidFill>
                <a:latin typeface="Agrandir" panose="00000500000000000000"/>
              </a:rPr>
              <a:t> và </a:t>
            </a:r>
            <a:r>
              <a:rPr lang="en-US" sz="3085" b="1">
                <a:solidFill>
                  <a:srgbClr val="000000"/>
                </a:solidFill>
                <a:latin typeface="Agrandir" panose="00000500000000000000"/>
              </a:rPr>
              <a:t>l</a:t>
            </a:r>
            <a:r>
              <a:rPr lang="en-US" sz="3085">
                <a:solidFill>
                  <a:srgbClr val="000000"/>
                </a:solidFill>
                <a:latin typeface="Agrandir Bold" panose="00000800000000000000"/>
              </a:rPr>
              <a:t>oa</a:t>
            </a:r>
            <a:r>
              <a:rPr lang="en-US" sz="3085">
                <a:solidFill>
                  <a:srgbClr val="000000"/>
                </a:solidFill>
                <a:latin typeface="Agrandir" panose="00000500000000000000"/>
              </a:rPr>
              <a:t> có chức năng gì?</a:t>
            </a:r>
            <a:endParaRPr lang="en-US" sz="3085">
              <a:solidFill>
                <a:srgbClr val="000000"/>
              </a:solidFill>
              <a:latin typeface="Agrandir" panose="00000500000000000000"/>
            </a:endParaRPr>
          </a:p>
          <a:p>
            <a:pPr algn="just">
              <a:lnSpc>
                <a:spcPts val="4315"/>
              </a:lnSpc>
              <a:spcBef>
                <a:spcPct val="0"/>
              </a:spcBef>
            </a:pPr>
          </a:p>
        </p:txBody>
      </p:sp>
      <p:sp>
        <p:nvSpPr>
          <p:cNvPr id="17" name="TextBox 17"/>
          <p:cNvSpPr txBox="1"/>
          <p:nvPr/>
        </p:nvSpPr>
        <p:spPr>
          <a:xfrm>
            <a:off x="7336155" y="516890"/>
            <a:ext cx="3438525" cy="67564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1B1B1B"/>
                </a:solidFill>
                <a:latin typeface="Agrandir Bold" panose="00000800000000000000"/>
              </a:rPr>
              <a:t>Khám phá</a:t>
            </a:r>
            <a:endParaRPr lang="en-US" sz="4655">
              <a:solidFill>
                <a:srgbClr val="1B1B1B"/>
              </a:solidFill>
              <a:latin typeface="Agrandir Bold" panose="0000080000000000000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743022" y="1612858"/>
            <a:ext cx="1419460" cy="929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20"/>
              </a:lnSpc>
              <a:spcBef>
                <a:spcPct val="0"/>
              </a:spcBef>
            </a:pPr>
            <a:r>
              <a:rPr lang="en-US" sz="4655">
                <a:solidFill>
                  <a:srgbClr val="000000"/>
                </a:solidFill>
                <a:latin typeface="Agrandir Bold" panose="00000800000000000000"/>
              </a:rPr>
              <a:t>2.</a:t>
            </a:r>
            <a:endParaRPr lang="en-US" sz="4655">
              <a:solidFill>
                <a:srgbClr val="000000"/>
              </a:solidFill>
              <a:latin typeface="Agrandir Bold" panose="0000080000000000000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2702</Words>
  <Application>WPS Presentation</Application>
  <PresentationFormat>On-screen Show (4:3)</PresentationFormat>
  <Paragraphs>177</Paragraphs>
  <Slides>19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29" baseType="lpstr">
      <vt:lpstr>Arial</vt:lpstr>
      <vt:lpstr>SimSun</vt:lpstr>
      <vt:lpstr>Wingdings</vt:lpstr>
      <vt:lpstr>Agrandir Bold</vt:lpstr>
      <vt:lpstr>Agrandir</vt:lpstr>
      <vt:lpstr>Arial</vt:lpstr>
      <vt:lpstr>Microsoft YaHei</vt:lpstr>
      <vt:lpstr>Arial Unicode MS</vt:lpstr>
      <vt:lpstr>Calibri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(done) Lớp 3 - Bài 5: LÀM QUEN VỚI MÁY TÍNH</dc:title>
  <dc:creator/>
  <cp:lastModifiedBy>ASUS</cp:lastModifiedBy>
  <cp:revision>9</cp:revision>
  <dcterms:created xsi:type="dcterms:W3CDTF">2006-08-16T00:00:00Z</dcterms:created>
  <dcterms:modified xsi:type="dcterms:W3CDTF">2024-03-29T03:36:42Z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A23F52F9343E4389ADC59DEF1923CCB9_12</vt:lpwstr>
  </property>
  <property fmtid="{D5CDD505-2E9C-101B-9397-08002B2CF9AE}" pid="3" name="KSOProductBuildVer">
    <vt:lpwstr>1033-12.2.0.13489</vt:lpwstr>
  </property>
</Properties>
</file>