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33.svg" ContentType="image/svg+xml"/>
  <Override PartName="/ppt/media/image35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Open Sans Extra Bold" panose="020B0906030804020204"/>
      <p:bold r:id="rId16"/>
    </p:embeddedFont>
    <p:embeddedFont>
      <p:font typeface="Baloo" panose="03080902040302020200"/>
      <p:regular r:id="rId17"/>
    </p:embeddedFont>
    <p:embeddedFont>
      <p:font typeface="Rokkitt Bold" panose="00000800000000000000"/>
      <p:bold r:id="rId18"/>
    </p:embeddedFont>
    <p:embeddedFont>
      <p:font typeface="Paytone One" panose="00000500000000000000"/>
      <p:regular r:id="rId19"/>
    </p:embeddedFont>
    <p:embeddedFont>
      <p:font typeface="Cabin Bold" panose="00000800000000000000"/>
      <p:bold r:id="rId20"/>
    </p:embeddedFont>
    <p:embeddedFont>
      <p:font typeface="Cabin" panose="00000500000000000000"/>
      <p:regular r:id="rId21"/>
    </p:embeddedFont>
    <p:embeddedFont>
      <p:font typeface="TT Slabs Bold" panose="02000805030000020003"/>
      <p:bold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2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49"/>
        <p:guide pos="2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GIF"/><Relationship Id="rId7" Type="http://schemas.openxmlformats.org/officeDocument/2006/relationships/image" Target="../media/image15.GIF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GIF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30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sv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3" Type="http://schemas.openxmlformats.org/officeDocument/2006/relationships/image" Target="../media/image32.png"/><Relationship Id="rId2" Type="http://schemas.openxmlformats.org/officeDocument/2006/relationships/image" Target="../media/image1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1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sv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61557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 rot="0"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454583" cy="1501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607473">
            <a:off x="15184216" y="7659750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3"/>
                </a:lnTo>
                <a:lnTo>
                  <a:pt x="0" y="1779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2404502">
            <a:off x="14829996" y="2061442"/>
            <a:ext cx="352380" cy="3284899"/>
          </a:xfrm>
          <a:custGeom>
            <a:avLst/>
            <a:gdLst/>
            <a:ahLst/>
            <a:cxnLst/>
            <a:rect l="l" t="t" r="r" b="b"/>
            <a:pathLst>
              <a:path w="352380" h="3284899">
                <a:moveTo>
                  <a:pt x="0" y="0"/>
                </a:moveTo>
                <a:lnTo>
                  <a:pt x="352381" y="0"/>
                </a:lnTo>
                <a:lnTo>
                  <a:pt x="352381" y="3284899"/>
                </a:lnTo>
                <a:lnTo>
                  <a:pt x="0" y="32848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1571867">
            <a:off x="15675938" y="1891351"/>
            <a:ext cx="369234" cy="3442012"/>
          </a:xfrm>
          <a:custGeom>
            <a:avLst/>
            <a:gdLst/>
            <a:ahLst/>
            <a:cxnLst/>
            <a:rect l="l" t="t" r="r" b="b"/>
            <a:pathLst>
              <a:path w="369234" h="3442012">
                <a:moveTo>
                  <a:pt x="0" y="0"/>
                </a:moveTo>
                <a:lnTo>
                  <a:pt x="369234" y="0"/>
                </a:lnTo>
                <a:lnTo>
                  <a:pt x="369234" y="3442012"/>
                </a:lnTo>
                <a:lnTo>
                  <a:pt x="0" y="34420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3831166" y="985414"/>
            <a:ext cx="12758530" cy="82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5"/>
              </a:lnSpc>
            </a:pPr>
            <a:r>
              <a:rPr lang="en-US" sz="6510" spc="123">
                <a:solidFill>
                  <a:srgbClr val="FFFFFF"/>
                </a:solidFill>
                <a:latin typeface="Open Sans Extra Bold" panose="020B0906030804020204"/>
              </a:rPr>
              <a:t>CHƯƠNG 1: MÁY TÍNH VÀ EM</a:t>
            </a:r>
            <a:endParaRPr lang="en-US" sz="6510" spc="123">
              <a:solidFill>
                <a:srgbClr val="FFFFFF"/>
              </a:solidFill>
              <a:latin typeface="Open Sans Extra Bold" panose="020B0906030804020204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725854" y="3971869"/>
            <a:ext cx="2887908" cy="82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5"/>
              </a:lnSpc>
            </a:pPr>
            <a:r>
              <a:rPr lang="en-US" sz="6510" spc="123">
                <a:solidFill>
                  <a:srgbClr val="231F20"/>
                </a:solidFill>
                <a:latin typeface="Open Sans Extra Bold" panose="020B0906030804020204"/>
              </a:rPr>
              <a:t>Bài 3:</a:t>
            </a:r>
            <a:endParaRPr lang="en-US" sz="6510" spc="123">
              <a:solidFill>
                <a:srgbClr val="231F20"/>
              </a:solidFill>
              <a:latin typeface="Open Sans Extra Bold" panose="020B09060308040202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333429" y="5365993"/>
            <a:ext cx="13672758" cy="161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5"/>
              </a:lnSpc>
            </a:pPr>
            <a:r>
              <a:rPr lang="en-US" sz="6510" spc="123">
                <a:solidFill>
                  <a:srgbClr val="231F20"/>
                </a:solidFill>
                <a:latin typeface="Open Sans Extra Bold" panose="020B0906030804020204"/>
              </a:rPr>
              <a:t>CON NGƯỜI XỬ LÝ THÔNG TIN</a:t>
            </a:r>
            <a:endParaRPr lang="en-US" sz="6510" spc="123">
              <a:solidFill>
                <a:srgbClr val="231F20"/>
              </a:solidFill>
              <a:latin typeface="Open Sans Extra Bold" panose="020B0906030804020204"/>
            </a:endParaRPr>
          </a:p>
          <a:p>
            <a:pPr algn="ctr">
              <a:lnSpc>
                <a:spcPts val="6185"/>
              </a:lnSpc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1" grpId="0"/>
      <p:bldP spid="42" grpId="1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 rot="-330898" flipV="1">
            <a:off x="3319680" y="3868349"/>
            <a:ext cx="2568885" cy="885274"/>
          </a:xfrm>
          <a:custGeom>
            <a:avLst/>
            <a:gdLst/>
            <a:ahLst/>
            <a:cxnLst/>
            <a:rect l="l" t="t" r="r" b="b"/>
            <a:pathLst>
              <a:path w="2568885" h="885274">
                <a:moveTo>
                  <a:pt x="0" y="885274"/>
                </a:moveTo>
                <a:lnTo>
                  <a:pt x="2568885" y="885274"/>
                </a:lnTo>
                <a:lnTo>
                  <a:pt x="2568885" y="0"/>
                </a:lnTo>
                <a:lnTo>
                  <a:pt x="0" y="0"/>
                </a:lnTo>
                <a:lnTo>
                  <a:pt x="0" y="88527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 rot="0">
            <a:off x="852726" y="5143500"/>
            <a:ext cx="3465201" cy="1280898"/>
            <a:chOff x="0" y="0"/>
            <a:chExt cx="4620268" cy="1707864"/>
          </a:xfrm>
        </p:grpSpPr>
        <p:grpSp>
          <p:nvGrpSpPr>
            <p:cNvPr id="35" name="Group 35"/>
            <p:cNvGrpSpPr/>
            <p:nvPr/>
          </p:nvGrpSpPr>
          <p:grpSpPr>
            <a:xfrm rot="0">
              <a:off x="0" y="0"/>
              <a:ext cx="4620268" cy="1707864"/>
              <a:chOff x="0" y="0"/>
              <a:chExt cx="912646" cy="33735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912646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912646" h="337356">
                    <a:moveTo>
                      <a:pt x="58089" y="0"/>
                    </a:moveTo>
                    <a:lnTo>
                      <a:pt x="854557" y="0"/>
                    </a:lnTo>
                    <a:cubicBezTo>
                      <a:pt x="886638" y="0"/>
                      <a:pt x="912646" y="26007"/>
                      <a:pt x="912646" y="58089"/>
                    </a:cubicBezTo>
                    <a:lnTo>
                      <a:pt x="912646" y="279267"/>
                    </a:lnTo>
                    <a:cubicBezTo>
                      <a:pt x="912646" y="294673"/>
                      <a:pt x="906525" y="309448"/>
                      <a:pt x="895632" y="320342"/>
                    </a:cubicBezTo>
                    <a:cubicBezTo>
                      <a:pt x="884738" y="331236"/>
                      <a:pt x="869963" y="337356"/>
                      <a:pt x="854557" y="337356"/>
                    </a:cubicBezTo>
                    <a:lnTo>
                      <a:pt x="58089" y="337356"/>
                    </a:lnTo>
                    <a:cubicBezTo>
                      <a:pt x="42683" y="337356"/>
                      <a:pt x="27908" y="331236"/>
                      <a:pt x="17014" y="320342"/>
                    </a:cubicBezTo>
                    <a:cubicBezTo>
                      <a:pt x="6120" y="309448"/>
                      <a:pt x="0" y="294673"/>
                      <a:pt x="0" y="279267"/>
                    </a:cubicBezTo>
                    <a:lnTo>
                      <a:pt x="0" y="58089"/>
                    </a:lnTo>
                    <a:cubicBezTo>
                      <a:pt x="0" y="26007"/>
                      <a:pt x="26007" y="0"/>
                      <a:pt x="58089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0"/>
                <a:ext cx="912646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448412" y="217380"/>
              <a:ext cx="3859023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Ghi nhớ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41" name="Freeform 35"/>
          <p:cNvSpPr/>
          <p:nvPr/>
        </p:nvSpPr>
        <p:spPr>
          <a:xfrm>
            <a:off x="5705475" y="4991100"/>
            <a:ext cx="10205085" cy="3265170"/>
          </a:xfrm>
          <a:custGeom>
            <a:avLst/>
            <a:gdLst/>
            <a:ahLst/>
            <a:cxnLst/>
            <a:rect l="l" t="t" r="r" b="b"/>
            <a:pathLst>
              <a:path w="9812026" h="4353714">
                <a:moveTo>
                  <a:pt x="0" y="0"/>
                </a:moveTo>
                <a:lnTo>
                  <a:pt x="9812026" y="0"/>
                </a:lnTo>
                <a:lnTo>
                  <a:pt x="9812026" y="4353714"/>
                </a:lnTo>
                <a:lnTo>
                  <a:pt x="0" y="4353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01" b="-401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5925159" y="5677003"/>
            <a:ext cx="9540944" cy="185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775" spc="71">
                <a:solidFill>
                  <a:srgbClr val="000000"/>
                </a:solidFill>
                <a:latin typeface="Paytone One" panose="00000500000000000000"/>
              </a:rPr>
              <a:t>Bộ não của con người là bộ phận xử lý thông tin thu nhận được để đưa ra quyết định.</a:t>
            </a:r>
            <a:endParaRPr lang="en-US" sz="3775" spc="71">
              <a:solidFill>
                <a:srgbClr val="000000"/>
              </a:solidFill>
              <a:latin typeface="Paytone One" panose="00000500000000000000"/>
            </a:endParaRPr>
          </a:p>
        </p:txBody>
      </p:sp>
      <p:pic>
        <p:nvPicPr>
          <p:cNvPr id="40" name="Picture 39" descr="snapedit_17113412442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400" y="735330"/>
            <a:ext cx="3524250" cy="555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32" name="Freeform 32"/>
          <p:cNvSpPr/>
          <p:nvPr/>
        </p:nvSpPr>
        <p:spPr>
          <a:xfrm rot="-1358923">
            <a:off x="15139564" y="8284109"/>
            <a:ext cx="1189631" cy="1401064"/>
          </a:xfrm>
          <a:custGeom>
            <a:avLst/>
            <a:gdLst/>
            <a:ahLst/>
            <a:cxnLst/>
            <a:rect l="l" t="t" r="r" b="b"/>
            <a:pathLst>
              <a:path w="1189631" h="1401064">
                <a:moveTo>
                  <a:pt x="0" y="0"/>
                </a:moveTo>
                <a:lnTo>
                  <a:pt x="1189631" y="0"/>
                </a:lnTo>
                <a:lnTo>
                  <a:pt x="1189631" y="1401064"/>
                </a:lnTo>
                <a:lnTo>
                  <a:pt x="0" y="1401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729736">
            <a:off x="1158200" y="7434373"/>
            <a:ext cx="279181" cy="2602532"/>
          </a:xfrm>
          <a:custGeom>
            <a:avLst/>
            <a:gdLst/>
            <a:ahLst/>
            <a:cxnLst/>
            <a:rect l="l" t="t" r="r" b="b"/>
            <a:pathLst>
              <a:path w="279181" h="2602532">
                <a:moveTo>
                  <a:pt x="0" y="0"/>
                </a:moveTo>
                <a:lnTo>
                  <a:pt x="279181" y="0"/>
                </a:lnTo>
                <a:lnTo>
                  <a:pt x="279181" y="2602533"/>
                </a:lnTo>
                <a:lnTo>
                  <a:pt x="0" y="26025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61225" y="5995549"/>
            <a:ext cx="2929310" cy="298909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654738" y="5995549"/>
            <a:ext cx="3346411" cy="3262751"/>
          </a:xfrm>
          <a:prstGeom prst="rect">
            <a:avLst/>
          </a:prstGeom>
        </p:spPr>
      </p:pic>
      <p:sp>
        <p:nvSpPr>
          <p:cNvPr id="43" name="Flowchart: Preparation 42"/>
          <p:cNvSpPr/>
          <p:nvPr/>
        </p:nvSpPr>
        <p:spPr>
          <a:xfrm>
            <a:off x="5212715" y="2324100"/>
            <a:ext cx="6009640" cy="14478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6197680" y="2673926"/>
            <a:ext cx="4047686" cy="1028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55"/>
              </a:lnSpc>
            </a:pPr>
            <a:r>
              <a:rPr lang="en-US" sz="7910" spc="150">
                <a:solidFill>
                  <a:srgbClr val="000000"/>
                </a:solidFill>
                <a:latin typeface="Baloo" panose="03080902040302020200"/>
              </a:rPr>
              <a:t>Trò chơi</a:t>
            </a:r>
            <a:endParaRPr lang="en-US" sz="7910" spc="150">
              <a:solidFill>
                <a:srgbClr val="000000"/>
              </a:solidFill>
              <a:latin typeface="Baloo" panose="0308090204030202020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438460" y="4661388"/>
            <a:ext cx="13847465" cy="113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0"/>
              </a:lnSpc>
            </a:pPr>
            <a:r>
              <a:rPr lang="en-US" sz="8605" spc="163">
                <a:solidFill>
                  <a:srgbClr val="000000"/>
                </a:solidFill>
                <a:latin typeface="Rokkitt Bold" panose="00000800000000000000"/>
              </a:rPr>
              <a:t>Trời nắng - Trời mưa</a:t>
            </a:r>
            <a:endParaRPr lang="en-US" sz="8605" spc="163">
              <a:solidFill>
                <a:srgbClr val="000000"/>
              </a:solidFill>
              <a:latin typeface="Rokkitt Bold" panose="00000800000000000000"/>
            </a:endParaRPr>
          </a:p>
        </p:txBody>
      </p:sp>
      <p:grpSp>
        <p:nvGrpSpPr>
          <p:cNvPr id="38" name="Group 38"/>
          <p:cNvGrpSpPr/>
          <p:nvPr/>
        </p:nvGrpSpPr>
        <p:grpSpPr>
          <a:xfrm rot="0">
            <a:off x="472946" y="376972"/>
            <a:ext cx="3900546" cy="1280898"/>
            <a:chOff x="0" y="0"/>
            <a:chExt cx="5200727" cy="1707864"/>
          </a:xfrm>
        </p:grpSpPr>
        <p:grpSp>
          <p:nvGrpSpPr>
            <p:cNvPr id="39" name="Group 39"/>
            <p:cNvGrpSpPr/>
            <p:nvPr/>
          </p:nvGrpSpPr>
          <p:grpSpPr>
            <a:xfrm rot="0">
              <a:off x="0" y="0"/>
              <a:ext cx="5200727" cy="1707864"/>
              <a:chOff x="0" y="0"/>
              <a:chExt cx="1027304" cy="33735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27304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027304" h="337356">
                    <a:moveTo>
                      <a:pt x="51606" y="0"/>
                    </a:moveTo>
                    <a:lnTo>
                      <a:pt x="975699" y="0"/>
                    </a:lnTo>
                    <a:cubicBezTo>
                      <a:pt x="1004200" y="0"/>
                      <a:pt x="1027304" y="23105"/>
                      <a:pt x="1027304" y="51606"/>
                    </a:cubicBezTo>
                    <a:lnTo>
                      <a:pt x="1027304" y="285750"/>
                    </a:lnTo>
                    <a:cubicBezTo>
                      <a:pt x="1027304" y="314251"/>
                      <a:pt x="1004200" y="337356"/>
                      <a:pt x="975699" y="337356"/>
                    </a:cubicBezTo>
                    <a:lnTo>
                      <a:pt x="51606" y="337356"/>
                    </a:lnTo>
                    <a:cubicBezTo>
                      <a:pt x="37919" y="337356"/>
                      <a:pt x="24793" y="331919"/>
                      <a:pt x="15115" y="322241"/>
                    </a:cubicBezTo>
                    <a:cubicBezTo>
                      <a:pt x="5437" y="312563"/>
                      <a:pt x="0" y="299437"/>
                      <a:pt x="0" y="285750"/>
                    </a:cubicBezTo>
                    <a:lnTo>
                      <a:pt x="0" y="51606"/>
                    </a:lnTo>
                    <a:cubicBezTo>
                      <a:pt x="0" y="23105"/>
                      <a:pt x="23105" y="0"/>
                      <a:pt x="51606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0"/>
                <a:ext cx="1027304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0" y="220284"/>
              <a:ext cx="5053033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Mở đầu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 animBg="1"/>
      <p:bldP spid="36" grpId="1"/>
      <p:bldP spid="43" grpId="1" animBg="1"/>
      <p:bldP spid="37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32" name="Group 32"/>
          <p:cNvGrpSpPr/>
          <p:nvPr/>
        </p:nvGrpSpPr>
        <p:grpSpPr>
          <a:xfrm rot="0">
            <a:off x="9236369" y="2004925"/>
            <a:ext cx="6104939" cy="6082231"/>
            <a:chOff x="0" y="0"/>
            <a:chExt cx="8139919" cy="8109641"/>
          </a:xfrm>
        </p:grpSpPr>
        <p:grpSp>
          <p:nvGrpSpPr>
            <p:cNvPr id="33" name="Group 33"/>
            <p:cNvGrpSpPr/>
            <p:nvPr/>
          </p:nvGrpSpPr>
          <p:grpSpPr>
            <a:xfrm rot="0">
              <a:off x="529770" y="0"/>
              <a:ext cx="7610149" cy="7434007"/>
              <a:chOff x="0" y="0"/>
              <a:chExt cx="4828540" cy="47167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l="l" t="t" r="r" b="b"/>
                <a:pathLst>
                  <a:path w="4833620" h="472694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80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10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40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0" y="4281170"/>
                      <a:pt x="4535170" y="4335780"/>
                      <a:pt x="4491990" y="4382770"/>
                    </a:cubicBezTo>
                    <a:cubicBezTo>
                      <a:pt x="4453890" y="4424680"/>
                      <a:pt x="4411980" y="4466590"/>
                      <a:pt x="4345940" y="4467860"/>
                    </a:cubicBezTo>
                    <a:cubicBezTo>
                      <a:pt x="4330700" y="4467860"/>
                      <a:pt x="4316730" y="4483100"/>
                      <a:pt x="4301490" y="4490720"/>
                    </a:cubicBezTo>
                    <a:cubicBezTo>
                      <a:pt x="4236720" y="4518660"/>
                      <a:pt x="4169410" y="4542790"/>
                      <a:pt x="4105910" y="4573270"/>
                    </a:cubicBezTo>
                    <a:cubicBezTo>
                      <a:pt x="3989070" y="4629150"/>
                      <a:pt x="3863340" y="4638040"/>
                      <a:pt x="3737610" y="4643120"/>
                    </a:cubicBezTo>
                    <a:cubicBezTo>
                      <a:pt x="3689350" y="4645660"/>
                      <a:pt x="3639820" y="4641850"/>
                      <a:pt x="3591560" y="4645660"/>
                    </a:cubicBezTo>
                    <a:cubicBezTo>
                      <a:pt x="3567430" y="4646930"/>
                      <a:pt x="3544570" y="4658360"/>
                      <a:pt x="3521710" y="4663440"/>
                    </a:cubicBezTo>
                    <a:cubicBezTo>
                      <a:pt x="3511550" y="4665980"/>
                      <a:pt x="3501390" y="4664710"/>
                      <a:pt x="3489960" y="4665980"/>
                    </a:cubicBezTo>
                    <a:cubicBezTo>
                      <a:pt x="3474720" y="4667250"/>
                      <a:pt x="3459480" y="4671060"/>
                      <a:pt x="3444240" y="4669790"/>
                    </a:cubicBezTo>
                    <a:cubicBezTo>
                      <a:pt x="3429000" y="4667250"/>
                      <a:pt x="3418840" y="4662170"/>
                      <a:pt x="3416300" y="466217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8157" r="-18157"/>
                </a:stretch>
              </a:blipFill>
            </p:spPr>
          </p:sp>
        </p:grpSp>
        <p:sp>
          <p:nvSpPr>
            <p:cNvPr id="35" name="Freeform 35"/>
            <p:cNvSpPr/>
            <p:nvPr/>
          </p:nvSpPr>
          <p:spPr>
            <a:xfrm rot="-1538653">
              <a:off x="525942" y="5466736"/>
              <a:ext cx="767340" cy="2605166"/>
            </a:xfrm>
            <a:custGeom>
              <a:avLst/>
              <a:gdLst/>
              <a:ahLst/>
              <a:cxnLst/>
              <a:rect l="l" t="t" r="r" b="b"/>
              <a:pathLst>
                <a:path w="767340" h="2605166">
                  <a:moveTo>
                    <a:pt x="0" y="0"/>
                  </a:moveTo>
                  <a:lnTo>
                    <a:pt x="767340" y="0"/>
                  </a:lnTo>
                  <a:lnTo>
                    <a:pt x="767340" y="2605166"/>
                  </a:lnTo>
                  <a:lnTo>
                    <a:pt x="0" y="2605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TextBox 36"/>
          <p:cNvSpPr txBox="1"/>
          <p:nvPr/>
        </p:nvSpPr>
        <p:spPr>
          <a:xfrm>
            <a:off x="1164125" y="4867440"/>
            <a:ext cx="7476784" cy="265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5"/>
              </a:lnSpc>
            </a:pPr>
            <a:r>
              <a:rPr lang="en-US" sz="4220">
                <a:solidFill>
                  <a:srgbClr val="000000"/>
                </a:solidFill>
                <a:latin typeface="Cabin Bold" panose="00000800000000000000"/>
              </a:rPr>
              <a:t>Khi nhìn thấy cầu thủ bóng đá phạm lỗi, trọng tài phải suy nghĩ, lỗi đó chỉ cần nhắc nhở hay phải rút ra loại thẻ nào ra. </a:t>
            </a:r>
            <a:endParaRPr lang="en-US" sz="4220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1295400" y="8496300"/>
            <a:ext cx="14687550" cy="8382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528403" y="8599291"/>
            <a:ext cx="14225013" cy="67627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5"/>
              </a:lnSpc>
            </a:pPr>
            <a:r>
              <a:rPr lang="en-US" sz="4220" b="1">
                <a:solidFill>
                  <a:srgbClr val="000000"/>
                </a:solidFill>
                <a:latin typeface="Cabin" panose="00000500000000000000"/>
              </a:rPr>
              <a:t>Như vậy, lỗi của cầu thủ được xử lý ở bộ não của người trọng tài.</a:t>
            </a:r>
            <a:endParaRPr lang="en-US" sz="4220" b="1">
              <a:solidFill>
                <a:srgbClr val="000000"/>
              </a:solidFill>
              <a:latin typeface="Cabin" panose="00000500000000000000"/>
            </a:endParaRPr>
          </a:p>
        </p:txBody>
      </p:sp>
      <p:grpSp>
        <p:nvGrpSpPr>
          <p:cNvPr id="38" name="Group 38"/>
          <p:cNvGrpSpPr/>
          <p:nvPr/>
        </p:nvGrpSpPr>
        <p:grpSpPr>
          <a:xfrm rot="0">
            <a:off x="731589" y="1220102"/>
            <a:ext cx="3911733" cy="1280898"/>
            <a:chOff x="0" y="0"/>
            <a:chExt cx="5215644" cy="1707864"/>
          </a:xfrm>
        </p:grpSpPr>
        <p:grpSp>
          <p:nvGrpSpPr>
            <p:cNvPr id="39" name="Group 39"/>
            <p:cNvGrpSpPr/>
            <p:nvPr/>
          </p:nvGrpSpPr>
          <p:grpSpPr>
            <a:xfrm rot="0">
              <a:off x="0" y="0"/>
              <a:ext cx="5200727" cy="1707864"/>
              <a:chOff x="0" y="0"/>
              <a:chExt cx="1027304" cy="33735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27304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027304" h="337356">
                    <a:moveTo>
                      <a:pt x="51606" y="0"/>
                    </a:moveTo>
                    <a:lnTo>
                      <a:pt x="975699" y="0"/>
                    </a:lnTo>
                    <a:cubicBezTo>
                      <a:pt x="1004200" y="0"/>
                      <a:pt x="1027304" y="23105"/>
                      <a:pt x="1027304" y="51606"/>
                    </a:cubicBezTo>
                    <a:lnTo>
                      <a:pt x="1027304" y="285750"/>
                    </a:lnTo>
                    <a:cubicBezTo>
                      <a:pt x="1027304" y="314251"/>
                      <a:pt x="1004200" y="337356"/>
                      <a:pt x="975699" y="337356"/>
                    </a:cubicBezTo>
                    <a:lnTo>
                      <a:pt x="51606" y="337356"/>
                    </a:lnTo>
                    <a:cubicBezTo>
                      <a:pt x="37919" y="337356"/>
                      <a:pt x="24793" y="331919"/>
                      <a:pt x="15115" y="322241"/>
                    </a:cubicBezTo>
                    <a:cubicBezTo>
                      <a:pt x="5437" y="312563"/>
                      <a:pt x="0" y="299437"/>
                      <a:pt x="0" y="285750"/>
                    </a:cubicBezTo>
                    <a:lnTo>
                      <a:pt x="0" y="51606"/>
                    </a:lnTo>
                    <a:cubicBezTo>
                      <a:pt x="0" y="23105"/>
                      <a:pt x="23105" y="0"/>
                      <a:pt x="51606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0"/>
                <a:ext cx="1027304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62611" y="217380"/>
              <a:ext cx="5053033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Mở đầu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1542415" y="3411855"/>
            <a:ext cx="3581400" cy="8382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748839" y="3638076"/>
            <a:ext cx="3374913" cy="61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0"/>
              </a:lnSpc>
            </a:pPr>
            <a:r>
              <a:rPr lang="en-US" sz="4790" spc="90">
                <a:solidFill>
                  <a:srgbClr val="231F20"/>
                </a:solidFill>
                <a:latin typeface="Baloo" panose="03080902040302020200"/>
              </a:rPr>
              <a:t>Tình huống</a:t>
            </a:r>
            <a:endParaRPr lang="en-US" sz="4790" spc="90">
              <a:solidFill>
                <a:srgbClr val="231F20"/>
              </a:solidFill>
              <a:latin typeface="Baloo" panose="030809020403020202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36" grpId="0"/>
      <p:bldP spid="43" grpId="1"/>
      <p:bldP spid="44" grpId="1" animBg="1"/>
      <p:bldP spid="36" grpId="1"/>
      <p:bldP spid="37" grpId="0" animBg="1"/>
      <p:bldP spid="45" grpId="0" animBg="1"/>
      <p:bldP spid="37" grpId="1" animBg="1"/>
      <p:bldP spid="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 rot="-422712">
            <a:off x="12795932" y="4620238"/>
            <a:ext cx="3094454" cy="595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610" spc="87">
                <a:solidFill>
                  <a:srgbClr val="FFFFFF"/>
                </a:solidFill>
                <a:latin typeface="TT Slabs Bold" panose="02000805030000020003"/>
              </a:rPr>
              <a:t>Science</a:t>
            </a:r>
            <a:endParaRPr lang="en-US" sz="4610" spc="87">
              <a:solidFill>
                <a:srgbClr val="FFFFFF"/>
              </a:solidFill>
              <a:latin typeface="TT Slabs Bold" panose="02000805030000020003"/>
            </a:endParaRPr>
          </a:p>
        </p:txBody>
      </p:sp>
      <p:sp>
        <p:nvSpPr>
          <p:cNvPr id="33" name="Freeform 33"/>
          <p:cNvSpPr/>
          <p:nvPr/>
        </p:nvSpPr>
        <p:spPr>
          <a:xfrm rot="1293583">
            <a:off x="14037559" y="7283077"/>
            <a:ext cx="1160443" cy="2337888"/>
          </a:xfrm>
          <a:custGeom>
            <a:avLst/>
            <a:gdLst/>
            <a:ahLst/>
            <a:cxnLst/>
            <a:rect l="l" t="t" r="r" b="b"/>
            <a:pathLst>
              <a:path w="1160443" h="2337888">
                <a:moveTo>
                  <a:pt x="0" y="0"/>
                </a:moveTo>
                <a:lnTo>
                  <a:pt x="1160443" y="0"/>
                </a:lnTo>
                <a:lnTo>
                  <a:pt x="1160443" y="2337889"/>
                </a:lnTo>
                <a:lnTo>
                  <a:pt x="0" y="2337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 rot="0">
            <a:off x="871159" y="827247"/>
            <a:ext cx="4537360" cy="1280898"/>
            <a:chOff x="0" y="0"/>
            <a:chExt cx="6049813" cy="1707864"/>
          </a:xfrm>
        </p:grpSpPr>
        <p:grpSp>
          <p:nvGrpSpPr>
            <p:cNvPr id="36" name="Group 36"/>
            <p:cNvGrpSpPr/>
            <p:nvPr/>
          </p:nvGrpSpPr>
          <p:grpSpPr>
            <a:xfrm rot="0">
              <a:off x="0" y="0"/>
              <a:ext cx="6049813" cy="1707864"/>
              <a:chOff x="0" y="0"/>
              <a:chExt cx="1195025" cy="33735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195025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195025" h="337356">
                    <a:moveTo>
                      <a:pt x="44363" y="0"/>
                    </a:moveTo>
                    <a:lnTo>
                      <a:pt x="1150662" y="0"/>
                    </a:lnTo>
                    <a:cubicBezTo>
                      <a:pt x="1162428" y="0"/>
                      <a:pt x="1173712" y="4674"/>
                      <a:pt x="1182031" y="12994"/>
                    </a:cubicBezTo>
                    <a:cubicBezTo>
                      <a:pt x="1190351" y="21313"/>
                      <a:pt x="1195025" y="32597"/>
                      <a:pt x="1195025" y="44363"/>
                    </a:cubicBezTo>
                    <a:lnTo>
                      <a:pt x="1195025" y="292993"/>
                    </a:lnTo>
                    <a:cubicBezTo>
                      <a:pt x="1195025" y="317494"/>
                      <a:pt x="1175163" y="337356"/>
                      <a:pt x="1150662" y="337356"/>
                    </a:cubicBezTo>
                    <a:lnTo>
                      <a:pt x="44363" y="337356"/>
                    </a:lnTo>
                    <a:cubicBezTo>
                      <a:pt x="19862" y="337356"/>
                      <a:pt x="0" y="317494"/>
                      <a:pt x="0" y="292993"/>
                    </a:cubicBezTo>
                    <a:lnTo>
                      <a:pt x="0" y="44363"/>
                    </a:lnTo>
                    <a:cubicBezTo>
                      <a:pt x="0" y="19862"/>
                      <a:pt x="19862" y="0"/>
                      <a:pt x="44363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1195025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587154" y="217380"/>
              <a:ext cx="5053033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 rot="0">
            <a:off x="871159" y="2582128"/>
            <a:ext cx="6968925" cy="3092196"/>
            <a:chOff x="0" y="0"/>
            <a:chExt cx="9291900" cy="412292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291900" cy="4122928"/>
            </a:xfrm>
            <a:custGeom>
              <a:avLst/>
              <a:gdLst/>
              <a:ahLst/>
              <a:cxnLst/>
              <a:rect l="l" t="t" r="r" b="b"/>
              <a:pathLst>
                <a:path w="9291900" h="4122928">
                  <a:moveTo>
                    <a:pt x="0" y="0"/>
                  </a:moveTo>
                  <a:lnTo>
                    <a:pt x="9291900" y="0"/>
                  </a:lnTo>
                  <a:lnTo>
                    <a:pt x="9291900" y="4122928"/>
                  </a:lnTo>
                  <a:lnTo>
                    <a:pt x="0" y="4122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401" b="-401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596368" y="307651"/>
              <a:ext cx="8280271" cy="3488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5"/>
                </a:lnSpc>
              </a:pPr>
              <a:r>
                <a:rPr lang="en-US" sz="4195">
                  <a:solidFill>
                    <a:srgbClr val="000000"/>
                  </a:solidFill>
                  <a:latin typeface="Cabin Bold" panose="00000800000000000000"/>
                </a:rPr>
                <a:t>a. Khi đi học, An thấy trời sắp mưa. An suy nghĩ rồi quay vào nhà, mang theo ô và đi học.</a:t>
              </a:r>
              <a:endParaRPr lang="en-US" sz="4195">
                <a:solidFill>
                  <a:srgbClr val="000000"/>
                </a:solidFill>
                <a:latin typeface="Cabin Bold" panose="00000800000000000000"/>
              </a:endParaRPr>
            </a:p>
          </p:txBody>
        </p:sp>
      </p:grpSp>
      <p:sp>
        <p:nvSpPr>
          <p:cNvPr id="43" name="Freeform 43"/>
          <p:cNvSpPr/>
          <p:nvPr/>
        </p:nvSpPr>
        <p:spPr>
          <a:xfrm>
            <a:off x="1028700" y="6337915"/>
            <a:ext cx="3021350" cy="3296562"/>
          </a:xfrm>
          <a:custGeom>
            <a:avLst/>
            <a:gdLst/>
            <a:ahLst/>
            <a:cxnLst/>
            <a:rect l="l" t="t" r="r" b="b"/>
            <a:pathLst>
              <a:path w="3021350" h="3296562">
                <a:moveTo>
                  <a:pt x="0" y="0"/>
                </a:moveTo>
                <a:lnTo>
                  <a:pt x="3021350" y="0"/>
                </a:lnTo>
                <a:lnTo>
                  <a:pt x="3021350" y="3296562"/>
                </a:lnTo>
                <a:lnTo>
                  <a:pt x="0" y="3296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4700870" y="8231001"/>
            <a:ext cx="7686711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Thông tin An nhận được là gì?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360789" y="6172053"/>
            <a:ext cx="4573369" cy="49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0"/>
              </a:lnSpc>
            </a:pPr>
            <a:r>
              <a:rPr lang="en-US" sz="3145">
                <a:solidFill>
                  <a:srgbClr val="FFFFFF"/>
                </a:solidFill>
                <a:latin typeface="Cabin" panose="00000500000000000000"/>
              </a:rPr>
              <a:t>Hình 3.1. An xử lý thông tin</a:t>
            </a:r>
            <a:endParaRPr lang="en-US" sz="3145">
              <a:solidFill>
                <a:srgbClr val="FFFFFF"/>
              </a:solidFill>
              <a:latin typeface="Cabin" panose="0000050000000000000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700870" y="9020397"/>
            <a:ext cx="8057413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Thông tin đó được xử lý ở đâu?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5029200" y="7175500"/>
            <a:ext cx="8860155" cy="73215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endParaRPr lang="en-US" sz="3200">
              <a:solidFill>
                <a:srgbClr val="000000"/>
              </a:solidFill>
              <a:latin typeface="Cabin Bold" panose="00000800000000000000"/>
              <a:sym typeface="+mn-ea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5257800" y="7285990"/>
            <a:ext cx="8178165" cy="527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r>
              <a:rPr lang="en-US" sz="4000">
                <a:solidFill>
                  <a:srgbClr val="000000"/>
                </a:solidFill>
                <a:latin typeface="Cabin Bold" panose="00000800000000000000"/>
              </a:rPr>
              <a:t>Em hãy trao đổi với bạn và </a:t>
            </a:r>
            <a:r>
              <a:rPr lang="en-US" sz="4000">
                <a:solidFill>
                  <a:srgbClr val="000000"/>
                </a:solidFill>
                <a:latin typeface="Cabin Bold" panose="00000800000000000000"/>
              </a:rPr>
              <a:t>cho biết:</a:t>
            </a:r>
            <a:endParaRPr lang="en-US" sz="4000">
              <a:solidFill>
                <a:srgbClr val="000000"/>
              </a:solidFill>
              <a:latin typeface="Cabin Bold" panose="0000080000000000000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848725" y="2125980"/>
            <a:ext cx="7394575" cy="3826510"/>
            <a:chOff x="13935" y="3348"/>
            <a:chExt cx="11645" cy="602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rcRect l="40691" t="36028" r="30428" b="23083"/>
            <a:stretch>
              <a:fillRect/>
            </a:stretch>
          </p:blipFill>
          <p:spPr>
            <a:xfrm>
              <a:off x="18960" y="4430"/>
              <a:ext cx="3340" cy="2513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/>
            <a:srcRect r="59530"/>
            <a:stretch>
              <a:fillRect/>
            </a:stretch>
          </p:blipFill>
          <p:spPr>
            <a:xfrm>
              <a:off x="13935" y="3348"/>
              <a:ext cx="4590" cy="6026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49" name="Content Placeholder 3"/>
            <p:cNvPicPr>
              <a:picLocks noChangeAspect="1"/>
            </p:cNvPicPr>
            <p:nvPr/>
          </p:nvPicPr>
          <p:blipFill>
            <a:blip r:embed="rId9"/>
            <a:srcRect l="71133"/>
            <a:stretch>
              <a:fillRect/>
            </a:stretch>
          </p:blipFill>
          <p:spPr>
            <a:xfrm>
              <a:off x="22440" y="3540"/>
              <a:ext cx="3140" cy="5799"/>
            </a:xfrm>
            <a:prstGeom prst="rect">
              <a:avLst/>
            </a:prstGeom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7" grpId="0" animBg="1"/>
      <p:bldP spid="58" grpId="1"/>
      <p:bldP spid="57" grpId="1" animBg="1"/>
      <p:bldP spid="45" grpId="0"/>
      <p:bldP spid="45" grpId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 rot="0">
            <a:off x="1595823" y="2975400"/>
            <a:ext cx="6968925" cy="3092196"/>
            <a:chOff x="0" y="0"/>
            <a:chExt cx="9291900" cy="412292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291900" cy="4122928"/>
            </a:xfrm>
            <a:custGeom>
              <a:avLst/>
              <a:gdLst/>
              <a:ahLst/>
              <a:cxnLst/>
              <a:rect l="l" t="t" r="r" b="b"/>
              <a:pathLst>
                <a:path w="9291900" h="4122928">
                  <a:moveTo>
                    <a:pt x="0" y="0"/>
                  </a:moveTo>
                  <a:lnTo>
                    <a:pt x="9291900" y="0"/>
                  </a:lnTo>
                  <a:lnTo>
                    <a:pt x="9291900" y="4122928"/>
                  </a:lnTo>
                  <a:lnTo>
                    <a:pt x="0" y="4122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401" b="-401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596368" y="307651"/>
              <a:ext cx="8280271" cy="3488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5"/>
                </a:lnSpc>
              </a:pPr>
              <a:r>
                <a:rPr lang="en-US" sz="4195">
                  <a:solidFill>
                    <a:srgbClr val="000000"/>
                  </a:solidFill>
                  <a:latin typeface="Cabin Bold" panose="00000800000000000000"/>
                </a:rPr>
                <a:t>b. Nhìn thấy mẹ mệt mỏi khi đi làm về, Bình suy nghĩ rồi đi pha cốc nước chanh mời mẹ uống.</a:t>
              </a:r>
              <a:endParaRPr lang="en-US" sz="4195">
                <a:solidFill>
                  <a:srgbClr val="000000"/>
                </a:solidFill>
                <a:latin typeface="Cabin Bold" panose="00000800000000000000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 rot="1091550">
            <a:off x="7806682" y="2396318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7"/>
                </a:lnTo>
                <a:lnTo>
                  <a:pt x="0" y="1319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 rot="0">
            <a:off x="1028700" y="1017421"/>
            <a:ext cx="4537360" cy="1280898"/>
            <a:chOff x="0" y="0"/>
            <a:chExt cx="6049813" cy="1707864"/>
          </a:xfrm>
        </p:grpSpPr>
        <p:grpSp>
          <p:nvGrpSpPr>
            <p:cNvPr id="37" name="Group 37"/>
            <p:cNvGrpSpPr/>
            <p:nvPr/>
          </p:nvGrpSpPr>
          <p:grpSpPr>
            <a:xfrm rot="0">
              <a:off x="0" y="0"/>
              <a:ext cx="6049813" cy="1707864"/>
              <a:chOff x="0" y="0"/>
              <a:chExt cx="1195025" cy="33735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195025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195025" h="337356">
                    <a:moveTo>
                      <a:pt x="44363" y="0"/>
                    </a:moveTo>
                    <a:lnTo>
                      <a:pt x="1150662" y="0"/>
                    </a:lnTo>
                    <a:cubicBezTo>
                      <a:pt x="1162428" y="0"/>
                      <a:pt x="1173712" y="4674"/>
                      <a:pt x="1182031" y="12994"/>
                    </a:cubicBezTo>
                    <a:cubicBezTo>
                      <a:pt x="1190351" y="21313"/>
                      <a:pt x="1195025" y="32597"/>
                      <a:pt x="1195025" y="44363"/>
                    </a:cubicBezTo>
                    <a:lnTo>
                      <a:pt x="1195025" y="292993"/>
                    </a:lnTo>
                    <a:cubicBezTo>
                      <a:pt x="1195025" y="317494"/>
                      <a:pt x="1175163" y="337356"/>
                      <a:pt x="1150662" y="337356"/>
                    </a:cubicBezTo>
                    <a:lnTo>
                      <a:pt x="44363" y="337356"/>
                    </a:lnTo>
                    <a:cubicBezTo>
                      <a:pt x="19862" y="337356"/>
                      <a:pt x="0" y="317494"/>
                      <a:pt x="0" y="292993"/>
                    </a:cubicBezTo>
                    <a:lnTo>
                      <a:pt x="0" y="44363"/>
                    </a:lnTo>
                    <a:cubicBezTo>
                      <a:pt x="0" y="19862"/>
                      <a:pt x="19862" y="0"/>
                      <a:pt x="44363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0"/>
                <a:ext cx="1195025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587154" y="217380"/>
              <a:ext cx="5053033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41" name="Freeform 41"/>
          <p:cNvSpPr/>
          <p:nvPr/>
        </p:nvSpPr>
        <p:spPr>
          <a:xfrm>
            <a:off x="10612623" y="2174815"/>
            <a:ext cx="5433056" cy="5433056"/>
          </a:xfrm>
          <a:custGeom>
            <a:avLst/>
            <a:gdLst/>
            <a:ahLst/>
            <a:cxnLst/>
            <a:rect l="l" t="t" r="r" b="b"/>
            <a:pathLst>
              <a:path w="5433056" h="5433056">
                <a:moveTo>
                  <a:pt x="0" y="0"/>
                </a:moveTo>
                <a:lnTo>
                  <a:pt x="5433056" y="0"/>
                </a:lnTo>
                <a:lnTo>
                  <a:pt x="5433056" y="5433057"/>
                </a:lnTo>
                <a:lnTo>
                  <a:pt x="0" y="54330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392978" y="8003437"/>
            <a:ext cx="9098288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Thông tin mà Bình nhận được là gì?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92978" y="8921401"/>
            <a:ext cx="8506336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Bình đã xử lý thông tin đó ở đâu?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2514600" y="6938010"/>
            <a:ext cx="4822190" cy="73215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endParaRPr lang="en-US" sz="3200">
              <a:solidFill>
                <a:srgbClr val="000000"/>
              </a:solidFill>
              <a:latin typeface="Cabin Bold" panose="00000800000000000000"/>
              <a:sym typeface="+mn-ea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2743200" y="7048500"/>
            <a:ext cx="4245610" cy="527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r>
              <a:rPr lang="en-US" sz="4000">
                <a:solidFill>
                  <a:srgbClr val="000000"/>
                </a:solidFill>
                <a:latin typeface="Cabin Bold" panose="00000800000000000000"/>
              </a:rPr>
              <a:t>Em hãy cho biết:</a:t>
            </a:r>
            <a:endParaRPr lang="en-US" sz="4000">
              <a:solidFill>
                <a:srgbClr val="000000"/>
              </a:solidFill>
              <a:latin typeface="Cabin Bold" panose="000008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7" grpId="0" animBg="1"/>
      <p:bldP spid="58" grpId="1"/>
      <p:bldP spid="57" grpId="1" animBg="1"/>
      <p:bldP spid="43" grpId="0"/>
      <p:bldP spid="43" grpId="1"/>
      <p:bldP spid="44" grpId="0"/>
      <p:bldP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 rot="0">
            <a:off x="10246041" y="5143500"/>
            <a:ext cx="6308976" cy="4506303"/>
            <a:chOff x="0" y="0"/>
            <a:chExt cx="4828540" cy="3448875"/>
          </a:xfrm>
        </p:grpSpPr>
        <p:sp>
          <p:nvSpPr>
            <p:cNvPr id="33" name="Freeform 33"/>
            <p:cNvSpPr/>
            <p:nvPr/>
          </p:nvSpPr>
          <p:spPr>
            <a:xfrm>
              <a:off x="0" y="-7620"/>
              <a:ext cx="4833620" cy="3459035"/>
            </a:xfrm>
            <a:custGeom>
              <a:avLst/>
              <a:gdLst/>
              <a:ahLst/>
              <a:cxnLst/>
              <a:rect l="l" t="t" r="r" b="b"/>
              <a:pathLst>
                <a:path w="4833620" h="3459035">
                  <a:moveTo>
                    <a:pt x="3416300" y="3410992"/>
                  </a:moveTo>
                  <a:cubicBezTo>
                    <a:pt x="3388360" y="3416564"/>
                    <a:pt x="3366770" y="3423993"/>
                    <a:pt x="3345180" y="3425851"/>
                  </a:cubicBezTo>
                  <a:cubicBezTo>
                    <a:pt x="3223260" y="3433279"/>
                    <a:pt x="3102610" y="3440708"/>
                    <a:pt x="2980690" y="3447209"/>
                  </a:cubicBezTo>
                  <a:cubicBezTo>
                    <a:pt x="2918460" y="3449994"/>
                    <a:pt x="2856230" y="3452780"/>
                    <a:pt x="2794000" y="3453709"/>
                  </a:cubicBezTo>
                  <a:cubicBezTo>
                    <a:pt x="2726690" y="3455566"/>
                    <a:pt x="2659380" y="3459035"/>
                    <a:pt x="2593340" y="3456494"/>
                  </a:cubicBezTo>
                  <a:cubicBezTo>
                    <a:pt x="2529840" y="3455566"/>
                    <a:pt x="2466340" y="3452780"/>
                    <a:pt x="2405380" y="3444423"/>
                  </a:cubicBezTo>
                  <a:cubicBezTo>
                    <a:pt x="2326640" y="3434208"/>
                    <a:pt x="2246630" y="3434208"/>
                    <a:pt x="2169160" y="3424921"/>
                  </a:cubicBezTo>
                  <a:cubicBezTo>
                    <a:pt x="1967230" y="3400778"/>
                    <a:pt x="1761490" y="3407278"/>
                    <a:pt x="1558290" y="3397063"/>
                  </a:cubicBezTo>
                  <a:cubicBezTo>
                    <a:pt x="1443990" y="3391491"/>
                    <a:pt x="1329690" y="3378491"/>
                    <a:pt x="1215390" y="3367347"/>
                  </a:cubicBezTo>
                  <a:cubicBezTo>
                    <a:pt x="1085850" y="3355276"/>
                    <a:pt x="956310" y="3341346"/>
                    <a:pt x="825500" y="3328346"/>
                  </a:cubicBezTo>
                  <a:cubicBezTo>
                    <a:pt x="730250" y="3319060"/>
                    <a:pt x="633730" y="3309773"/>
                    <a:pt x="538480" y="3300487"/>
                  </a:cubicBezTo>
                  <a:cubicBezTo>
                    <a:pt x="535940" y="3300487"/>
                    <a:pt x="533400" y="3299559"/>
                    <a:pt x="530860" y="3299559"/>
                  </a:cubicBezTo>
                  <a:cubicBezTo>
                    <a:pt x="450850" y="3274486"/>
                    <a:pt x="365760" y="3254985"/>
                    <a:pt x="292100" y="3222484"/>
                  </a:cubicBezTo>
                  <a:cubicBezTo>
                    <a:pt x="167640" y="3166767"/>
                    <a:pt x="114300" y="3077620"/>
                    <a:pt x="109220" y="2972686"/>
                  </a:cubicBezTo>
                  <a:cubicBezTo>
                    <a:pt x="107950" y="2936470"/>
                    <a:pt x="101600" y="2901183"/>
                    <a:pt x="101600" y="2864967"/>
                  </a:cubicBezTo>
                  <a:cubicBezTo>
                    <a:pt x="102870" y="2814822"/>
                    <a:pt x="107950" y="2765605"/>
                    <a:pt x="111760" y="2716389"/>
                  </a:cubicBezTo>
                  <a:cubicBezTo>
                    <a:pt x="121920" y="2569667"/>
                    <a:pt x="127000" y="2422947"/>
                    <a:pt x="111760" y="2276226"/>
                  </a:cubicBezTo>
                  <a:cubicBezTo>
                    <a:pt x="97790" y="2144362"/>
                    <a:pt x="85090" y="2013427"/>
                    <a:pt x="71120" y="1881564"/>
                  </a:cubicBezTo>
                  <a:cubicBezTo>
                    <a:pt x="62230" y="1797060"/>
                    <a:pt x="50800" y="1713485"/>
                    <a:pt x="43180" y="1628981"/>
                  </a:cubicBezTo>
                  <a:cubicBezTo>
                    <a:pt x="38100" y="1573264"/>
                    <a:pt x="39370" y="1516619"/>
                    <a:pt x="34290" y="1460902"/>
                  </a:cubicBezTo>
                  <a:cubicBezTo>
                    <a:pt x="31750" y="1429329"/>
                    <a:pt x="17780" y="1398685"/>
                    <a:pt x="16510" y="1367112"/>
                  </a:cubicBezTo>
                  <a:cubicBezTo>
                    <a:pt x="11430" y="1290965"/>
                    <a:pt x="10160" y="1213890"/>
                    <a:pt x="7620" y="1136815"/>
                  </a:cubicBezTo>
                  <a:cubicBezTo>
                    <a:pt x="6350" y="1107100"/>
                    <a:pt x="0" y="1077384"/>
                    <a:pt x="1270" y="1047668"/>
                  </a:cubicBezTo>
                  <a:cubicBezTo>
                    <a:pt x="2540" y="1001238"/>
                    <a:pt x="10160" y="954807"/>
                    <a:pt x="11430" y="908376"/>
                  </a:cubicBezTo>
                  <a:cubicBezTo>
                    <a:pt x="12700" y="854516"/>
                    <a:pt x="5080" y="800657"/>
                    <a:pt x="7620" y="747726"/>
                  </a:cubicBezTo>
                  <a:cubicBezTo>
                    <a:pt x="7620" y="696652"/>
                    <a:pt x="16510" y="646507"/>
                    <a:pt x="25400" y="595433"/>
                  </a:cubicBezTo>
                  <a:cubicBezTo>
                    <a:pt x="27940" y="577789"/>
                    <a:pt x="45720" y="562003"/>
                    <a:pt x="50800" y="544359"/>
                  </a:cubicBezTo>
                  <a:cubicBezTo>
                    <a:pt x="72390" y="457069"/>
                    <a:pt x="95250" y="369780"/>
                    <a:pt x="151130" y="288990"/>
                  </a:cubicBezTo>
                  <a:cubicBezTo>
                    <a:pt x="163830" y="271347"/>
                    <a:pt x="184150" y="255560"/>
                    <a:pt x="203200" y="241631"/>
                  </a:cubicBezTo>
                  <a:cubicBezTo>
                    <a:pt x="209550" y="236988"/>
                    <a:pt x="224790" y="239774"/>
                    <a:pt x="228600" y="239774"/>
                  </a:cubicBezTo>
                  <a:cubicBezTo>
                    <a:pt x="237490" y="227702"/>
                    <a:pt x="242570" y="215630"/>
                    <a:pt x="252730" y="210058"/>
                  </a:cubicBezTo>
                  <a:cubicBezTo>
                    <a:pt x="307340" y="179414"/>
                    <a:pt x="364490" y="157127"/>
                    <a:pt x="435610" y="151555"/>
                  </a:cubicBezTo>
                  <a:cubicBezTo>
                    <a:pt x="488950" y="146912"/>
                    <a:pt x="541020" y="130197"/>
                    <a:pt x="594360" y="120911"/>
                  </a:cubicBezTo>
                  <a:cubicBezTo>
                    <a:pt x="659130" y="109768"/>
                    <a:pt x="723900" y="96767"/>
                    <a:pt x="791210" y="90267"/>
                  </a:cubicBezTo>
                  <a:cubicBezTo>
                    <a:pt x="852170" y="84695"/>
                    <a:pt x="910590" y="72623"/>
                    <a:pt x="972820" y="68909"/>
                  </a:cubicBezTo>
                  <a:cubicBezTo>
                    <a:pt x="1036320" y="65194"/>
                    <a:pt x="1099820" y="54051"/>
                    <a:pt x="1164590" y="50336"/>
                  </a:cubicBezTo>
                  <a:cubicBezTo>
                    <a:pt x="1339850" y="41050"/>
                    <a:pt x="1516380" y="34550"/>
                    <a:pt x="1691640" y="27121"/>
                  </a:cubicBezTo>
                  <a:cubicBezTo>
                    <a:pt x="1734820" y="25264"/>
                    <a:pt x="1778000" y="27121"/>
                    <a:pt x="1821180" y="28050"/>
                  </a:cubicBezTo>
                  <a:cubicBezTo>
                    <a:pt x="1842770" y="28978"/>
                    <a:pt x="1864360" y="32693"/>
                    <a:pt x="1887220" y="34550"/>
                  </a:cubicBezTo>
                  <a:cubicBezTo>
                    <a:pt x="1897380" y="35478"/>
                    <a:pt x="1907540" y="32693"/>
                    <a:pt x="1917700" y="32693"/>
                  </a:cubicBezTo>
                  <a:cubicBezTo>
                    <a:pt x="1948180" y="32693"/>
                    <a:pt x="1979930" y="32693"/>
                    <a:pt x="2010410" y="31764"/>
                  </a:cubicBezTo>
                  <a:cubicBezTo>
                    <a:pt x="2068830" y="29907"/>
                    <a:pt x="2128520" y="25264"/>
                    <a:pt x="2186940" y="25264"/>
                  </a:cubicBezTo>
                  <a:cubicBezTo>
                    <a:pt x="2244090" y="25264"/>
                    <a:pt x="2301240" y="28050"/>
                    <a:pt x="2358390" y="29907"/>
                  </a:cubicBezTo>
                  <a:lnTo>
                    <a:pt x="2404110" y="29907"/>
                  </a:lnTo>
                  <a:cubicBezTo>
                    <a:pt x="2473960" y="28050"/>
                    <a:pt x="2542540" y="28050"/>
                    <a:pt x="2612390" y="25264"/>
                  </a:cubicBezTo>
                  <a:cubicBezTo>
                    <a:pt x="2679700" y="22478"/>
                    <a:pt x="2745740" y="15978"/>
                    <a:pt x="2813050" y="13192"/>
                  </a:cubicBezTo>
                  <a:cubicBezTo>
                    <a:pt x="2844800" y="11334"/>
                    <a:pt x="2877820" y="11334"/>
                    <a:pt x="2909570" y="15978"/>
                  </a:cubicBezTo>
                  <a:cubicBezTo>
                    <a:pt x="2957830" y="22478"/>
                    <a:pt x="3003550" y="26192"/>
                    <a:pt x="3051810" y="15978"/>
                  </a:cubicBezTo>
                  <a:cubicBezTo>
                    <a:pt x="3069590" y="12263"/>
                    <a:pt x="3092450" y="18763"/>
                    <a:pt x="3112770" y="20621"/>
                  </a:cubicBezTo>
                  <a:cubicBezTo>
                    <a:pt x="3121660" y="21549"/>
                    <a:pt x="3131820" y="23406"/>
                    <a:pt x="3136900" y="20621"/>
                  </a:cubicBezTo>
                  <a:cubicBezTo>
                    <a:pt x="3171190" y="0"/>
                    <a:pt x="3202940" y="6350"/>
                    <a:pt x="3235960" y="22478"/>
                  </a:cubicBezTo>
                  <a:cubicBezTo>
                    <a:pt x="3239770" y="24335"/>
                    <a:pt x="3249930" y="19692"/>
                    <a:pt x="3257550" y="19692"/>
                  </a:cubicBezTo>
                  <a:cubicBezTo>
                    <a:pt x="3288030" y="19692"/>
                    <a:pt x="3318510" y="19692"/>
                    <a:pt x="3350260" y="20621"/>
                  </a:cubicBezTo>
                  <a:cubicBezTo>
                    <a:pt x="3373120" y="21549"/>
                    <a:pt x="3394710" y="27121"/>
                    <a:pt x="3417570" y="28978"/>
                  </a:cubicBezTo>
                  <a:cubicBezTo>
                    <a:pt x="3467100" y="33621"/>
                    <a:pt x="3517900" y="41050"/>
                    <a:pt x="3568700" y="41050"/>
                  </a:cubicBezTo>
                  <a:cubicBezTo>
                    <a:pt x="3663950" y="41979"/>
                    <a:pt x="3759200" y="44765"/>
                    <a:pt x="3853180" y="59622"/>
                  </a:cubicBezTo>
                  <a:cubicBezTo>
                    <a:pt x="3940810" y="73552"/>
                    <a:pt x="4030980" y="73552"/>
                    <a:pt x="4119880" y="84695"/>
                  </a:cubicBezTo>
                  <a:cubicBezTo>
                    <a:pt x="4173220" y="91195"/>
                    <a:pt x="4227830" y="103267"/>
                    <a:pt x="4273550" y="122768"/>
                  </a:cubicBezTo>
                  <a:cubicBezTo>
                    <a:pt x="4323080" y="143198"/>
                    <a:pt x="4361180" y="176628"/>
                    <a:pt x="4405630" y="204486"/>
                  </a:cubicBezTo>
                  <a:cubicBezTo>
                    <a:pt x="4422140" y="214701"/>
                    <a:pt x="4446270" y="222130"/>
                    <a:pt x="4457700" y="235131"/>
                  </a:cubicBezTo>
                  <a:cubicBezTo>
                    <a:pt x="4490720" y="270418"/>
                    <a:pt x="4519930" y="307562"/>
                    <a:pt x="4549140" y="344707"/>
                  </a:cubicBezTo>
                  <a:cubicBezTo>
                    <a:pt x="4570730" y="371637"/>
                    <a:pt x="4592320" y="399495"/>
                    <a:pt x="4608830" y="427354"/>
                  </a:cubicBezTo>
                  <a:cubicBezTo>
                    <a:pt x="4626610" y="459855"/>
                    <a:pt x="4640580" y="493285"/>
                    <a:pt x="4654550" y="527644"/>
                  </a:cubicBezTo>
                  <a:cubicBezTo>
                    <a:pt x="4676140" y="581504"/>
                    <a:pt x="4701540" y="635363"/>
                    <a:pt x="4715510" y="691080"/>
                  </a:cubicBezTo>
                  <a:cubicBezTo>
                    <a:pt x="4735830" y="769084"/>
                    <a:pt x="4745990" y="848945"/>
                    <a:pt x="4761230" y="927877"/>
                  </a:cubicBezTo>
                  <a:cubicBezTo>
                    <a:pt x="4766310" y="953878"/>
                    <a:pt x="4772660" y="979880"/>
                    <a:pt x="4775200" y="1005881"/>
                  </a:cubicBezTo>
                  <a:cubicBezTo>
                    <a:pt x="4782820" y="1080170"/>
                    <a:pt x="4787900" y="1153530"/>
                    <a:pt x="4794250" y="1227819"/>
                  </a:cubicBezTo>
                  <a:cubicBezTo>
                    <a:pt x="4803140" y="1319752"/>
                    <a:pt x="4815840" y="1410757"/>
                    <a:pt x="4822190" y="1502689"/>
                  </a:cubicBezTo>
                  <a:cubicBezTo>
                    <a:pt x="4828540" y="1590908"/>
                    <a:pt x="4833620" y="1680055"/>
                    <a:pt x="4831080" y="1769202"/>
                  </a:cubicBezTo>
                  <a:cubicBezTo>
                    <a:pt x="4827270" y="1917780"/>
                    <a:pt x="4817110" y="2065430"/>
                    <a:pt x="4806950" y="2214008"/>
                  </a:cubicBezTo>
                  <a:cubicBezTo>
                    <a:pt x="4800600" y="2305941"/>
                    <a:pt x="4791710" y="2396945"/>
                    <a:pt x="4779010" y="2487950"/>
                  </a:cubicBezTo>
                  <a:cubicBezTo>
                    <a:pt x="4766310" y="2578954"/>
                    <a:pt x="4747260" y="2669029"/>
                    <a:pt x="4733290" y="2760034"/>
                  </a:cubicBezTo>
                  <a:cubicBezTo>
                    <a:pt x="4723130" y="2823180"/>
                    <a:pt x="4720590" y="2886325"/>
                    <a:pt x="4709160" y="2948542"/>
                  </a:cubicBezTo>
                  <a:cubicBezTo>
                    <a:pt x="4699000" y="3005188"/>
                    <a:pt x="4660900" y="3055333"/>
                    <a:pt x="4610100" y="3097121"/>
                  </a:cubicBezTo>
                  <a:cubicBezTo>
                    <a:pt x="4568190" y="3132408"/>
                    <a:pt x="4535170" y="3172338"/>
                    <a:pt x="4491990" y="3206697"/>
                  </a:cubicBezTo>
                  <a:cubicBezTo>
                    <a:pt x="4453890" y="3237341"/>
                    <a:pt x="4411980" y="3267986"/>
                    <a:pt x="4345940" y="3268914"/>
                  </a:cubicBezTo>
                  <a:cubicBezTo>
                    <a:pt x="4330700" y="3268914"/>
                    <a:pt x="4316730" y="3280058"/>
                    <a:pt x="4301490" y="3285630"/>
                  </a:cubicBezTo>
                  <a:cubicBezTo>
                    <a:pt x="4236720" y="3306059"/>
                    <a:pt x="4169410" y="3323703"/>
                    <a:pt x="4105910" y="3345989"/>
                  </a:cubicBezTo>
                  <a:cubicBezTo>
                    <a:pt x="3989070" y="3386848"/>
                    <a:pt x="3863340" y="3393349"/>
                    <a:pt x="3737610" y="3397063"/>
                  </a:cubicBezTo>
                  <a:cubicBezTo>
                    <a:pt x="3689350" y="3398921"/>
                    <a:pt x="3639820" y="3396134"/>
                    <a:pt x="3591560" y="3398921"/>
                  </a:cubicBezTo>
                  <a:cubicBezTo>
                    <a:pt x="3567430" y="3399849"/>
                    <a:pt x="3544570" y="3408207"/>
                    <a:pt x="3521710" y="3411921"/>
                  </a:cubicBezTo>
                  <a:cubicBezTo>
                    <a:pt x="3511550" y="3413778"/>
                    <a:pt x="3501390" y="3412850"/>
                    <a:pt x="3489960" y="3413778"/>
                  </a:cubicBezTo>
                  <a:cubicBezTo>
                    <a:pt x="3474720" y="3414707"/>
                    <a:pt x="3459480" y="3417493"/>
                    <a:pt x="3444240" y="3416564"/>
                  </a:cubicBezTo>
                  <a:cubicBezTo>
                    <a:pt x="3429000" y="3414707"/>
                    <a:pt x="3418840" y="3410992"/>
                    <a:pt x="3416300" y="3410992"/>
                  </a:cubicBezTo>
                  <a:close/>
                </a:path>
              </a:pathLst>
            </a:custGeom>
            <a:blipFill>
              <a:blip r:embed="rId3"/>
              <a:stretch>
                <a:fillRect l="-2798" r="-2786" b="-25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 rot="0">
            <a:off x="694543" y="2108145"/>
            <a:ext cx="8193911" cy="3494676"/>
            <a:chOff x="0" y="0"/>
            <a:chExt cx="10925215" cy="4659568"/>
          </a:xfrm>
        </p:grpSpPr>
        <p:sp>
          <p:nvSpPr>
            <p:cNvPr id="35" name="Freeform 35"/>
            <p:cNvSpPr/>
            <p:nvPr/>
          </p:nvSpPr>
          <p:spPr>
            <a:xfrm>
              <a:off x="1113189" y="305854"/>
              <a:ext cx="9812026" cy="4353714"/>
            </a:xfrm>
            <a:custGeom>
              <a:avLst/>
              <a:gdLst/>
              <a:ahLst/>
              <a:cxnLst/>
              <a:rect l="l" t="t" r="r" b="b"/>
              <a:pathLst>
                <a:path w="9812026" h="4353714">
                  <a:moveTo>
                    <a:pt x="0" y="0"/>
                  </a:moveTo>
                  <a:lnTo>
                    <a:pt x="9812026" y="0"/>
                  </a:lnTo>
                  <a:lnTo>
                    <a:pt x="9812026" y="4353714"/>
                  </a:lnTo>
                  <a:lnTo>
                    <a:pt x="0" y="4353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401" b="-401"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1665628" y="873628"/>
              <a:ext cx="8770459" cy="3233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890">
                  <a:solidFill>
                    <a:srgbClr val="000000"/>
                  </a:solidFill>
                  <a:latin typeface="Cabin Bold" panose="00000800000000000000"/>
                </a:rPr>
                <a:t>c. Cô giáo đọc đề toán: “Tìm số nhỏ nhất có ba chữ số khác nhau”. Bạn Hoa nghĩ rất nhanh và đọc số 102.</a:t>
              </a:r>
              <a:endParaRPr lang="en-US" sz="3890">
                <a:solidFill>
                  <a:srgbClr val="000000"/>
                </a:solidFill>
                <a:latin typeface="Cabin Bold" panose="0000080000000000000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 rot="829932">
              <a:off x="541349" y="-7693"/>
              <a:ext cx="492201" cy="4588318"/>
            </a:xfrm>
            <a:custGeom>
              <a:avLst/>
              <a:gdLst/>
              <a:ahLst/>
              <a:cxnLst/>
              <a:rect l="l" t="t" r="r" b="b"/>
              <a:pathLst>
                <a:path w="492201" h="4588318">
                  <a:moveTo>
                    <a:pt x="0" y="0"/>
                  </a:moveTo>
                  <a:lnTo>
                    <a:pt x="492201" y="0"/>
                  </a:lnTo>
                  <a:lnTo>
                    <a:pt x="492201" y="4588318"/>
                  </a:lnTo>
                  <a:lnTo>
                    <a:pt x="0" y="4588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318544" y="1007478"/>
            <a:ext cx="3064992" cy="3737795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441729" y="7814002"/>
            <a:ext cx="9098288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Thông tin bạn Hoa nhận được là gì?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41729" y="8813595"/>
            <a:ext cx="9098288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Bạn ấy đã xử lý thông tin đó ở đâu?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grpSp>
        <p:nvGrpSpPr>
          <p:cNvPr id="42" name="Group 42"/>
          <p:cNvGrpSpPr/>
          <p:nvPr/>
        </p:nvGrpSpPr>
        <p:grpSpPr>
          <a:xfrm rot="0">
            <a:off x="694543" y="367029"/>
            <a:ext cx="4537360" cy="1280898"/>
            <a:chOff x="0" y="0"/>
            <a:chExt cx="6049813" cy="1707864"/>
          </a:xfrm>
        </p:grpSpPr>
        <p:grpSp>
          <p:nvGrpSpPr>
            <p:cNvPr id="43" name="Group 43"/>
            <p:cNvGrpSpPr/>
            <p:nvPr/>
          </p:nvGrpSpPr>
          <p:grpSpPr>
            <a:xfrm rot="0">
              <a:off x="0" y="0"/>
              <a:ext cx="6049813" cy="1707864"/>
              <a:chOff x="0" y="0"/>
              <a:chExt cx="1195025" cy="33735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195025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195025" h="337356">
                    <a:moveTo>
                      <a:pt x="44363" y="0"/>
                    </a:moveTo>
                    <a:lnTo>
                      <a:pt x="1150662" y="0"/>
                    </a:lnTo>
                    <a:cubicBezTo>
                      <a:pt x="1162428" y="0"/>
                      <a:pt x="1173712" y="4674"/>
                      <a:pt x="1182031" y="12994"/>
                    </a:cubicBezTo>
                    <a:cubicBezTo>
                      <a:pt x="1190351" y="21313"/>
                      <a:pt x="1195025" y="32597"/>
                      <a:pt x="1195025" y="44363"/>
                    </a:cubicBezTo>
                    <a:lnTo>
                      <a:pt x="1195025" y="292993"/>
                    </a:lnTo>
                    <a:cubicBezTo>
                      <a:pt x="1195025" y="317494"/>
                      <a:pt x="1175163" y="337356"/>
                      <a:pt x="1150662" y="337356"/>
                    </a:cubicBezTo>
                    <a:lnTo>
                      <a:pt x="44363" y="337356"/>
                    </a:lnTo>
                    <a:cubicBezTo>
                      <a:pt x="19862" y="337356"/>
                      <a:pt x="0" y="317494"/>
                      <a:pt x="0" y="292993"/>
                    </a:cubicBezTo>
                    <a:lnTo>
                      <a:pt x="0" y="44363"/>
                    </a:lnTo>
                    <a:cubicBezTo>
                      <a:pt x="0" y="19862"/>
                      <a:pt x="19862" y="0"/>
                      <a:pt x="44363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0"/>
                <a:ext cx="1195025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587154" y="217380"/>
              <a:ext cx="5053033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57" name="Flowchart: Alternate Process 56"/>
          <p:cNvSpPr/>
          <p:nvPr/>
        </p:nvSpPr>
        <p:spPr>
          <a:xfrm>
            <a:off x="762000" y="6826250"/>
            <a:ext cx="8860155" cy="73215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endParaRPr lang="en-US" sz="3200">
              <a:solidFill>
                <a:srgbClr val="000000"/>
              </a:solidFill>
              <a:latin typeface="Cabin Bold" panose="00000800000000000000"/>
              <a:sym typeface="+mn-ea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990600" y="6936740"/>
            <a:ext cx="8178165" cy="527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r>
              <a:rPr lang="en-US" sz="4000">
                <a:solidFill>
                  <a:srgbClr val="000000"/>
                </a:solidFill>
                <a:latin typeface="Cabin Bold" panose="00000800000000000000"/>
              </a:rPr>
              <a:t>Em hãy trao đổi với bạn và </a:t>
            </a:r>
            <a:r>
              <a:rPr lang="en-US" sz="4000">
                <a:solidFill>
                  <a:srgbClr val="000000"/>
                </a:solidFill>
                <a:latin typeface="Cabin Bold" panose="00000800000000000000"/>
              </a:rPr>
              <a:t>cho biết:</a:t>
            </a:r>
            <a:endParaRPr lang="en-US" sz="4000">
              <a:solidFill>
                <a:srgbClr val="000000"/>
              </a:solidFill>
              <a:latin typeface="Cabin Bold" panose="000008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7" grpId="0" animBg="1"/>
      <p:bldP spid="58" grpId="1"/>
      <p:bldP spid="57" grpId="1" animBg="1"/>
      <p:bldP spid="40" grpId="0"/>
      <p:bldP spid="40" grpId="1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s 41"/>
          <p:cNvSpPr/>
          <p:nvPr/>
        </p:nvSpPr>
        <p:spPr>
          <a:xfrm>
            <a:off x="-99695" y="0"/>
            <a:ext cx="18387060" cy="10566400"/>
          </a:xfrm>
          <a:prstGeom prst="rect">
            <a:avLst/>
          </a:prstGeom>
          <a:solidFill>
            <a:srgbClr val="99DCFF"/>
          </a:solidFill>
          <a:ln>
            <a:solidFill>
              <a:srgbClr val="99DC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40996" y="3579704"/>
            <a:ext cx="12247503" cy="383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5"/>
              </a:lnSpc>
            </a:pPr>
            <a:r>
              <a:rPr lang="en-US" sz="7745" spc="147">
                <a:solidFill>
                  <a:srgbClr val="231F20"/>
                </a:solidFill>
                <a:latin typeface="Paytone One" panose="00000500000000000000"/>
              </a:rPr>
              <a:t>Bộ não con người là </a:t>
            </a:r>
            <a:endParaRPr lang="en-US" sz="7745" spc="147">
              <a:solidFill>
                <a:srgbClr val="231F20"/>
              </a:solidFill>
              <a:latin typeface="Paytone One" panose="00000500000000000000"/>
            </a:endParaRPr>
          </a:p>
          <a:p>
            <a:pPr algn="ctr">
              <a:lnSpc>
                <a:spcPts val="10145"/>
              </a:lnSpc>
            </a:pPr>
            <a:r>
              <a:rPr lang="en-US" sz="7745" spc="147">
                <a:solidFill>
                  <a:srgbClr val="231F20"/>
                </a:solidFill>
                <a:latin typeface="Paytone One" panose="00000500000000000000"/>
              </a:rPr>
              <a:t>bộ phận xử lý thông tin</a:t>
            </a:r>
            <a:endParaRPr lang="en-US" sz="7745" spc="147">
              <a:solidFill>
                <a:srgbClr val="231F20"/>
              </a:solidFill>
              <a:latin typeface="Paytone One" panose="00000500000000000000"/>
            </a:endParaRPr>
          </a:p>
          <a:p>
            <a:pPr algn="ctr">
              <a:lnSpc>
                <a:spcPts val="10145"/>
              </a:lnSpc>
            </a:pPr>
          </a:p>
        </p:txBody>
      </p:sp>
      <p:sp>
        <p:nvSpPr>
          <p:cNvPr id="33" name="Freeform 33"/>
          <p:cNvSpPr/>
          <p:nvPr/>
        </p:nvSpPr>
        <p:spPr>
          <a:xfrm>
            <a:off x="1409064" y="3068118"/>
            <a:ext cx="2063864" cy="1958795"/>
          </a:xfrm>
          <a:custGeom>
            <a:avLst/>
            <a:gdLst/>
            <a:ahLst/>
            <a:cxnLst/>
            <a:rect l="l" t="t" r="r" b="b"/>
            <a:pathLst>
              <a:path w="2063864" h="1958795">
                <a:moveTo>
                  <a:pt x="0" y="0"/>
                </a:moveTo>
                <a:lnTo>
                  <a:pt x="2063864" y="0"/>
                </a:lnTo>
                <a:lnTo>
                  <a:pt x="2063864" y="1958794"/>
                </a:lnTo>
                <a:lnTo>
                  <a:pt x="0" y="1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4562205" y="1333747"/>
            <a:ext cx="1769185" cy="1938351"/>
          </a:xfrm>
          <a:custGeom>
            <a:avLst/>
            <a:gdLst/>
            <a:ahLst/>
            <a:cxnLst/>
            <a:rect l="l" t="t" r="r" b="b"/>
            <a:pathLst>
              <a:path w="1769185" h="1938351">
                <a:moveTo>
                  <a:pt x="0" y="0"/>
                </a:moveTo>
                <a:lnTo>
                  <a:pt x="1769186" y="0"/>
                </a:lnTo>
                <a:lnTo>
                  <a:pt x="1769186" y="1938351"/>
                </a:lnTo>
                <a:lnTo>
                  <a:pt x="0" y="1938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 rot="0">
            <a:off x="709957" y="872164"/>
            <a:ext cx="4537360" cy="1280898"/>
            <a:chOff x="0" y="0"/>
            <a:chExt cx="6049813" cy="1707864"/>
          </a:xfrm>
        </p:grpSpPr>
        <p:grpSp>
          <p:nvGrpSpPr>
            <p:cNvPr id="36" name="Group 36"/>
            <p:cNvGrpSpPr/>
            <p:nvPr/>
          </p:nvGrpSpPr>
          <p:grpSpPr>
            <a:xfrm rot="0">
              <a:off x="0" y="0"/>
              <a:ext cx="6049813" cy="1707864"/>
              <a:chOff x="0" y="0"/>
              <a:chExt cx="1195025" cy="33735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195025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195025" h="337356">
                    <a:moveTo>
                      <a:pt x="44363" y="0"/>
                    </a:moveTo>
                    <a:lnTo>
                      <a:pt x="1150662" y="0"/>
                    </a:lnTo>
                    <a:cubicBezTo>
                      <a:pt x="1162428" y="0"/>
                      <a:pt x="1173712" y="4674"/>
                      <a:pt x="1182031" y="12994"/>
                    </a:cubicBezTo>
                    <a:cubicBezTo>
                      <a:pt x="1190351" y="21313"/>
                      <a:pt x="1195025" y="32597"/>
                      <a:pt x="1195025" y="44363"/>
                    </a:cubicBezTo>
                    <a:lnTo>
                      <a:pt x="1195025" y="292993"/>
                    </a:lnTo>
                    <a:cubicBezTo>
                      <a:pt x="1195025" y="317494"/>
                      <a:pt x="1175163" y="337356"/>
                      <a:pt x="1150662" y="337356"/>
                    </a:cubicBezTo>
                    <a:lnTo>
                      <a:pt x="44363" y="337356"/>
                    </a:lnTo>
                    <a:cubicBezTo>
                      <a:pt x="19862" y="337356"/>
                      <a:pt x="0" y="317494"/>
                      <a:pt x="0" y="292993"/>
                    </a:cubicBezTo>
                    <a:lnTo>
                      <a:pt x="0" y="44363"/>
                    </a:lnTo>
                    <a:cubicBezTo>
                      <a:pt x="0" y="19862"/>
                      <a:pt x="19862" y="0"/>
                      <a:pt x="44363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1195025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587154" y="217380"/>
              <a:ext cx="5053033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Khám phá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40" name="Freeform 40"/>
          <p:cNvSpPr/>
          <p:nvPr/>
        </p:nvSpPr>
        <p:spPr>
          <a:xfrm>
            <a:off x="2978637" y="7069642"/>
            <a:ext cx="3101176" cy="2384029"/>
          </a:xfrm>
          <a:custGeom>
            <a:avLst/>
            <a:gdLst/>
            <a:ahLst/>
            <a:cxnLst/>
            <a:rect l="l" t="t" r="r" b="b"/>
            <a:pathLst>
              <a:path w="3101176" h="2384029">
                <a:moveTo>
                  <a:pt x="0" y="0"/>
                </a:moveTo>
                <a:lnTo>
                  <a:pt x="3101176" y="0"/>
                </a:lnTo>
                <a:lnTo>
                  <a:pt x="3101176" y="2384029"/>
                </a:lnTo>
                <a:lnTo>
                  <a:pt x="0" y="23840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452808" y="6878374"/>
            <a:ext cx="2766565" cy="2766565"/>
          </a:xfrm>
          <a:custGeom>
            <a:avLst/>
            <a:gdLst/>
            <a:ahLst/>
            <a:cxnLst/>
            <a:rect l="l" t="t" r="r" b="b"/>
            <a:pathLst>
              <a:path w="2766565" h="2766565">
                <a:moveTo>
                  <a:pt x="0" y="0"/>
                </a:moveTo>
                <a:lnTo>
                  <a:pt x="2766565" y="0"/>
                </a:lnTo>
                <a:lnTo>
                  <a:pt x="2766565" y="2766565"/>
                </a:lnTo>
                <a:lnTo>
                  <a:pt x="0" y="2766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 rot="1063579">
            <a:off x="1182425" y="7931816"/>
            <a:ext cx="210830" cy="1965361"/>
          </a:xfrm>
          <a:custGeom>
            <a:avLst/>
            <a:gdLst/>
            <a:ahLst/>
            <a:cxnLst/>
            <a:rect l="l" t="t" r="r" b="b"/>
            <a:pathLst>
              <a:path w="210830" h="1965361">
                <a:moveTo>
                  <a:pt x="0" y="0"/>
                </a:moveTo>
                <a:lnTo>
                  <a:pt x="210830" y="0"/>
                </a:lnTo>
                <a:lnTo>
                  <a:pt x="210830" y="1965361"/>
                </a:lnTo>
                <a:lnTo>
                  <a:pt x="0" y="1965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143887" flipV="1">
            <a:off x="10321215" y="2766973"/>
            <a:ext cx="2568885" cy="885274"/>
          </a:xfrm>
          <a:custGeom>
            <a:avLst/>
            <a:gdLst/>
            <a:ahLst/>
            <a:cxnLst/>
            <a:rect l="l" t="t" r="r" b="b"/>
            <a:pathLst>
              <a:path w="2568885" h="885274">
                <a:moveTo>
                  <a:pt x="0" y="885274"/>
                </a:moveTo>
                <a:lnTo>
                  <a:pt x="2568884" y="885274"/>
                </a:lnTo>
                <a:lnTo>
                  <a:pt x="2568884" y="0"/>
                </a:lnTo>
                <a:lnTo>
                  <a:pt x="0" y="0"/>
                </a:lnTo>
                <a:lnTo>
                  <a:pt x="0" y="88527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28700" y="-100738"/>
            <a:ext cx="8960078" cy="5835251"/>
          </a:xfrm>
          <a:custGeom>
            <a:avLst/>
            <a:gdLst/>
            <a:ahLst/>
            <a:cxnLst/>
            <a:rect l="l" t="t" r="r" b="b"/>
            <a:pathLst>
              <a:path w="8960078" h="5835251">
                <a:moveTo>
                  <a:pt x="0" y="0"/>
                </a:moveTo>
                <a:lnTo>
                  <a:pt x="8960078" y="0"/>
                </a:lnTo>
                <a:lnTo>
                  <a:pt x="8960078" y="5835251"/>
                </a:lnTo>
                <a:lnTo>
                  <a:pt x="0" y="58352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158489" y="4367305"/>
            <a:ext cx="5125705" cy="4122850"/>
          </a:xfrm>
          <a:custGeom>
            <a:avLst/>
            <a:gdLst/>
            <a:ahLst/>
            <a:cxnLst/>
            <a:rect l="l" t="t" r="r" b="b"/>
            <a:pathLst>
              <a:path w="5125705" h="4122850">
                <a:moveTo>
                  <a:pt x="0" y="0"/>
                </a:moveTo>
                <a:lnTo>
                  <a:pt x="5125705" y="0"/>
                </a:lnTo>
                <a:lnTo>
                  <a:pt x="5125705" y="4122850"/>
                </a:lnTo>
                <a:lnTo>
                  <a:pt x="0" y="4122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 cap="rnd">
            <a:solidFill>
              <a:srgbClr val="000000"/>
            </a:solidFill>
            <a:prstDash val="lgDash"/>
            <a:round/>
          </a:ln>
        </p:spPr>
      </p:sp>
      <p:sp>
        <p:nvSpPr>
          <p:cNvPr id="36" name="Freeform 36"/>
          <p:cNvSpPr/>
          <p:nvPr/>
        </p:nvSpPr>
        <p:spPr>
          <a:xfrm rot="2830909">
            <a:off x="16076297" y="7710703"/>
            <a:ext cx="434845" cy="1476326"/>
          </a:xfrm>
          <a:custGeom>
            <a:avLst/>
            <a:gdLst/>
            <a:ahLst/>
            <a:cxnLst/>
            <a:rect l="l" t="t" r="r" b="b"/>
            <a:pathLst>
              <a:path w="434845" h="1476326">
                <a:moveTo>
                  <a:pt x="0" y="0"/>
                </a:moveTo>
                <a:lnTo>
                  <a:pt x="434845" y="0"/>
                </a:lnTo>
                <a:lnTo>
                  <a:pt x="434845" y="1476327"/>
                </a:lnTo>
                <a:lnTo>
                  <a:pt x="0" y="14763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 rot="0">
            <a:off x="11452662" y="376972"/>
            <a:ext cx="4218617" cy="1280898"/>
            <a:chOff x="0" y="0"/>
            <a:chExt cx="5624822" cy="1707864"/>
          </a:xfrm>
        </p:grpSpPr>
        <p:grpSp>
          <p:nvGrpSpPr>
            <p:cNvPr id="38" name="Group 38"/>
            <p:cNvGrpSpPr/>
            <p:nvPr/>
          </p:nvGrpSpPr>
          <p:grpSpPr>
            <a:xfrm rot="0">
              <a:off x="0" y="0"/>
              <a:ext cx="5624822" cy="1707864"/>
              <a:chOff x="0" y="0"/>
              <a:chExt cx="1111076" cy="33735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111076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111076" h="337356">
                    <a:moveTo>
                      <a:pt x="47715" y="0"/>
                    </a:moveTo>
                    <a:lnTo>
                      <a:pt x="1063361" y="0"/>
                    </a:lnTo>
                    <a:cubicBezTo>
                      <a:pt x="1089714" y="0"/>
                      <a:pt x="1111076" y="21363"/>
                      <a:pt x="1111076" y="47715"/>
                    </a:cubicBezTo>
                    <a:lnTo>
                      <a:pt x="1111076" y="289641"/>
                    </a:lnTo>
                    <a:cubicBezTo>
                      <a:pt x="1111076" y="315993"/>
                      <a:pt x="1089714" y="337356"/>
                      <a:pt x="1063361" y="337356"/>
                    </a:cubicBezTo>
                    <a:lnTo>
                      <a:pt x="47715" y="337356"/>
                    </a:lnTo>
                    <a:cubicBezTo>
                      <a:pt x="21363" y="337356"/>
                      <a:pt x="0" y="315993"/>
                      <a:pt x="0" y="289641"/>
                    </a:cubicBezTo>
                    <a:lnTo>
                      <a:pt x="0" y="47715"/>
                    </a:lnTo>
                    <a:cubicBezTo>
                      <a:pt x="0" y="21363"/>
                      <a:pt x="21363" y="0"/>
                      <a:pt x="47715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0"/>
                <a:ext cx="1111076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545908" y="217380"/>
              <a:ext cx="4698064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Luyện tập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176330" y="3018011"/>
            <a:ext cx="8541993" cy="174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3520" spc="66">
                <a:solidFill>
                  <a:srgbClr val="FFFFFF"/>
                </a:solidFill>
                <a:latin typeface="Paytone One" panose="00000500000000000000"/>
              </a:rPr>
              <a:t>Nhìn thấy cụ già muốn sang đường, Nam nghĩ cụ đi lại khó khăn nên </a:t>
            </a:r>
            <a:endParaRPr lang="en-US" sz="3520" spc="66">
              <a:solidFill>
                <a:srgbClr val="FFFFFF"/>
              </a:solidFill>
              <a:latin typeface="Paytone One" panose="00000500000000000000"/>
            </a:endParaRPr>
          </a:p>
          <a:p>
            <a:pPr algn="ctr">
              <a:lnSpc>
                <a:spcPts val="4610"/>
              </a:lnSpc>
            </a:pPr>
            <a:r>
              <a:rPr lang="en-US" sz="3520" spc="66">
                <a:solidFill>
                  <a:srgbClr val="FFFFFF"/>
                </a:solidFill>
                <a:latin typeface="Paytone One" panose="00000500000000000000"/>
              </a:rPr>
              <a:t>chạy tới giúp cụ sang đường.</a:t>
            </a:r>
            <a:endParaRPr lang="en-US" sz="3520" spc="66">
              <a:solidFill>
                <a:srgbClr val="FFFFFF"/>
              </a:solidFill>
              <a:latin typeface="Paytone One" panose="0000050000000000000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56966" y="7927326"/>
            <a:ext cx="8278663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Thông tin Nam nhận được là gì?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556966" y="8716589"/>
            <a:ext cx="8529104" cy="64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510" lvl="1" indent="-452755">
              <a:lnSpc>
                <a:spcPts val="5245"/>
              </a:lnSpc>
              <a:buFont typeface="Arial" panose="020B0604020202020204"/>
              <a:buChar char="•"/>
            </a:pPr>
            <a:r>
              <a:rPr lang="en-US" sz="4195">
                <a:solidFill>
                  <a:srgbClr val="000000"/>
                </a:solidFill>
                <a:latin typeface="Cabin Bold" panose="00000800000000000000"/>
              </a:rPr>
              <a:t>Nam đã xử lý thông tin đó ở đâu?</a:t>
            </a:r>
            <a:endParaRPr lang="en-US" sz="4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1447800" y="6667500"/>
            <a:ext cx="8416290" cy="91186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endParaRPr lang="en-US" sz="3200">
              <a:solidFill>
                <a:srgbClr val="000000"/>
              </a:solidFill>
              <a:latin typeface="Cabin Bold" panose="00000800000000000000"/>
              <a:sym typeface="+mn-ea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1752600" y="6849745"/>
            <a:ext cx="7885430" cy="657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r>
              <a:rPr lang="en-US" sz="3600">
                <a:solidFill>
                  <a:srgbClr val="000000"/>
                </a:solidFill>
                <a:latin typeface="Cabin Bold" panose="00000800000000000000"/>
              </a:rPr>
              <a:t>Em hãy trao đổi với bạn và </a:t>
            </a:r>
            <a:r>
              <a:rPr lang="en-US" sz="3600">
                <a:solidFill>
                  <a:srgbClr val="000000"/>
                </a:solidFill>
                <a:latin typeface="Cabin Bold" panose="00000800000000000000"/>
              </a:rPr>
              <a:t>cho biết:</a:t>
            </a:r>
            <a:endParaRPr lang="en-US" sz="3600">
              <a:solidFill>
                <a:srgbClr val="000000"/>
              </a:solidFill>
              <a:latin typeface="Cabin Bold" panose="000008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58" grpId="0"/>
      <p:bldP spid="57" grpId="0" animBg="1"/>
      <p:bldP spid="58" grpId="1"/>
      <p:bldP spid="57" grpId="1" animBg="1"/>
      <p:bldP spid="44" grpId="0"/>
      <p:bldP spid="44" grpId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 rot="0">
            <a:off x="-84314" y="527652"/>
            <a:ext cx="17483444" cy="10024998"/>
            <a:chOff x="0" y="0"/>
            <a:chExt cx="4569571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9571" cy="2620190"/>
            </a:xfrm>
            <a:custGeom>
              <a:avLst/>
              <a:gdLst/>
              <a:ahLst/>
              <a:cxnLst/>
              <a:rect l="l" t="t" r="r" b="b"/>
              <a:pathLst>
                <a:path w="4569571" h="2620190">
                  <a:moveTo>
                    <a:pt x="0" y="0"/>
                  </a:moveTo>
                  <a:lnTo>
                    <a:pt x="4569571" y="0"/>
                  </a:lnTo>
                  <a:lnTo>
                    <a:pt x="4569571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69571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34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 rot="6852690">
            <a:off x="48101" y="649259"/>
            <a:ext cx="1680615" cy="433904"/>
          </a:xfrm>
          <a:custGeom>
            <a:avLst/>
            <a:gdLst/>
            <a:ahLst/>
            <a:cxnLst/>
            <a:rect l="l" t="t" r="r" b="b"/>
            <a:pathLst>
              <a:path w="1680615" h="433904">
                <a:moveTo>
                  <a:pt x="0" y="0"/>
                </a:moveTo>
                <a:lnTo>
                  <a:pt x="1680615" y="0"/>
                </a:lnTo>
                <a:lnTo>
                  <a:pt x="1680615" y="433904"/>
                </a:lnTo>
                <a:lnTo>
                  <a:pt x="0" y="43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 rot="0">
            <a:off x="500281" y="2869743"/>
            <a:ext cx="7421777" cy="6332096"/>
            <a:chOff x="0" y="0"/>
            <a:chExt cx="1954707" cy="166771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54707" cy="1667713"/>
            </a:xfrm>
            <a:custGeom>
              <a:avLst/>
              <a:gdLst/>
              <a:ahLst/>
              <a:cxnLst/>
              <a:rect l="l" t="t" r="r" b="b"/>
              <a:pathLst>
                <a:path w="1954707" h="1667713">
                  <a:moveTo>
                    <a:pt x="53200" y="0"/>
                  </a:moveTo>
                  <a:lnTo>
                    <a:pt x="1901507" y="0"/>
                  </a:lnTo>
                  <a:cubicBezTo>
                    <a:pt x="1930888" y="0"/>
                    <a:pt x="1954707" y="23818"/>
                    <a:pt x="1954707" y="53200"/>
                  </a:cubicBezTo>
                  <a:lnTo>
                    <a:pt x="1954707" y="1614513"/>
                  </a:lnTo>
                  <a:cubicBezTo>
                    <a:pt x="1954707" y="1628622"/>
                    <a:pt x="1949102" y="1642154"/>
                    <a:pt x="1939125" y="1652131"/>
                  </a:cubicBezTo>
                  <a:cubicBezTo>
                    <a:pt x="1929148" y="1662108"/>
                    <a:pt x="1915616" y="1667713"/>
                    <a:pt x="1901507" y="1667713"/>
                  </a:cubicBezTo>
                  <a:lnTo>
                    <a:pt x="53200" y="1667713"/>
                  </a:lnTo>
                  <a:cubicBezTo>
                    <a:pt x="23818" y="1667713"/>
                    <a:pt x="0" y="1643894"/>
                    <a:pt x="0" y="1614513"/>
                  </a:cubicBezTo>
                  <a:lnTo>
                    <a:pt x="0" y="53200"/>
                  </a:lnTo>
                  <a:cubicBezTo>
                    <a:pt x="0" y="39090"/>
                    <a:pt x="5605" y="25559"/>
                    <a:pt x="15582" y="15582"/>
                  </a:cubicBezTo>
                  <a:cubicBezTo>
                    <a:pt x="25559" y="5605"/>
                    <a:pt x="39090" y="0"/>
                    <a:pt x="532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954707" cy="1705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36" name="Group 36"/>
          <p:cNvGrpSpPr/>
          <p:nvPr/>
        </p:nvGrpSpPr>
        <p:grpSpPr>
          <a:xfrm rot="0">
            <a:off x="8810322" y="2869743"/>
            <a:ext cx="7977737" cy="6332096"/>
            <a:chOff x="0" y="0"/>
            <a:chExt cx="2101132" cy="166771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01132" cy="1667713"/>
            </a:xfrm>
            <a:custGeom>
              <a:avLst/>
              <a:gdLst/>
              <a:ahLst/>
              <a:cxnLst/>
              <a:rect l="l" t="t" r="r" b="b"/>
              <a:pathLst>
                <a:path w="2101132" h="1667713">
                  <a:moveTo>
                    <a:pt x="49492" y="0"/>
                  </a:moveTo>
                  <a:lnTo>
                    <a:pt x="2051640" y="0"/>
                  </a:lnTo>
                  <a:cubicBezTo>
                    <a:pt x="2078974" y="0"/>
                    <a:pt x="2101132" y="22159"/>
                    <a:pt x="2101132" y="49492"/>
                  </a:cubicBezTo>
                  <a:lnTo>
                    <a:pt x="2101132" y="1618220"/>
                  </a:lnTo>
                  <a:cubicBezTo>
                    <a:pt x="2101132" y="1645554"/>
                    <a:pt x="2078974" y="1667713"/>
                    <a:pt x="2051640" y="1667713"/>
                  </a:cubicBezTo>
                  <a:lnTo>
                    <a:pt x="49492" y="1667713"/>
                  </a:lnTo>
                  <a:cubicBezTo>
                    <a:pt x="22159" y="1667713"/>
                    <a:pt x="0" y="1645554"/>
                    <a:pt x="0" y="1618220"/>
                  </a:cubicBezTo>
                  <a:lnTo>
                    <a:pt x="0" y="49492"/>
                  </a:lnTo>
                  <a:cubicBezTo>
                    <a:pt x="0" y="22159"/>
                    <a:pt x="22159" y="0"/>
                    <a:pt x="49492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101132" cy="1705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9" name="Freeform 39"/>
          <p:cNvSpPr/>
          <p:nvPr/>
        </p:nvSpPr>
        <p:spPr>
          <a:xfrm rot="-2012905">
            <a:off x="16170324" y="8692954"/>
            <a:ext cx="333040" cy="1130693"/>
          </a:xfrm>
          <a:custGeom>
            <a:avLst/>
            <a:gdLst/>
            <a:ahLst/>
            <a:cxnLst/>
            <a:rect l="l" t="t" r="r" b="b"/>
            <a:pathLst>
              <a:path w="333040" h="1130693">
                <a:moveTo>
                  <a:pt x="0" y="0"/>
                </a:moveTo>
                <a:lnTo>
                  <a:pt x="333041" y="0"/>
                </a:lnTo>
                <a:lnTo>
                  <a:pt x="333041" y="1130692"/>
                </a:lnTo>
                <a:lnTo>
                  <a:pt x="0" y="1130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028700" y="3338345"/>
            <a:ext cx="6492931" cy="173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en-US" sz="3520" spc="66">
                <a:solidFill>
                  <a:srgbClr val="000000"/>
                </a:solidFill>
                <a:latin typeface="Paytone One" panose="00000500000000000000"/>
              </a:rPr>
              <a:t>a. Nghe bài hát từ loa phát thanh, Nam suy nghĩ một lát rồi nói được tên ca sĩ.</a:t>
            </a:r>
            <a:endParaRPr lang="en-US" sz="3520" spc="66">
              <a:solidFill>
                <a:srgbClr val="000000"/>
              </a:solidFill>
              <a:latin typeface="Paytone One" panose="0000050000000000000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372181" y="3227153"/>
            <a:ext cx="6492931" cy="231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0"/>
              </a:lnSpc>
            </a:pPr>
            <a:r>
              <a:rPr lang="en-US" sz="3520" spc="66">
                <a:solidFill>
                  <a:srgbClr val="000000"/>
                </a:solidFill>
                <a:latin typeface="Paytone One" panose="00000500000000000000"/>
              </a:rPr>
              <a:t>b. Nam học rất giỏi. Có người nói: “bài toán ấy đối với Nam không cần suy nghĩ cũng làm được”.</a:t>
            </a:r>
            <a:endParaRPr lang="en-US" sz="3520" spc="66">
              <a:solidFill>
                <a:srgbClr val="000000"/>
              </a:solidFill>
              <a:latin typeface="Paytone One" panose="0000050000000000000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155188" y="5712290"/>
            <a:ext cx="6239956" cy="47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0"/>
              </a:lnSpc>
            </a:pPr>
            <a:r>
              <a:rPr lang="en-US" sz="3115">
                <a:solidFill>
                  <a:srgbClr val="FFFFFF"/>
                </a:solidFill>
                <a:latin typeface="Cabin Bold" panose="00000800000000000000"/>
              </a:rPr>
              <a:t>Em hãy trao đổi với bạn và cho biết:</a:t>
            </a:r>
            <a:endParaRPr lang="en-US" sz="3115">
              <a:solidFill>
                <a:srgbClr val="FFFFFF"/>
              </a:solidFill>
              <a:latin typeface="Cabin Bold" panose="0000080000000000000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20342" y="6685174"/>
            <a:ext cx="6534029" cy="51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200" lvl="1" indent="-355600">
              <a:lnSpc>
                <a:spcPts val="4115"/>
              </a:lnSpc>
              <a:buFont typeface="Arial" panose="020B0604020202020204"/>
              <a:buChar char="•"/>
            </a:pPr>
            <a:r>
              <a:rPr lang="en-US" sz="3295">
                <a:solidFill>
                  <a:srgbClr val="000000"/>
                </a:solidFill>
                <a:latin typeface="Cabin Bold" panose="00000800000000000000"/>
              </a:rPr>
              <a:t>Thông tin Nam nhận được là gì?</a:t>
            </a:r>
            <a:endParaRPr lang="en-US" sz="32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810322" y="5854118"/>
            <a:ext cx="7407943" cy="100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4000"/>
              </a:lnSpc>
              <a:buFont typeface="Arial" panose="020B0604020202020204"/>
              <a:buChar char="•"/>
            </a:pPr>
            <a:r>
              <a:rPr lang="en-US" sz="3200">
                <a:solidFill>
                  <a:srgbClr val="000000"/>
                </a:solidFill>
                <a:latin typeface="Cabin Bold" panose="00000800000000000000"/>
              </a:rPr>
              <a:t>Theo em câu nói ấy có đúng không? Tại sao?</a:t>
            </a:r>
            <a:endParaRPr lang="en-US" sz="3200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810322" y="7220203"/>
            <a:ext cx="7769032" cy="151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610" lvl="1" indent="-344805">
              <a:lnSpc>
                <a:spcPts val="3995"/>
              </a:lnSpc>
              <a:buFont typeface="Arial" panose="020B0604020202020204"/>
              <a:buChar char="•"/>
            </a:pPr>
            <a:r>
              <a:rPr lang="en-US" sz="3195">
                <a:solidFill>
                  <a:srgbClr val="000000"/>
                </a:solidFill>
                <a:latin typeface="Cabin Bold" panose="00000800000000000000"/>
              </a:rPr>
              <a:t>Hãy trao đổi với bạn và đưa ra một ví dụ về bộ não của con người là một bộ phận xử lý thông tin</a:t>
            </a:r>
            <a:endParaRPr lang="en-US" sz="31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820342" y="7390273"/>
            <a:ext cx="6909646" cy="51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200" lvl="1" indent="-355600">
              <a:lnSpc>
                <a:spcPts val="4115"/>
              </a:lnSpc>
              <a:buFont typeface="Arial" panose="020B0604020202020204"/>
              <a:buChar char="•"/>
            </a:pPr>
            <a:r>
              <a:rPr lang="en-US" sz="3295">
                <a:solidFill>
                  <a:srgbClr val="000000"/>
                </a:solidFill>
                <a:latin typeface="Cabin Bold" panose="00000800000000000000"/>
              </a:rPr>
              <a:t>Nam đã xử lý thông tin đó ở đâu?</a:t>
            </a:r>
            <a:endParaRPr lang="en-US" sz="3295">
              <a:solidFill>
                <a:srgbClr val="000000"/>
              </a:solidFill>
              <a:latin typeface="Cabin Bold" panose="0000080000000000000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27281" y="8095372"/>
            <a:ext cx="4361604" cy="51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200" lvl="1" indent="-355600">
              <a:lnSpc>
                <a:spcPts val="4115"/>
              </a:lnSpc>
              <a:buFont typeface="Arial" panose="020B0604020202020204"/>
              <a:buChar char="•"/>
            </a:pPr>
            <a:r>
              <a:rPr lang="en-US" sz="3295">
                <a:solidFill>
                  <a:srgbClr val="000000"/>
                </a:solidFill>
                <a:latin typeface="Cabin Bold" panose="00000800000000000000"/>
              </a:rPr>
              <a:t>Kết quả xử lý là gì?</a:t>
            </a:r>
            <a:endParaRPr lang="en-US" sz="3295">
              <a:solidFill>
                <a:srgbClr val="000000"/>
              </a:solidFill>
              <a:latin typeface="Cabin Bold" panose="00000800000000000000"/>
            </a:endParaRPr>
          </a:p>
        </p:txBody>
      </p:sp>
      <p:grpSp>
        <p:nvGrpSpPr>
          <p:cNvPr id="48" name="Group 48"/>
          <p:cNvGrpSpPr/>
          <p:nvPr/>
        </p:nvGrpSpPr>
        <p:grpSpPr>
          <a:xfrm rot="0">
            <a:off x="6548100" y="225762"/>
            <a:ext cx="4218617" cy="1280898"/>
            <a:chOff x="0" y="0"/>
            <a:chExt cx="5624822" cy="1707864"/>
          </a:xfrm>
        </p:grpSpPr>
        <p:grpSp>
          <p:nvGrpSpPr>
            <p:cNvPr id="49" name="Group 49"/>
            <p:cNvGrpSpPr/>
            <p:nvPr/>
          </p:nvGrpSpPr>
          <p:grpSpPr>
            <a:xfrm rot="0">
              <a:off x="0" y="0"/>
              <a:ext cx="5624822" cy="1707864"/>
              <a:chOff x="0" y="0"/>
              <a:chExt cx="1111076" cy="33735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111076" cy="337356"/>
              </a:xfrm>
              <a:custGeom>
                <a:avLst/>
                <a:gdLst/>
                <a:ahLst/>
                <a:cxnLst/>
                <a:rect l="l" t="t" r="r" b="b"/>
                <a:pathLst>
                  <a:path w="1111076" h="337356">
                    <a:moveTo>
                      <a:pt x="47715" y="0"/>
                    </a:moveTo>
                    <a:lnTo>
                      <a:pt x="1063361" y="0"/>
                    </a:lnTo>
                    <a:cubicBezTo>
                      <a:pt x="1089714" y="0"/>
                      <a:pt x="1111076" y="21363"/>
                      <a:pt x="1111076" y="47715"/>
                    </a:cubicBezTo>
                    <a:lnTo>
                      <a:pt x="1111076" y="289641"/>
                    </a:lnTo>
                    <a:cubicBezTo>
                      <a:pt x="1111076" y="315993"/>
                      <a:pt x="1089714" y="337356"/>
                      <a:pt x="1063361" y="337356"/>
                    </a:cubicBezTo>
                    <a:lnTo>
                      <a:pt x="47715" y="337356"/>
                    </a:lnTo>
                    <a:cubicBezTo>
                      <a:pt x="21363" y="337356"/>
                      <a:pt x="0" y="315993"/>
                      <a:pt x="0" y="289641"/>
                    </a:cubicBezTo>
                    <a:lnTo>
                      <a:pt x="0" y="47715"/>
                    </a:lnTo>
                    <a:cubicBezTo>
                      <a:pt x="0" y="21363"/>
                      <a:pt x="21363" y="0"/>
                      <a:pt x="47715" y="0"/>
                    </a:cubicBezTo>
                    <a:close/>
                  </a:path>
                </a:pathLst>
              </a:custGeom>
              <a:solidFill>
                <a:srgbClr val="F1C27B"/>
              </a:solidFill>
              <a:ln w="57150" cap="rnd">
                <a:solidFill>
                  <a:srgbClr val="462718"/>
                </a:solidFill>
                <a:prstDash val="solid"/>
                <a:round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0"/>
                <a:ext cx="1111076" cy="337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0"/>
                  </a:lnSpc>
                </a:pPr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45908" y="217380"/>
              <a:ext cx="4698064" cy="1172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0"/>
                </a:lnSpc>
              </a:pPr>
              <a:r>
                <a:rPr lang="en-US" sz="5330">
                  <a:solidFill>
                    <a:srgbClr val="1B1B1B"/>
                  </a:solidFill>
                  <a:latin typeface="Paytone One" panose="00000500000000000000"/>
                </a:rPr>
                <a:t>Vận dụng</a:t>
              </a:r>
              <a:endParaRPr lang="en-US" sz="5330">
                <a:solidFill>
                  <a:srgbClr val="1B1B1B"/>
                </a:solidFill>
                <a:latin typeface="Paytone One" panose="00000500000000000000"/>
              </a:endParaRPr>
            </a:p>
          </p:txBody>
        </p:sp>
      </p:grpSp>
      <p:sp>
        <p:nvSpPr>
          <p:cNvPr id="57" name="Flowchart: Alternate Process 56"/>
          <p:cNvSpPr/>
          <p:nvPr/>
        </p:nvSpPr>
        <p:spPr>
          <a:xfrm>
            <a:off x="11669395" y="1844040"/>
            <a:ext cx="3007360" cy="88074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endParaRPr lang="en-US" sz="3200">
              <a:solidFill>
                <a:srgbClr val="000000"/>
              </a:solidFill>
              <a:latin typeface="Cabin Bold" panose="00000800000000000000"/>
              <a:sym typeface="+mn-ea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2284730" y="1844040"/>
            <a:ext cx="3714115" cy="88074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endParaRPr lang="en-US" sz="3200">
              <a:solidFill>
                <a:srgbClr val="000000"/>
              </a:solidFill>
              <a:latin typeface="Cabin Bold" panose="00000800000000000000"/>
              <a:sym typeface="+mn-ea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362230" y="2095644"/>
            <a:ext cx="3516293" cy="55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</a:pPr>
            <a:r>
              <a:rPr lang="en-US" sz="4240" spc="80">
                <a:solidFill>
                  <a:srgbClr val="231F20"/>
                </a:solidFill>
                <a:latin typeface="Paytone One" panose="00000500000000000000"/>
              </a:rPr>
              <a:t>Nhóm chẵn</a:t>
            </a:r>
            <a:endParaRPr lang="en-US" sz="4240" spc="80">
              <a:solidFill>
                <a:srgbClr val="231F20"/>
              </a:solidFill>
              <a:latin typeface="Paytone One" panose="0000050000000000000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762000" y="5600700"/>
            <a:ext cx="6828155" cy="91186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endParaRPr lang="en-US" sz="3200">
              <a:solidFill>
                <a:srgbClr val="000000"/>
              </a:solidFill>
              <a:latin typeface="Cabin Bold" panose="00000800000000000000"/>
              <a:sym typeface="+mn-ea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1817623" y="2008876"/>
            <a:ext cx="2659187" cy="55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</a:pPr>
            <a:r>
              <a:rPr lang="en-US" sz="4240" spc="80">
                <a:solidFill>
                  <a:srgbClr val="231F20"/>
                </a:solidFill>
                <a:latin typeface="Paytone One" panose="00000500000000000000"/>
              </a:rPr>
              <a:t>Nhóm lẻ</a:t>
            </a:r>
            <a:endParaRPr lang="en-US" sz="4240" spc="80">
              <a:solidFill>
                <a:srgbClr val="231F20"/>
              </a:solidFill>
              <a:latin typeface="Paytone One" panose="00000500000000000000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914400" y="5753100"/>
            <a:ext cx="6332220" cy="527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55600" lvl="1" indent="0">
              <a:lnSpc>
                <a:spcPts val="4115"/>
              </a:lnSpc>
              <a:buFont typeface="Arial" panose="020B0604020202020204"/>
              <a:buNone/>
            </a:pPr>
            <a:r>
              <a:rPr lang="en-US" sz="3000">
                <a:solidFill>
                  <a:srgbClr val="000000"/>
                </a:solidFill>
                <a:latin typeface="Cabin Bold" panose="00000800000000000000"/>
              </a:rPr>
              <a:t>Em hãy trao đổi với bạn và </a:t>
            </a:r>
            <a:r>
              <a:rPr lang="en-US" sz="3000">
                <a:solidFill>
                  <a:srgbClr val="000000"/>
                </a:solidFill>
                <a:latin typeface="Cabin Bold" panose="00000800000000000000"/>
              </a:rPr>
              <a:t>cho biết:</a:t>
            </a:r>
            <a:endParaRPr lang="en-US" sz="3000">
              <a:solidFill>
                <a:srgbClr val="000000"/>
              </a:solidFill>
              <a:latin typeface="Cabin Bold" panose="000008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 animBg="1"/>
      <p:bldP spid="40" grpId="0"/>
      <p:bldP spid="53" grpId="1"/>
      <p:bldP spid="59" grpId="1" animBg="1"/>
      <p:bldP spid="40" grpId="1"/>
      <p:bldP spid="58" grpId="0"/>
      <p:bldP spid="60" grpId="0" animBg="1"/>
      <p:bldP spid="58" grpId="1"/>
      <p:bldP spid="60" grpId="1" animBg="1"/>
      <p:bldP spid="43" grpId="0"/>
      <p:bldP spid="43" grpId="1"/>
      <p:bldP spid="46" grpId="0"/>
      <p:bldP spid="46" grpId="1"/>
      <p:bldP spid="47" grpId="0"/>
      <p:bldP spid="47" grpId="1"/>
      <p:bldP spid="54" grpId="0"/>
      <p:bldP spid="57" grpId="0" animBg="1"/>
      <p:bldP spid="41" grpId="0"/>
      <p:bldP spid="54" grpId="1"/>
      <p:bldP spid="57" grpId="1" animBg="1"/>
      <p:bldP spid="41" grpId="1"/>
      <p:bldP spid="44" grpId="0"/>
      <p:bldP spid="44" grpId="1"/>
      <p:bldP spid="45" grpId="0"/>
      <p:bldP spid="4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WPS Presentation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Open Sans Extra Bold</vt:lpstr>
      <vt:lpstr>Baloo</vt:lpstr>
      <vt:lpstr>Rokkitt Bold</vt:lpstr>
      <vt:lpstr>Paytone One</vt:lpstr>
      <vt:lpstr>Cabin Bold</vt:lpstr>
      <vt:lpstr>Cabin</vt:lpstr>
      <vt:lpstr>TT Slabs Bold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fun school presentation</dc:title>
  <dc:creator/>
  <cp:lastModifiedBy>Hằng Bùi</cp:lastModifiedBy>
  <cp:revision>4</cp:revision>
  <dcterms:created xsi:type="dcterms:W3CDTF">2006-08-16T00:00:00Z</dcterms:created>
  <dcterms:modified xsi:type="dcterms:W3CDTF">2024-03-25T04:44:11Z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274C422E73654015B1A40AD69FC0B4B8_12</vt:lpwstr>
  </property>
  <property fmtid="{D5CDD505-2E9C-101B-9397-08002B2CF9AE}" pid="3" name="KSOProductBuildVer">
    <vt:lpwstr>1033-12.2.0.13489</vt:lpwstr>
  </property>
</Properties>
</file>