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SVN-Newton" panose="02040603050506020204" pitchFamily="18" charset="0"/>
      <p:regular r:id="rId11"/>
    </p:embeddedFont>
    <p:embeddedFont>
      <p:font typeface="UTM Avo" panose="02040603050506020204" pitchFamily="18" charset="0"/>
      <p:regular r:id="rId12"/>
      <p:bold r:id="rId13"/>
      <p:italic r:id="rId14"/>
      <p:boldItalic r:id="rId15"/>
    </p:embeddedFont>
    <p:embeddedFont>
      <p:font typeface="UTM Loko" panose="02040603050506020204" pitchFamily="18" charset="0"/>
      <p:regular r:id="rId16"/>
    </p:embeddedFont>
    <p:embeddedFont>
      <p:font typeface="#9Slide07 HoneyCream" pitchFamily="2" charset="0"/>
      <p:regular r:id="rId17"/>
    </p:embeddedFont>
    <p:embeddedFont>
      <p:font typeface="UVF Blenda Script" panose="02040603050506020204" pitchFamily="18" charset="0"/>
      <p:regular r:id="rId18"/>
    </p:embeddedFont>
    <p:embeddedFont>
      <p:font typeface="UTM Alba Matter" panose="02040603050506020204" pitchFamily="18" charset="0"/>
      <p:regular r:id="rId19"/>
    </p:embeddedFont>
    <p:embeddedFont>
      <p:font typeface="#9Slide07 Altus" pitchFamily="2" charset="0"/>
      <p:regular r:id="rId20"/>
    </p:embeddedFont>
    <p:embeddedFont>
      <p:font typeface="#9Slide05 SVNUT Triumph" panose="00000500000000000000" pitchFamily="2" charset="0"/>
      <p:italic r:id="rId21"/>
    </p:embeddedFont>
    <p:embeddedFont>
      <p:font typeface="UTM Showcard" panose="02040603050506020204" pitchFamily="18" charset="0"/>
      <p:regular r:id="rId22"/>
    </p:embeddedFont>
    <p:embeddedFont>
      <p:font typeface="#9Slide05 Bodega Script" pitchFamily="2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21" y="5788284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 flipH="1">
            <a:off x="-97588" y="5487494"/>
            <a:ext cx="3467020" cy="14763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43" y="156259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9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89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59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56264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 userDrawn="1"/>
        </p:nvSpPr>
        <p:spPr>
          <a:xfrm>
            <a:off x="9607827" y="0"/>
            <a:ext cx="2752062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non Team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BCE5F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1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56148" y="272955"/>
            <a:ext cx="11350841" cy="6352434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375745" y="116305"/>
            <a:ext cx="2246085" cy="481012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44" y="611460"/>
            <a:ext cx="476776" cy="48514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5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4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0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2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9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9269" y="-457200"/>
            <a:ext cx="2246085" cy="4810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AD0EC5-A999-489B-9CD2-A3E8468C7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9" y="589280"/>
            <a:ext cx="476776" cy="485140"/>
          </a:xfrm>
          <a:prstGeom prst="rect">
            <a:avLst/>
          </a:prstGeom>
        </p:spPr>
      </p:pic>
      <p:sp>
        <p:nvSpPr>
          <p:cNvPr id="16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81653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2" y="589280"/>
            <a:ext cx="476776" cy="4851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smtClean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BÍCH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6.wdp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microsoft.com/office/2007/relationships/hdphoto" Target="../media/hdphoto2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73" y="1030334"/>
            <a:ext cx="9959529" cy="5328773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3" y="5715000"/>
            <a:ext cx="8867775" cy="1143000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37" y="5882898"/>
            <a:ext cx="8867775" cy="1143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17706" y="357075"/>
            <a:ext cx="1448294" cy="1448294"/>
            <a:chOff x="237072" y="234585"/>
            <a:chExt cx="1448294" cy="1448294"/>
          </a:xfrm>
        </p:grpSpPr>
        <p:sp>
          <p:nvSpPr>
            <p:cNvPr id="10" name="Oval 9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551060" y="837531"/>
            <a:ext cx="1659887" cy="656561"/>
            <a:chOff x="323103" y="617893"/>
            <a:chExt cx="1659887" cy="6565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lba Matter" panose="02040603050506020204" pitchFamily="18" charset="0"/>
                </a:rPr>
                <a:t>BÀI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3103" y="62812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B0F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lba Matter" panose="02040603050506020204" pitchFamily="18" charset="0"/>
                </a:rPr>
                <a:t>BÀI 3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2953115" y="727279"/>
            <a:ext cx="729385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smtClean="0">
                <a:solidFill>
                  <a:srgbClr val="00B0F0"/>
                </a:solidFill>
                <a:latin typeface="UTM Showcard" panose="02040603050506020204" pitchFamily="18" charset="0"/>
              </a:rPr>
              <a:t>Niềm vui của Bi và Bống</a:t>
            </a:r>
            <a:endParaRPr lang="en-US" sz="4000" dirty="0">
              <a:solidFill>
                <a:srgbClr val="00B0F0"/>
              </a:solidFill>
              <a:latin typeface="UTM Showcard" panose="02040603050506020204" pitchFamily="18" charset="0"/>
            </a:endParaRP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E7BEA6AB-E8BB-4650-86A8-072C6AA2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4" b="6814"/>
          <a:stretch/>
        </p:blipFill>
        <p:spPr bwMode="auto">
          <a:xfrm>
            <a:off x="5015352" y="2329966"/>
            <a:ext cx="6990168" cy="452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881452" y="3118835"/>
            <a:ext cx="279481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7200" b="1" kern="0" smtClean="0">
                <a:ln>
                  <a:solidFill>
                    <a:srgbClr val="FFC000"/>
                  </a:solidFill>
                </a:ln>
                <a:solidFill>
                  <a:srgbClr val="FF33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UT Triumph" panose="00000500000000000000" pitchFamily="2" charset="0"/>
                <a:cs typeface="#9Slide05 Bodega Script" pitchFamily="2" charset="0"/>
                <a:sym typeface="Arial"/>
              </a:rPr>
              <a:t>Tiết </a:t>
            </a:r>
            <a:r>
              <a:rPr lang="en-US" sz="7200" b="1" kern="0" smtClean="0">
                <a:ln>
                  <a:solidFill>
                    <a:srgbClr val="FFC000"/>
                  </a:solidFill>
                </a:ln>
                <a:solidFill>
                  <a:srgbClr val="FF33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UT Triumph" panose="00000500000000000000" pitchFamily="2" charset="0"/>
                <a:cs typeface="#9Slide05 Bodega Script" pitchFamily="2" charset="0"/>
                <a:sym typeface="Arial"/>
              </a:rPr>
              <a:t>4 </a:t>
            </a:r>
            <a:endParaRPr lang="en-US" sz="7200" b="1">
              <a:ln>
                <a:solidFill>
                  <a:srgbClr val="FFC000"/>
                </a:solidFill>
              </a:ln>
              <a:solidFill>
                <a:srgbClr val="FF33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#9Slide05 SVNUT Triumph" panose="00000500000000000000" pitchFamily="2" charset="0"/>
              <a:cs typeface="#9Slide05 Bodega Script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9804" y="4488095"/>
            <a:ext cx="592477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800" b="1" kern="0" smtClean="0">
                <a:solidFill>
                  <a:srgbClr val="0070C0"/>
                </a:solidFill>
                <a:effectLst/>
                <a:latin typeface="UTM Loko" panose="02040603050506020204" pitchFamily="18" charset="0"/>
                <a:cs typeface="#9Slide05 Bodega Script" pitchFamily="2" charset="0"/>
                <a:sym typeface="Arial"/>
              </a:rPr>
              <a:t>NÓI VÀ NGHE </a:t>
            </a:r>
            <a:endParaRPr lang="en-US" sz="4800" b="1">
              <a:solidFill>
                <a:srgbClr val="0070C0"/>
              </a:solidFill>
              <a:effectLst/>
              <a:latin typeface="UTM Loko" panose="02040603050506020204" pitchFamily="18" charset="0"/>
              <a:cs typeface="#9Slide05 Bodega Script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125233" y="5314678"/>
            <a:ext cx="1942233" cy="568220"/>
            <a:chOff x="7125233" y="5314678"/>
            <a:chExt cx="1942233" cy="568220"/>
          </a:xfrm>
        </p:grpSpPr>
        <p:sp>
          <p:nvSpPr>
            <p:cNvPr id="23" name="TOP-PPT-4-2">
              <a:extLst>
                <a:ext uri="{FF2B5EF4-FFF2-40B4-BE49-F238E27FC236}">
                  <a16:creationId xmlns:a16="http://schemas.microsoft.com/office/drawing/2014/main" id="{69F26F2B-B6A8-4ADA-843D-37A4F5F99C80}"/>
                </a:ext>
              </a:extLst>
            </p:cNvPr>
            <p:cNvSpPr/>
            <p:nvPr/>
          </p:nvSpPr>
          <p:spPr>
            <a:xfrm>
              <a:off x="7125233" y="5314678"/>
              <a:ext cx="1942233" cy="56822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084C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A2A49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83439" y="5387332"/>
              <a:ext cx="1602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UTM Avo" panose="02040603050506020204" pitchFamily="18" charset="0"/>
                </a:rPr>
                <a:t>Trang 19</a:t>
              </a:r>
              <a:endParaRPr lang="en-US" sz="240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2148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61B79-6506-43EA-92ED-7CFD4E3C8CEC}"/>
              </a:ext>
            </a:extLst>
          </p:cNvPr>
          <p:cNvSpPr txBox="1"/>
          <p:nvPr/>
        </p:nvSpPr>
        <p:spPr>
          <a:xfrm>
            <a:off x="1304110" y="85718"/>
            <a:ext cx="9644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1.</a:t>
            </a:r>
            <a:r>
              <a:rPr lang="vi-VN" sz="3200" b="1" dirty="0">
                <a:latin typeface="UTM Avo" panose="02040603050506020204" pitchFamily="18" charset="0"/>
              </a:rPr>
              <a:t> Nói tiếp để hoàn thành câu dưới tranh.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0078" y="3243007"/>
            <a:ext cx="2582779" cy="66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54029" y="783438"/>
            <a:ext cx="3462815" cy="2854556"/>
            <a:chOff x="1554029" y="783438"/>
            <a:chExt cx="3462815" cy="28545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29" y="783438"/>
              <a:ext cx="3264337" cy="25313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99938" y="3268662"/>
              <a:ext cx="3416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Khi cầu vồng hiện ra, Bi nói (…)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07928" y="654816"/>
            <a:ext cx="3416906" cy="3165087"/>
            <a:chOff x="6207928" y="654816"/>
            <a:chExt cx="3416906" cy="31650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920" y="654816"/>
              <a:ext cx="3080833" cy="255748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07928" y="3173572"/>
              <a:ext cx="3416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Có bảy hũ vàng, Bống sẽ (…) và Bi sẽ (…)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54029" y="3726875"/>
            <a:ext cx="3700359" cy="2862625"/>
            <a:chOff x="1554029" y="3726875"/>
            <a:chExt cx="3700359" cy="28626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29" y="3726875"/>
              <a:ext cx="3700359" cy="254841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54029" y="6220168"/>
              <a:ext cx="3416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Khi cầu vồng biến mất (…)</a:t>
              </a:r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60078" y="3726875"/>
            <a:ext cx="3093356" cy="3062290"/>
            <a:chOff x="6460078" y="3726875"/>
            <a:chExt cx="3093356" cy="30622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078" y="3726875"/>
              <a:ext cx="3093356" cy="25484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460078" y="6142834"/>
              <a:ext cx="28956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Không có bảy hũ vàng,</a:t>
              </a:r>
            </a:p>
            <a:p>
              <a:pPr algn="ctr"/>
              <a:r>
                <a:rPr lang="en-US" smtClean="0"/>
                <a:t> hai anh em vẫn (…)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02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61B79-6506-43EA-92ED-7CFD4E3C8CEC}"/>
              </a:ext>
            </a:extLst>
          </p:cNvPr>
          <p:cNvSpPr txBox="1"/>
          <p:nvPr/>
        </p:nvSpPr>
        <p:spPr>
          <a:xfrm>
            <a:off x="822847" y="173787"/>
            <a:ext cx="9644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1.</a:t>
            </a:r>
            <a:r>
              <a:rPr lang="vi-VN" sz="2800" b="1" dirty="0">
                <a:latin typeface="UTM Avo" panose="02040603050506020204" pitchFamily="18" charset="0"/>
              </a:rPr>
              <a:t> Nói tiếp để hoàn thành câu dưới tranh.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7" y="912451"/>
            <a:ext cx="4525667" cy="3509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7479" y="4421875"/>
            <a:ext cx="3739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Khi cầu vồng hiện ra, </a:t>
            </a:r>
          </a:p>
          <a:p>
            <a:pPr algn="ctr"/>
            <a:r>
              <a:rPr lang="en-US" sz="2400" smtClean="0"/>
              <a:t>Bi nói (…)</a:t>
            </a:r>
            <a:endParaRPr lang="en-US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39" y="707818"/>
            <a:ext cx="4796501" cy="37140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49002" y="4292245"/>
            <a:ext cx="4359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Có bảy hũ vàng, Bống sẽ (…) và Bi sẽ (…)</a:t>
            </a:r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DB00A3-9F7C-46D3-9363-C7DDCE9F604C}"/>
              </a:ext>
            </a:extLst>
          </p:cNvPr>
          <p:cNvSpPr txBox="1"/>
          <p:nvPr/>
        </p:nvSpPr>
        <p:spPr>
          <a:xfrm>
            <a:off x="1037231" y="4421875"/>
            <a:ext cx="420351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UTM Avo" panose="02040603050506020204" pitchFamily="18" charset="0"/>
              </a:rPr>
              <a:t>Khi cầu vồng hiện ra, Bi nói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dưới chân cầu vồng có bảy hũ vàng.</a:t>
            </a:r>
            <a:endParaRPr lang="vi-VN" sz="2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D911B5-527A-40EA-B711-0CDAB037D9B4}"/>
              </a:ext>
            </a:extLst>
          </p:cNvPr>
          <p:cNvSpPr txBox="1"/>
          <p:nvPr/>
        </p:nvSpPr>
        <p:spPr>
          <a:xfrm>
            <a:off x="6149002" y="4375708"/>
            <a:ext cx="4359773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UTM Avo" panose="02040603050506020204" pitchFamily="18" charset="0"/>
              </a:rPr>
              <a:t>Có bảy hũ vàng, Bống sẽ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mua búp bê và quần áo đẹp; </a:t>
            </a:r>
            <a:r>
              <a:rPr lang="vi-VN" sz="2800" dirty="0">
                <a:solidFill>
                  <a:srgbClr val="17479D"/>
                </a:solidFill>
                <a:latin typeface="UTM Avo" panose="02040603050506020204" pitchFamily="18" charset="0"/>
              </a:rPr>
              <a:t>Bi sẽ mua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ngựa hồng và ô tô.</a:t>
            </a:r>
            <a:endParaRPr lang="vi-VN" sz="2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61B79-6506-43EA-92ED-7CFD4E3C8CEC}"/>
              </a:ext>
            </a:extLst>
          </p:cNvPr>
          <p:cNvSpPr txBox="1"/>
          <p:nvPr/>
        </p:nvSpPr>
        <p:spPr>
          <a:xfrm>
            <a:off x="822847" y="364855"/>
            <a:ext cx="9644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1.</a:t>
            </a:r>
            <a:r>
              <a:rPr lang="vi-VN" sz="2800" b="1" dirty="0">
                <a:latin typeface="UTM Avo" panose="02040603050506020204" pitchFamily="18" charset="0"/>
              </a:rPr>
              <a:t> Nói tiếp để hoàn thành câu dưới tranh.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89" y="1103519"/>
            <a:ext cx="4957447" cy="341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5339" y="4517677"/>
            <a:ext cx="458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Khi cầu vồng biến mất (…)</a:t>
            </a:r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6617580" y="4517677"/>
            <a:ext cx="3940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Không có bảy hũ vàng,</a:t>
            </a:r>
          </a:p>
          <a:p>
            <a:pPr algn="ctr"/>
            <a:r>
              <a:rPr lang="en-US" sz="2800" smtClean="0"/>
              <a:t> hai anh em vẫn (…)</a:t>
            </a: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FD6BE-D2EF-4883-A72C-1BFC76257CCE}"/>
              </a:ext>
            </a:extLst>
          </p:cNvPr>
          <p:cNvSpPr txBox="1"/>
          <p:nvPr/>
        </p:nvSpPr>
        <p:spPr>
          <a:xfrm>
            <a:off x="655118" y="4471512"/>
            <a:ext cx="5212582" cy="224676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UTM Avo" panose="02040603050506020204" pitchFamily="18" charset="0"/>
              </a:rPr>
              <a:t>Khi cầu vồng biến mất,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Bống nói sẽ vẽ tặng Bi ngựa hồng và ô tô; Bi nói sẽ vẽ tặng Bống búp bê và quần áo đẹp.</a:t>
            </a:r>
            <a:endParaRPr lang="vi-VN" sz="2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B6287-ED61-4E93-90C1-6E0FBD3C73A4}"/>
              </a:ext>
            </a:extLst>
          </p:cNvPr>
          <p:cNvSpPr txBox="1"/>
          <p:nvPr/>
        </p:nvSpPr>
        <p:spPr>
          <a:xfrm>
            <a:off x="6631916" y="4555688"/>
            <a:ext cx="392628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UTM Avo" panose="02040603050506020204" pitchFamily="18" charset="0"/>
              </a:rPr>
              <a:t>Không có bảy hũ vàng, hai anh em vẫn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cảm thấy vui vẻ, hạnh phúc.</a:t>
            </a:r>
            <a:endParaRPr lang="vi-VN" sz="2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56720" y="1103519"/>
            <a:ext cx="4171529" cy="3414159"/>
            <a:chOff x="6556720" y="1103519"/>
            <a:chExt cx="4171529" cy="34141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016" y="1103519"/>
              <a:ext cx="4144233" cy="341415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556720" y="1184786"/>
              <a:ext cx="417285" cy="3957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4</a:t>
              </a:r>
              <a:endParaRPr 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86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44" y="1119120"/>
            <a:ext cx="3507474" cy="276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50" y="3920628"/>
            <a:ext cx="3700359" cy="2548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77" y="3903455"/>
            <a:ext cx="3328541" cy="2674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50" y="1319481"/>
            <a:ext cx="3264337" cy="25313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A1FA5B-E122-4AF1-A738-254E305586BE}"/>
              </a:ext>
            </a:extLst>
          </p:cNvPr>
          <p:cNvSpPr txBox="1"/>
          <p:nvPr/>
        </p:nvSpPr>
        <p:spPr>
          <a:xfrm>
            <a:off x="617323" y="288123"/>
            <a:ext cx="1102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2.</a:t>
            </a:r>
            <a:r>
              <a:rPr lang="vi-VN" sz="3200" b="1" dirty="0">
                <a:latin typeface="UTM Avo" panose="02040603050506020204" pitchFamily="18" charset="0"/>
              </a:rPr>
              <a:t> Chọn kể lại 1-2 đoạn của câu chuyện theo tranh.</a:t>
            </a:r>
          </a:p>
        </p:txBody>
      </p:sp>
      <p:pic>
        <p:nvPicPr>
          <p:cNvPr id="15" name="图片 25">
            <a:extLst>
              <a:ext uri="{FF2B5EF4-FFF2-40B4-BE49-F238E27FC236}">
                <a16:creationId xmlns:a16="http://schemas.microsoft.com/office/drawing/2014/main" id="{EB9D68E4-8219-401D-B09E-38F42497A7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2990" y="4752839"/>
            <a:ext cx="2333767" cy="2333767"/>
          </a:xfrm>
          <a:prstGeom prst="rect">
            <a:avLst/>
          </a:prstGeom>
        </p:spPr>
      </p:pic>
      <p:pic>
        <p:nvPicPr>
          <p:cNvPr id="16" name="图片 14" descr="aixin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199" y="4420734"/>
            <a:ext cx="346710" cy="332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5" descr="aixin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82579">
            <a:off x="272502" y="4836815"/>
            <a:ext cx="469815" cy="449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aixin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5619" y="3697017"/>
            <a:ext cx="242532" cy="2236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25" descr="aixin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20000" flipH="1">
            <a:off x="553244" y="5936115"/>
            <a:ext cx="517525" cy="49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2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-图片 4" descr="51miz-E184969-98282E8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lum bright="18000"/>
          </a:blip>
          <a:stretch>
            <a:fillRect/>
          </a:stretch>
        </p:blipFill>
        <p:spPr>
          <a:xfrm>
            <a:off x="9751451" y="1311331"/>
            <a:ext cx="1202559" cy="120255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4B86D33-0E2C-4799-A9B4-3CFA82D34800}"/>
              </a:ext>
            </a:extLst>
          </p:cNvPr>
          <p:cNvGrpSpPr/>
          <p:nvPr/>
        </p:nvGrpSpPr>
        <p:grpSpPr>
          <a:xfrm>
            <a:off x="2180492" y="435418"/>
            <a:ext cx="8172238" cy="875913"/>
            <a:chOff x="-180829" y="2659031"/>
            <a:chExt cx="2993004" cy="27332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53C45A-B5D6-449D-95DE-B5F4E0CA7A2A}"/>
                </a:ext>
              </a:extLst>
            </p:cNvPr>
            <p:cNvSpPr txBox="1"/>
            <p:nvPr/>
          </p:nvSpPr>
          <p:spPr>
            <a:xfrm>
              <a:off x="-180829" y="2659031"/>
              <a:ext cx="2993004" cy="2733230"/>
            </a:xfrm>
            <a:prstGeom prst="roundRect">
              <a:avLst>
                <a:gd name="adj" fmla="val 17994"/>
              </a:avLst>
            </a:prstGeom>
            <a:solidFill>
              <a:schemeClr val="bg1"/>
            </a:solidFill>
            <a:ln w="38100">
              <a:solidFill>
                <a:srgbClr val="FFEF00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smtClean="0">
                  <a:solidFill>
                    <a:srgbClr val="C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Ý nghĩa câu chuyện</a:t>
              </a:r>
              <a:endParaRPr lang="en-US" sz="45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五角星 2">
              <a:extLst>
                <a:ext uri="{FF2B5EF4-FFF2-40B4-BE49-F238E27FC236}">
                  <a16:creationId xmlns:a16="http://schemas.microsoft.com/office/drawing/2014/main" id="{38674AB7-00FB-4AA9-8678-8D3E14042175}"/>
                </a:ext>
              </a:extLst>
            </p:cNvPr>
            <p:cNvSpPr/>
            <p:nvPr/>
          </p:nvSpPr>
          <p:spPr>
            <a:xfrm rot="1048569">
              <a:off x="1320359" y="3154466"/>
              <a:ext cx="214915" cy="16417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199" h="349269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28575" cap="rnd">
              <a:solidFill>
                <a:schemeClr val="bg1">
                  <a:alpha val="8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02BB25D-FDCE-49BA-8B63-8971AD5C28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7" r="12237"/>
          <a:stretch/>
        </p:blipFill>
        <p:spPr>
          <a:xfrm>
            <a:off x="396353" y="1777846"/>
            <a:ext cx="6918848" cy="4619779"/>
          </a:xfrm>
          <a:prstGeom prst="round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91684" y="1376952"/>
            <a:ext cx="7285843" cy="5503065"/>
            <a:chOff x="5491684" y="1376952"/>
            <a:chExt cx="7285843" cy="5503065"/>
          </a:xfrm>
        </p:grpSpPr>
        <p:pic>
          <p:nvPicPr>
            <p:cNvPr id="26" name="图片 11">
              <a:extLst>
                <a:ext uri="{FF2B5EF4-FFF2-40B4-BE49-F238E27FC236}">
                  <a16:creationId xmlns:a16="http://schemas.microsoft.com/office/drawing/2014/main" id="{8BE5BE40-78F6-4C73-922B-579A91B7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684" y="1376952"/>
              <a:ext cx="7285843" cy="550306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5978996" y="2980405"/>
              <a:ext cx="4975014" cy="2062103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  </a:t>
              </a:r>
              <a:r>
                <a:rPr lang="vi-V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Hai </a:t>
              </a:r>
              <a:r>
                <a:rPr lang="vi-VN" sz="32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bạn nhỏ luôn vui vẻ và hồn nhiên; hai anh em rất quan tâm và yêu thương nhau.</a:t>
              </a:r>
            </a:p>
          </p:txBody>
        </p:sp>
      </p:grpSp>
      <p:pic>
        <p:nvPicPr>
          <p:cNvPr id="28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0" y="5932183"/>
            <a:ext cx="8867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703A3F-31CF-4C81-8F95-46388D525896}"/>
              </a:ext>
            </a:extLst>
          </p:cNvPr>
          <p:cNvGrpSpPr/>
          <p:nvPr/>
        </p:nvGrpSpPr>
        <p:grpSpPr>
          <a:xfrm>
            <a:off x="513763" y="569487"/>
            <a:ext cx="10641917" cy="1540668"/>
            <a:chOff x="513093" y="623476"/>
            <a:chExt cx="5834378" cy="87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193F61-FE15-4DDB-B446-7ACC7B921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093" y="623476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455C7F-9BD4-4621-B93A-4A6B49A27D10}"/>
                </a:ext>
              </a:extLst>
            </p:cNvPr>
            <p:cNvSpPr txBox="1"/>
            <p:nvPr/>
          </p:nvSpPr>
          <p:spPr>
            <a:xfrm>
              <a:off x="1196864" y="791916"/>
              <a:ext cx="4934655" cy="61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UTM Avo" panose="02040603050506020204" pitchFamily="18" charset="0"/>
                </a:rPr>
                <a:t>Kể cho người thân nghe câu chuyện </a:t>
              </a:r>
              <a:r>
                <a:rPr lang="vi-VN" sz="3200" b="1" i="1" dirty="0">
                  <a:latin typeface="UTM Avo" panose="02040603050506020204" pitchFamily="18" charset="0"/>
                </a:rPr>
                <a:t>Niềm vui của Bi và Bống.</a:t>
              </a:r>
              <a:endParaRPr lang="en-US" sz="3200" b="1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60" y="2035844"/>
            <a:ext cx="2160184" cy="1793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7" y="4501250"/>
            <a:ext cx="2594576" cy="1786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60" y="4501250"/>
            <a:ext cx="2168964" cy="1786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7" y="2045016"/>
            <a:ext cx="2288851" cy="1774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047" y="3743344"/>
            <a:ext cx="246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Khi cầu vồng hiện ra, Bi nói (…)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3172" y="3799131"/>
            <a:ext cx="244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Có bảy hũ vàng, Bống sẽ (…) và Bi sẽ (…)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4950" y="6233127"/>
            <a:ext cx="303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Khi cầu vồng biến mất (…)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6888" y="6190226"/>
            <a:ext cx="28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Không có bảy hũ vàng,</a:t>
            </a:r>
          </a:p>
          <a:p>
            <a:pPr algn="ctr"/>
            <a:r>
              <a:rPr lang="en-US" smtClean="0"/>
              <a:t> hai anh em vẫn (…)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3A43D-9094-4067-A73E-58633550B993}"/>
              </a:ext>
            </a:extLst>
          </p:cNvPr>
          <p:cNvSpPr txBox="1"/>
          <p:nvPr/>
        </p:nvSpPr>
        <p:spPr>
          <a:xfrm>
            <a:off x="5864601" y="2224617"/>
            <a:ext cx="5291079" cy="360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Quan </a:t>
            </a:r>
            <a:r>
              <a:rPr lang="vi-VN" sz="2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Kể lần lượt từng đoạn câu chuyện cho người thân nghe.</a:t>
            </a:r>
          </a:p>
          <a:p>
            <a:pPr algn="just">
              <a:lnSpc>
                <a:spcPct val="150000"/>
              </a:lnSpc>
            </a:pPr>
            <a:r>
              <a:rPr lang="vi-VN" sz="2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Không cần kể đúng từng chữ, từng lời của câu chuyện.</a:t>
            </a:r>
            <a:endParaRPr lang="vi-VN" sz="2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5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grpSp>
        <p:nvGrpSpPr>
          <p:cNvPr id="10" name="TOP-PPT-3">
            <a:extLst>
              <a:ext uri="{FF2B5EF4-FFF2-40B4-BE49-F238E27FC236}">
                <a16:creationId xmlns:a16="http://schemas.microsoft.com/office/drawing/2014/main" id="{777F7936-3B71-4FD6-823B-DEC832AE52E4}"/>
              </a:ext>
            </a:extLst>
          </p:cNvPr>
          <p:cNvGrpSpPr/>
          <p:nvPr/>
        </p:nvGrpSpPr>
        <p:grpSpPr>
          <a:xfrm>
            <a:off x="3841440" y="2127323"/>
            <a:ext cx="5598773" cy="2529923"/>
            <a:chOff x="6623685" y="1341302"/>
            <a:chExt cx="5598773" cy="2529923"/>
          </a:xfrm>
        </p:grpSpPr>
        <p:sp>
          <p:nvSpPr>
            <p:cNvPr id="11" name="TOP-PPT-3-1">
              <a:extLst>
                <a:ext uri="{FF2B5EF4-FFF2-40B4-BE49-F238E27FC236}">
                  <a16:creationId xmlns:a16="http://schemas.microsoft.com/office/drawing/2014/main" id="{CA965185-B767-41EF-A927-F7D7001FE2B4}"/>
                </a:ext>
              </a:extLst>
            </p:cNvPr>
            <p:cNvSpPr/>
            <p:nvPr/>
          </p:nvSpPr>
          <p:spPr>
            <a:xfrm>
              <a:off x="6623685" y="1341302"/>
              <a:ext cx="5598773" cy="25299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96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Chúc</a:t>
              </a:r>
              <a:r>
                <a:rPr lang="en-US" altLang="zh-CN" sz="9600" dirty="0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 </a:t>
              </a:r>
              <a:r>
                <a:rPr lang="en-US" altLang="zh-CN" sz="96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các</a:t>
              </a:r>
              <a:r>
                <a:rPr lang="en-US" altLang="zh-CN" sz="9600" dirty="0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 con </a:t>
              </a:r>
              <a:r>
                <a:rPr lang="en-US" altLang="zh-CN" sz="96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học</a:t>
              </a:r>
              <a:r>
                <a:rPr lang="en-US" altLang="zh-CN" sz="9600" dirty="0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 </a:t>
              </a:r>
              <a:r>
                <a:rPr lang="en-US" altLang="zh-CN" sz="96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tốt</a:t>
              </a:r>
              <a:endParaRPr lang="zh-CN" altLang="en-US" sz="9600" dirty="0">
                <a:solidFill>
                  <a:srgbClr val="7EBC68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UVF Blenda Script" panose="0204060305050602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3-2">
              <a:extLst>
                <a:ext uri="{FF2B5EF4-FFF2-40B4-BE49-F238E27FC236}">
                  <a16:creationId xmlns:a16="http://schemas.microsoft.com/office/drawing/2014/main" id="{C2ED06E6-A4C1-434D-A6B8-8C30B580AAC0}"/>
                </a:ext>
              </a:extLst>
            </p:cNvPr>
            <p:cNvSpPr/>
            <p:nvPr/>
          </p:nvSpPr>
          <p:spPr>
            <a:xfrm>
              <a:off x="6767584" y="2931297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 dirty="0">
                <a:solidFill>
                  <a:srgbClr val="2A2A49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5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7158422" y="-332863"/>
            <a:ext cx="5033578" cy="519360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B66E918-B6BD-4A9D-9B88-DC80541FF285}"/>
              </a:ext>
            </a:extLst>
          </p:cNvPr>
          <p:cNvSpPr txBox="1">
            <a:spLocks/>
          </p:cNvSpPr>
          <p:nvPr/>
        </p:nvSpPr>
        <p:spPr>
          <a:xfrm>
            <a:off x="7940104" y="5285041"/>
            <a:ext cx="4378104" cy="787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38A838"/>
                </a:solidFill>
                <a:latin typeface="#9Slide07 HoneyCream" pitchFamily="2" charset="0"/>
              </a:rPr>
              <a:t>Măng non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38A838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462CE-C7A3-4832-85C5-6799F05DB6DA}"/>
              </a:ext>
            </a:extLst>
          </p:cNvPr>
          <p:cNvSpPr txBox="1"/>
          <p:nvPr/>
        </p:nvSpPr>
        <p:spPr>
          <a:xfrm>
            <a:off x="116217" y="2202639"/>
            <a:ext cx="87713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TIỂU HỌC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truy cập: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BA84BA-7715-4E91-81B0-249042A131BB}"/>
              </a:ext>
            </a:extLst>
          </p:cNvPr>
          <p:cNvSpPr txBox="1">
            <a:spLocks/>
          </p:cNvSpPr>
          <p:nvPr/>
        </p:nvSpPr>
        <p:spPr>
          <a:xfrm>
            <a:off x="452456" y="3615120"/>
            <a:ext cx="7883351" cy="442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GIÁO ÁN ĐIỆN TỬ LỚP 3 – BỘ SÁCH KẾT NỐI TRI THỨC VỚI CUỘC SỐNG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8FA995-F566-4FD9-9739-68ECC855989E}"/>
              </a:ext>
            </a:extLst>
          </p:cNvPr>
          <p:cNvSpPr txBox="1">
            <a:spLocks/>
          </p:cNvSpPr>
          <p:nvPr/>
        </p:nvSpPr>
        <p:spPr>
          <a:xfrm>
            <a:off x="449900" y="3236106"/>
            <a:ext cx="7883351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Nhận soạn bài giảng yêu cầu – Thiết kế bài giảng E – Learning</a:t>
            </a:r>
          </a:p>
        </p:txBody>
      </p:sp>
    </p:spTree>
    <p:extLst>
      <p:ext uri="{BB962C8B-B14F-4D97-AF65-F5344CB8AC3E}">
        <p14:creationId xmlns:p14="http://schemas.microsoft.com/office/powerpoint/2010/main" val="14685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411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SVN-Newton</vt:lpstr>
      <vt:lpstr>Times New Roman</vt:lpstr>
      <vt:lpstr>Wingdings</vt:lpstr>
      <vt:lpstr>UTM Avo</vt:lpstr>
      <vt:lpstr>UTM Loko</vt:lpstr>
      <vt:lpstr>等线</vt:lpstr>
      <vt:lpstr>Arial</vt:lpstr>
      <vt:lpstr>字魂17号-萌趣果冻体</vt:lpstr>
      <vt:lpstr>#9Slide07 HoneyCream</vt:lpstr>
      <vt:lpstr>UVF Blenda Script</vt:lpstr>
      <vt:lpstr>inpin heiti</vt:lpstr>
      <vt:lpstr>UTM Alba Matter</vt:lpstr>
      <vt:lpstr>#9Slide07 Altus</vt:lpstr>
      <vt:lpstr>#9Slide05 SVNUT Triumph</vt:lpstr>
      <vt:lpstr>UTM Showcard</vt:lpstr>
      <vt:lpstr>#9Slide05 Bodega Script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BICHTRAN</dc:creator>
  <cp:keywords>MĂNGNON</cp:keywords>
  <cp:lastModifiedBy>ADMIN</cp:lastModifiedBy>
  <cp:revision>20</cp:revision>
  <dcterms:created xsi:type="dcterms:W3CDTF">2022-07-18T17:14:09Z</dcterms:created>
  <dcterms:modified xsi:type="dcterms:W3CDTF">2022-07-18T19:15:48Z</dcterms:modified>
</cp:coreProperties>
</file>