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2" r:id="rId2"/>
    <p:sldMasterId id="2147483684" r:id="rId3"/>
    <p:sldMasterId id="2147483708" r:id="rId4"/>
  </p:sldMasterIdLst>
  <p:notesMasterIdLst>
    <p:notesMasterId r:id="rId19"/>
  </p:notesMasterIdLst>
  <p:sldIdLst>
    <p:sldId id="256" r:id="rId5"/>
    <p:sldId id="257" r:id="rId6"/>
    <p:sldId id="258" r:id="rId7"/>
    <p:sldId id="269" r:id="rId8"/>
    <p:sldId id="267" r:id="rId9"/>
    <p:sldId id="266" r:id="rId10"/>
    <p:sldId id="264" r:id="rId11"/>
    <p:sldId id="259" r:id="rId12"/>
    <p:sldId id="260" r:id="rId13"/>
    <p:sldId id="261" r:id="rId14"/>
    <p:sldId id="271" r:id="rId15"/>
    <p:sldId id="270" r:id="rId16"/>
    <p:sldId id="272" r:id="rId17"/>
    <p:sldId id="262" r:id="rId1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706E"/>
    <a:srgbClr val="CAC876"/>
    <a:srgbClr val="E0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5"/>
  </p:normalViewPr>
  <p:slideViewPr>
    <p:cSldViewPr>
      <p:cViewPr varScale="1">
        <p:scale>
          <a:sx n="122" d="100"/>
          <a:sy n="122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84BDE-448A-4B45-B84A-C32F756E30DF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11C3E-8D59-4B87-B56C-E94D4BA2B6F8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2512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1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11C3E-8D59-4B87-B56C-E94D4BA2B6F8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7633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76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8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4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3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7570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58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05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632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4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664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3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8087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954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737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94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012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3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189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33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84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135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5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/>
              <a:pPr/>
              <a:t>16/01/2022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6E9AE-D825-4BD0-BE5A-45DB0766ABA4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16/01/2022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1CC28-F2B6-4965-B7FC-4FA9EABECE12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4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4.jp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6182" t="55208" r="53035" b="22917"/>
          <a:stretch>
            <a:fillRect/>
          </a:stretch>
        </p:blipFill>
        <p:spPr>
          <a:xfrm>
            <a:off x="2688030" y="3944232"/>
            <a:ext cx="1387010" cy="745115"/>
          </a:xfrm>
          <a:prstGeom prst="rect">
            <a:avLst/>
          </a:prstGeom>
        </p:spPr>
      </p:pic>
      <p:pic>
        <p:nvPicPr>
          <p:cNvPr id="23" name="Picture 22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5960" y="998213"/>
            <a:ext cx="1999080" cy="2058753"/>
          </a:xfrm>
          <a:prstGeom prst="rect">
            <a:avLst/>
          </a:prstGeom>
        </p:spPr>
      </p:pic>
      <p:pic>
        <p:nvPicPr>
          <p:cNvPr id="28" name="Picture 27" descr="1c98244e0147f1e783b3d16720741e6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l="36438" t="37500" r="40610" b="42708"/>
          <a:stretch>
            <a:fillRect/>
          </a:stretch>
        </p:blipFill>
        <p:spPr>
          <a:xfrm>
            <a:off x="3777055" y="3523939"/>
            <a:ext cx="1332493" cy="1159538"/>
          </a:xfrm>
          <a:prstGeom prst="rect">
            <a:avLst/>
          </a:prstGeom>
        </p:spPr>
      </p:pic>
      <p:pic>
        <p:nvPicPr>
          <p:cNvPr id="29" name="Picture 28" descr="kuik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3714752"/>
            <a:ext cx="821180" cy="785818"/>
          </a:xfrm>
          <a:prstGeom prst="rect">
            <a:avLst/>
          </a:prstGeom>
        </p:spPr>
      </p:pic>
      <p:pic>
        <p:nvPicPr>
          <p:cNvPr id="30" name="Picture 29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652120" y="3543452"/>
            <a:ext cx="3769918" cy="3314548"/>
          </a:xfrm>
          <a:prstGeom prst="rect">
            <a:avLst/>
          </a:prstGeom>
        </p:spPr>
      </p:pic>
      <p:pic>
        <p:nvPicPr>
          <p:cNvPr id="31" name="Picture 30" descr="349de0c82228b446ebd18bb653781d4e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45833" r="22500"/>
          <a:stretch>
            <a:fillRect/>
          </a:stretch>
        </p:blipFill>
        <p:spPr>
          <a:xfrm>
            <a:off x="8808970" y="6615550"/>
            <a:ext cx="278758" cy="214314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971649" y="90272"/>
            <a:ext cx="561081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THU HOẠCH TRỨNG GÀ</a:t>
            </a:r>
          </a:p>
        </p:txBody>
      </p:sp>
      <p:pic>
        <p:nvPicPr>
          <p:cNvPr id="43" name="Picture 42" descr="18789247-tác-giả-của-những-con-vịt-màu-nâu-và-bốn-con-vịt-con-màu-vàng-của-cô-trên-một-nền-trắng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6616" y="5589240"/>
            <a:ext cx="1590074" cy="1479172"/>
          </a:xfrm>
          <a:prstGeom prst="rect">
            <a:avLst/>
          </a:prstGeom>
        </p:spPr>
      </p:pic>
      <p:pic>
        <p:nvPicPr>
          <p:cNvPr id="18" name="Picture 17" descr="9a12101c4398f4729d1cb617915a20f0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198" y="6072206"/>
            <a:ext cx="785794" cy="785794"/>
          </a:xfrm>
          <a:prstGeom prst="rect">
            <a:avLst/>
          </a:prstGeom>
        </p:spPr>
      </p:pic>
      <p:pic>
        <p:nvPicPr>
          <p:cNvPr id="20" name="Picture 19" descr="coleta-de-passaros-coloridos_1096-119.jpg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630" t="74921" r="67012" b="5910"/>
          <a:stretch>
            <a:fillRect/>
          </a:stretch>
        </p:blipFill>
        <p:spPr>
          <a:xfrm>
            <a:off x="3071802" y="4714884"/>
            <a:ext cx="285752" cy="207819"/>
          </a:xfrm>
          <a:prstGeom prst="rect">
            <a:avLst/>
          </a:prstGeom>
        </p:spPr>
      </p:pic>
      <p:pic>
        <p:nvPicPr>
          <p:cNvPr id="1026" name="Picture 2" descr="C:\Users\Admin\AppData\Local\Temp\Rar$DI16.811\1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5858"/>
            <a:ext cx="2532250" cy="206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8. Our teacher, Mrs. Jones, </a:t>
            </a:r>
            <a:r>
              <a:rPr lang="en-US" sz="2000" dirty="0">
                <a:solidFill>
                  <a:schemeClr val="bg1"/>
                </a:solidFill>
              </a:rPr>
              <a:t>(never/ be) __________ </a:t>
            </a:r>
            <a:r>
              <a:rPr lang="en-US" sz="2000" dirty="0"/>
              <a:t>late for lessons.</a:t>
            </a:r>
            <a:endParaRPr lang="en-VN" sz="20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is never 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never are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are never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never is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9</a:t>
            </a:r>
            <a:r>
              <a:rPr lang="en-US" sz="2400" b="1" dirty="0"/>
              <a:t>. </a:t>
            </a:r>
            <a:r>
              <a:rPr lang="en-US" sz="2400" dirty="0"/>
              <a:t>My brother (never/ help) _________</a:t>
            </a:r>
            <a:r>
              <a:rPr lang="en-US" sz="2400" b="1" dirty="0"/>
              <a:t> </a:t>
            </a:r>
            <a:r>
              <a:rPr lang="en-US" sz="2400" dirty="0"/>
              <a:t>me with my homework.</a:t>
            </a:r>
            <a:endParaRPr lang="en-VN" sz="24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 : never helps 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B: never help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never helping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help never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8144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10. I (sometimes/ be) </a:t>
            </a:r>
            <a:r>
              <a:rPr lang="en-US" sz="2400" b="1" u="sng" dirty="0"/>
              <a:t> _________ </a:t>
            </a:r>
            <a:r>
              <a:rPr lang="en-US" sz="2400" dirty="0"/>
              <a:t>bored in the </a:t>
            </a:r>
            <a:r>
              <a:rPr lang="en-US" sz="2400" dirty="0" err="1"/>
              <a:t>Maths</a:t>
            </a:r>
            <a:r>
              <a:rPr lang="en-US" sz="2400" dirty="0"/>
              <a:t> lessons.</a:t>
            </a:r>
            <a:endParaRPr lang="en-VN" sz="24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617178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am sometimes 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sometimes is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sometimes are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004" y="3384806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22746" y="359912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sometimes am 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973524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5639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11. We (rarely/ watch) ___________</a:t>
            </a:r>
            <a:r>
              <a:rPr lang="en-US" sz="2000" b="1" dirty="0"/>
              <a:t> </a:t>
            </a:r>
            <a:r>
              <a:rPr lang="en-US" sz="2000" dirty="0"/>
              <a:t>football on TV.</a:t>
            </a:r>
            <a:endParaRPr lang="en-VN" sz="20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lang="en-US" sz="2800" b="1" dirty="0">
                <a:solidFill>
                  <a:prstClr val="white"/>
                </a:solidFill>
              </a:rPr>
              <a:t>: rarely watch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A: watch rarely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C: watches rarely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D: rarely watches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Yeah,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Đúng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bạn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giỏi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Ồ,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370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5800" y="6130110"/>
            <a:ext cx="756026" cy="756026"/>
          </a:xfrm>
          <a:prstGeom prst="rect">
            <a:avLst/>
          </a:prstGeom>
        </p:spPr>
      </p:pic>
      <p:pic>
        <p:nvPicPr>
          <p:cNvPr id="12" name="Picture 11" descr="images (5)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tretch>
            <a:fillRect/>
          </a:stretch>
        </p:blipFill>
        <p:spPr>
          <a:xfrm>
            <a:off x="8338656" y="6186408"/>
            <a:ext cx="612000" cy="61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456" y="980729"/>
            <a:ext cx="2952328" cy="5905408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99592" y="-207403"/>
            <a:ext cx="6428157" cy="2376264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79712" y="89885"/>
            <a:ext cx="39604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Oa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thật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giỏi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đo</a:t>
            </a:r>
            <a:r>
              <a:rPr lang="en-US" sz="2800" b="1" dirty="0">
                <a:solidFill>
                  <a:srgbClr val="FF0000"/>
                </a:solidFill>
              </a:rPr>
              <a:t>́….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Cảm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bạn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nhé</a:t>
            </a:r>
            <a:r>
              <a:rPr lang="en-US" sz="2800" b="1" dirty="0">
                <a:solidFill>
                  <a:srgbClr val="FF0000"/>
                </a:solidFill>
              </a:rPr>
              <a:t>! </a:t>
            </a:r>
            <a:r>
              <a:rPr lang="en-US" sz="2800" b="1" dirty="0" err="1">
                <a:solidFill>
                  <a:srgbClr val="FF0000"/>
                </a:solidFill>
              </a:rPr>
              <a:t>Đây</a:t>
            </a:r>
            <a:r>
              <a:rPr lang="en-US" sz="2800" b="1" dirty="0">
                <a:solidFill>
                  <a:srgbClr val="FF0000"/>
                </a:solidFill>
              </a:rPr>
              <a:t> là </a:t>
            </a:r>
            <a:r>
              <a:rPr lang="en-US" sz="2800" b="1" dirty="0" err="1">
                <a:solidFill>
                  <a:srgbClr val="FF0000"/>
                </a:solidFill>
              </a:rPr>
              <a:t>một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chút</a:t>
            </a:r>
            <a:r>
              <a:rPr lang="en-US" sz="2800" b="1" dirty="0">
                <a:solidFill>
                  <a:srgbClr val="FF0000"/>
                </a:solidFill>
              </a:rPr>
              <a:t> quà </a:t>
            </a:r>
            <a:r>
              <a:rPr lang="en-US" sz="2800" b="1" dirty="0" err="1">
                <a:solidFill>
                  <a:srgbClr val="FF0000"/>
                </a:solidFill>
              </a:rPr>
              <a:t>mình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dành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tặng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bạn</a:t>
            </a:r>
            <a:r>
              <a:rPr lang="en-US" sz="2800" b="1" dirty="0">
                <a:solidFill>
                  <a:srgbClr val="FF0000"/>
                </a:solidFill>
              </a:rPr>
              <a:t> nè</a:t>
            </a:r>
            <a:endParaRPr lang="vi-VN" sz="2800" b="1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Picture 10" descr="18053136-tác-giả-của-một-con-gà-mái-và-bảy-quả-trứng-của-cô-trên-một-nền-trắng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2581" y="2661266"/>
            <a:ext cx="2520280" cy="2544333"/>
          </a:xfrm>
          <a:prstGeom prst="rect">
            <a:avLst/>
          </a:prstGeom>
        </p:spPr>
      </p:pic>
      <p:pic>
        <p:nvPicPr>
          <p:cNvPr id="13" name="Picture 12" descr="18013219-tác-giả-của-một-con-gà-gần-bảng-mũi-tên-trên-một-nền-trắng 2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076056" y="3068960"/>
            <a:ext cx="4334703" cy="381717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02988" y="70340"/>
            <a:ext cx="5357850" cy="185736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/>
              <a:t>Những</a:t>
            </a:r>
            <a:r>
              <a:rPr lang="en-US" sz="2200" b="1" dirty="0"/>
              <a:t> </a:t>
            </a:r>
            <a:r>
              <a:rPr lang="en-US" sz="2200" b="1" dirty="0" err="1"/>
              <a:t>chu</a:t>
            </a:r>
            <a:r>
              <a:rPr lang="en-US" sz="2200" b="1" dirty="0"/>
              <a:t>́ </a:t>
            </a:r>
            <a:r>
              <a:rPr lang="en-US" sz="2200" b="1" dirty="0" err="1"/>
              <a:t>ga</a:t>
            </a:r>
            <a:r>
              <a:rPr lang="en-US" sz="2200" b="1" dirty="0"/>
              <a:t>̀ </a:t>
            </a:r>
            <a:r>
              <a:rPr lang="en-US" sz="2200" b="1" dirty="0" err="1"/>
              <a:t>mái</a:t>
            </a:r>
            <a:r>
              <a:rPr lang="en-US" sz="2200" b="1" dirty="0"/>
              <a:t> </a:t>
            </a:r>
            <a:r>
              <a:rPr lang="en-US" sz="2200" b="1" dirty="0" err="1"/>
              <a:t>của</a:t>
            </a:r>
            <a:r>
              <a:rPr lang="en-US" sz="2200" b="1" dirty="0"/>
              <a:t> </a:t>
            </a:r>
            <a:r>
              <a:rPr lang="en-US" sz="2200" b="1" dirty="0" err="1"/>
              <a:t>chúng</a:t>
            </a:r>
            <a:r>
              <a:rPr lang="en-US" sz="2200" b="1" dirty="0"/>
              <a:t> ta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đẻ</a:t>
            </a:r>
            <a:r>
              <a:rPr lang="en-US" sz="2200" b="1" dirty="0"/>
              <a:t> </a:t>
            </a:r>
            <a:r>
              <a:rPr lang="en-US" sz="2200" b="1" dirty="0" err="1"/>
              <a:t>rất</a:t>
            </a:r>
            <a:r>
              <a:rPr lang="en-US" sz="2200" b="1" dirty="0"/>
              <a:t> </a:t>
            </a:r>
            <a:r>
              <a:rPr lang="en-US" sz="2200" b="1" dirty="0" err="1"/>
              <a:t>nhiều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.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hãy</a:t>
            </a:r>
            <a:r>
              <a:rPr lang="en-US" sz="2200" b="1" dirty="0"/>
              <a:t> </a:t>
            </a:r>
            <a:r>
              <a:rPr lang="en-US" sz="2200" b="1" dirty="0" err="1"/>
              <a:t>giúp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thu</a:t>
            </a:r>
            <a:r>
              <a:rPr lang="en-US" sz="2200" b="1" dirty="0"/>
              <a:t> </a:t>
            </a:r>
            <a:r>
              <a:rPr lang="en-US" sz="2200" b="1" dirty="0" err="1"/>
              <a:t>hoạch</a:t>
            </a:r>
            <a:r>
              <a:rPr lang="en-US" sz="2200" b="1" dirty="0"/>
              <a:t> </a:t>
            </a:r>
            <a:r>
              <a:rPr lang="en-US" sz="2200" b="1" dirty="0" err="1"/>
              <a:t>số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đó</a:t>
            </a:r>
            <a:r>
              <a:rPr lang="en-US" sz="2200" b="1" dirty="0"/>
              <a:t> </a:t>
            </a:r>
            <a:r>
              <a:rPr lang="en-US" sz="2200" b="1" dirty="0" err="1"/>
              <a:t>bằng</a:t>
            </a:r>
            <a:r>
              <a:rPr lang="en-US" sz="2200" b="1" dirty="0"/>
              <a:t> </a:t>
            </a:r>
            <a:r>
              <a:rPr lang="en-US" sz="2200" b="1" dirty="0" err="1"/>
              <a:t>cách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các</a:t>
            </a:r>
            <a:r>
              <a:rPr lang="en-US" sz="2200" b="1" dirty="0"/>
              <a:t> </a:t>
            </a:r>
            <a:r>
              <a:rPr lang="en-US" sz="2200" b="1" dirty="0" err="1"/>
              <a:t>câu</a:t>
            </a:r>
            <a:r>
              <a:rPr lang="en-US" sz="2200" b="1" dirty="0"/>
              <a:t> </a:t>
            </a:r>
            <a:r>
              <a:rPr lang="en-US" sz="2200" b="1" dirty="0" err="1"/>
              <a:t>hỏi</a:t>
            </a:r>
            <a:r>
              <a:rPr lang="en-US" sz="2200" b="1" dirty="0"/>
              <a:t> </a:t>
            </a:r>
            <a:r>
              <a:rPr lang="en-US" sz="2200" b="1" dirty="0" err="1"/>
              <a:t>nhé</a:t>
            </a:r>
            <a:r>
              <a:rPr lang="en-US" sz="2200" b="1" dirty="0"/>
              <a:t>. </a:t>
            </a:r>
            <a:r>
              <a:rPr lang="en-US" sz="2200" b="1" dirty="0" err="1"/>
              <a:t>Khi</a:t>
            </a:r>
            <a:r>
              <a:rPr lang="en-US" sz="2200" b="1" dirty="0"/>
              <a:t> </a:t>
            </a:r>
            <a:r>
              <a:rPr lang="en-US" sz="2200" b="1" dirty="0" err="1"/>
              <a:t>bạn</a:t>
            </a:r>
            <a:r>
              <a:rPr lang="en-US" sz="2200" b="1" dirty="0"/>
              <a:t> </a:t>
            </a:r>
            <a:r>
              <a:rPr lang="en-US" sz="2200" b="1" dirty="0" err="1"/>
              <a:t>trả</a:t>
            </a:r>
            <a:r>
              <a:rPr lang="en-US" sz="2200" b="1" dirty="0"/>
              <a:t> </a:t>
            </a:r>
            <a:r>
              <a:rPr lang="en-US" sz="2200" b="1" dirty="0" err="1"/>
              <a:t>lời</a:t>
            </a:r>
            <a:r>
              <a:rPr lang="en-US" sz="2200" b="1" dirty="0"/>
              <a:t> </a:t>
            </a:r>
            <a:r>
              <a:rPr lang="en-US" sz="2200" b="1" dirty="0" err="1"/>
              <a:t>đúng</a:t>
            </a:r>
            <a:r>
              <a:rPr lang="en-US" sz="2200" b="1" dirty="0"/>
              <a:t> </a:t>
            </a:r>
            <a:r>
              <a:rPr lang="en-US" sz="2200" b="1" dirty="0" err="1"/>
              <a:t>là</a:t>
            </a:r>
            <a:r>
              <a:rPr lang="en-US" sz="2200" b="1" dirty="0"/>
              <a:t> </a:t>
            </a:r>
            <a:r>
              <a:rPr lang="en-US" sz="2200" b="1" dirty="0" err="1"/>
              <a:t>trứng</a:t>
            </a:r>
            <a:r>
              <a:rPr lang="en-US" sz="2200" b="1" dirty="0"/>
              <a:t> </a:t>
            </a:r>
            <a:r>
              <a:rPr lang="en-US" sz="2200" b="1" dirty="0" err="1"/>
              <a:t>đã</a:t>
            </a:r>
            <a:r>
              <a:rPr lang="en-US" sz="2200" b="1" dirty="0"/>
              <a:t> </a:t>
            </a:r>
            <a:r>
              <a:rPr lang="en-US" sz="2200" b="1" dirty="0" err="1"/>
              <a:t>vào</a:t>
            </a:r>
            <a:r>
              <a:rPr lang="en-US" sz="2200" b="1" dirty="0"/>
              <a:t> </a:t>
            </a:r>
            <a:r>
              <a:rPr lang="en-US" sz="2200" b="1" dirty="0" err="1"/>
              <a:t>giỏ</a:t>
            </a:r>
            <a:r>
              <a:rPr lang="en-US" sz="2200" b="1" dirty="0"/>
              <a:t> </a:t>
            </a:r>
            <a:r>
              <a:rPr lang="en-US" sz="2200" b="1" dirty="0" err="1"/>
              <a:t>của</a:t>
            </a:r>
            <a:r>
              <a:rPr lang="en-US" sz="2200" b="1" dirty="0"/>
              <a:t> </a:t>
            </a:r>
            <a:r>
              <a:rPr lang="en-US" sz="2200" b="1" dirty="0" err="1"/>
              <a:t>mình</a:t>
            </a:r>
            <a:r>
              <a:rPr lang="en-US" sz="2200" b="1" dirty="0"/>
              <a:t> </a:t>
            </a:r>
            <a:r>
              <a:rPr lang="en-US" sz="2200" b="1" dirty="0" err="1"/>
              <a:t>rồi</a:t>
            </a:r>
            <a:r>
              <a:rPr lang="en-US" sz="2200" b="1" dirty="0"/>
              <a:t> </a:t>
            </a:r>
            <a:r>
              <a:rPr lang="en-US" sz="2200" b="1" dirty="0" err="1"/>
              <a:t>đấy</a:t>
            </a:r>
            <a:r>
              <a:rPr lang="en-US" sz="2200" b="1" dirty="0"/>
              <a:t>. </a:t>
            </a:r>
            <a:r>
              <a:rPr lang="en-US" sz="2200" b="1" dirty="0" err="1"/>
              <a:t>Nào</a:t>
            </a:r>
            <a:r>
              <a:rPr lang="en-US" sz="2200" b="1" dirty="0"/>
              <a:t> </a:t>
            </a:r>
            <a:r>
              <a:rPr lang="en-US" sz="2200" b="1" dirty="0" err="1"/>
              <a:t>bắt</a:t>
            </a:r>
            <a:r>
              <a:rPr lang="en-US" sz="2200" b="1" dirty="0"/>
              <a:t> </a:t>
            </a:r>
            <a:r>
              <a:rPr lang="en-US" sz="2200" b="1" dirty="0" err="1"/>
              <a:t>đầu</a:t>
            </a:r>
            <a:r>
              <a:rPr lang="en-US" sz="2200" b="1" dirty="0"/>
              <a:t> </a:t>
            </a:r>
            <a:r>
              <a:rPr lang="en-US" sz="2200" b="1" dirty="0" err="1"/>
              <a:t>thôi</a:t>
            </a:r>
            <a:r>
              <a:rPr lang="en-US" sz="2200" b="1" dirty="0"/>
              <a:t>!</a:t>
            </a:r>
            <a:endParaRPr lang="vi-VN" sz="22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4796029" y="2010305"/>
            <a:ext cx="2571768" cy="1489035"/>
            <a:chOff x="3387886" y="1857364"/>
            <a:chExt cx="2571768" cy="1489035"/>
          </a:xfrm>
        </p:grpSpPr>
        <p:pic>
          <p:nvPicPr>
            <p:cNvPr id="11" name="Picture 10" descr="15057373-dấu-hiệu-bằng-gỗ-treo-trên-dây-chuyền-vector-minh-họa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3750" t="17000" r="6250" b="14000"/>
            <a:stretch>
              <a:fillRect/>
            </a:stretch>
          </p:blipFill>
          <p:spPr>
            <a:xfrm>
              <a:off x="3387886" y="1857364"/>
              <a:ext cx="2571768" cy="1489035"/>
            </a:xfrm>
            <a:prstGeom prst="rect">
              <a:avLst/>
            </a:prstGeom>
          </p:spPr>
        </p:pic>
        <p:sp>
          <p:nvSpPr>
            <p:cNvPr id="12" name="TextBox 11">
              <a:hlinkClick r:id="rId4" action="ppaction://hlinksldjump"/>
            </p:cNvPr>
            <p:cNvSpPr txBox="1"/>
            <p:nvPr/>
          </p:nvSpPr>
          <p:spPr>
            <a:xfrm>
              <a:off x="3945322" y="2541412"/>
              <a:ext cx="126962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Bắt</a:t>
              </a:r>
              <a:r>
                <a:rPr lang="en-US" sz="2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đầu</a:t>
              </a:r>
              <a:endParaRPr lang="vi-VN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8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924" y="5956340"/>
            <a:ext cx="972000" cy="9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46515"/>
            <a:ext cx="3032066" cy="5638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823342"/>
            <a:ext cx="2505528" cy="2523665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tabLst>
                <a:tab pos="180340" algn="l"/>
                <a:tab pos="4860925" algn="l"/>
              </a:tabLst>
            </a:pPr>
            <a:r>
              <a:rPr lang="en-VN" sz="2000" dirty="0">
                <a:ea typeface="Calibri" panose="020F0502020204030204" pitchFamily="34" charset="0"/>
                <a:cs typeface="Times New Roman" panose="02020603050405020304" pitchFamily="18" charset="0"/>
              </a:rPr>
              <a:t>1. My sister and I _________ (go) shopping tomorrow. </a:t>
            </a:r>
          </a:p>
          <a:p>
            <a:pPr>
              <a:lnSpc>
                <a:spcPct val="150000"/>
              </a:lnSpc>
              <a:tabLst>
                <a:tab pos="180340" algn="l"/>
                <a:tab pos="4860925" algn="l"/>
              </a:tabLst>
            </a:pPr>
            <a:r>
              <a:rPr lang="en-VN" sz="2000" dirty="0">
                <a:ea typeface="Calibri" panose="020F0502020204030204" pitchFamily="34" charset="0"/>
                <a:cs typeface="Times New Roman" panose="02020603050405020304" pitchFamily="18" charset="0"/>
              </a:rPr>
              <a:t>Do you want to join us? </a:t>
            </a: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: are going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go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goes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is going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dirty="0"/>
              <a:t>2. Harry _________ (practice) the piano on Fridays. </a:t>
            </a: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B</a:t>
            </a:r>
            <a:r>
              <a:rPr lang="en-US" sz="2800" b="1" dirty="0">
                <a:solidFill>
                  <a:prstClr val="white"/>
                </a:solidFill>
              </a:rPr>
              <a:t>: practices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A: is practicing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practice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are practicing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5302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000" dirty="0"/>
              <a:t>3. What time _______ the festival _________ (open)? </a:t>
            </a: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 : does/open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B: do/open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is/opening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are/opening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sz="2100" dirty="0"/>
              <a:t>4. I like _________ (read) at home, in my bedroom.</a:t>
            </a:r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A : reading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B: read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C: reads</a:t>
            </a:r>
            <a:endParaRPr lang="vi-VN" sz="2800" b="1" dirty="0">
              <a:solidFill>
                <a:prstClr val="white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</a:rPr>
              <a:t>D: be reading</a:t>
            </a:r>
            <a:endParaRPr lang="vi-VN" sz="2800" b="1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42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200" dirty="0"/>
              <a:t>5. The school bus (always/ arrive) </a:t>
            </a:r>
            <a:r>
              <a:rPr lang="en-US" sz="2200" b="1" u="sng" dirty="0"/>
              <a:t>                       </a:t>
            </a:r>
            <a:r>
              <a:rPr lang="en-US" sz="2200" dirty="0"/>
              <a:t>at half past eight.</a:t>
            </a:r>
            <a:endParaRPr lang="en-VN" sz="22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71538" y="351141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 : always arrives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always arrive 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arrive always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arrives always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60307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146" y="331316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4788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6. You (usually/ be) __________</a:t>
            </a:r>
            <a:r>
              <a:rPr lang="en-US" sz="2400" b="1" dirty="0"/>
              <a:t> </a:t>
            </a:r>
            <a:r>
              <a:rPr lang="en-US" sz="2400" dirty="0"/>
              <a:t>at the sports </a:t>
            </a:r>
            <a:r>
              <a:rPr lang="en-US" sz="2400" dirty="0" err="1"/>
              <a:t>centre</a:t>
            </a:r>
            <a:r>
              <a:rPr lang="en-US" sz="2400" dirty="0"/>
              <a:t> on Sunday.</a:t>
            </a:r>
            <a:endParaRPr lang="en-VN" sz="2400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29334" y="441286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B</a:t>
            </a:r>
            <a:r>
              <a:rPr lang="en-US" sz="2800" b="1" dirty="0">
                <a:solidFill>
                  <a:schemeClr val="bg1"/>
                </a:solidFill>
              </a:rPr>
              <a:t>: are usually 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610" y="3286124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981352" y="350043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usually are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370" y="5096000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35112" y="5310314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is usually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usually is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942" y="421461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9"/>
          <p:cNvSpPr/>
          <p:nvPr/>
        </p:nvSpPr>
        <p:spPr>
          <a:xfrm>
            <a:off x="0" y="5466"/>
            <a:ext cx="9144000" cy="1714512"/>
          </a:xfrm>
          <a:prstGeom prst="cloudCallout">
            <a:avLst>
              <a:gd name="adj1" fmla="val 31321"/>
              <a:gd name="adj2" fmla="val 110910"/>
            </a:avLst>
          </a:prstGeom>
          <a:solidFill>
            <a:srgbClr val="CC706E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7. I (often/ clean)</a:t>
            </a:r>
            <a:r>
              <a:rPr lang="en-US" b="1" u="sng" dirty="0"/>
              <a:t> __________</a:t>
            </a:r>
            <a:r>
              <a:rPr lang="en-US" dirty="0"/>
              <a:t>my bedroom at the weekend.</a:t>
            </a:r>
            <a:endParaRPr lang="en-VN" dirty="0"/>
          </a:p>
        </p:txBody>
      </p:sp>
      <p:pic>
        <p:nvPicPr>
          <p:cNvPr id="11" name="Picture 10" descr="ga cau hoi 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1643050"/>
            <a:ext cx="3176889" cy="2680949"/>
          </a:xfrm>
          <a:prstGeom prst="rect">
            <a:avLst/>
          </a:prstGeom>
        </p:spPr>
      </p:pic>
      <p:sp>
        <p:nvSpPr>
          <p:cNvPr id="13" name="Hexagon 12"/>
          <p:cNvSpPr/>
          <p:nvPr/>
        </p:nvSpPr>
        <p:spPr>
          <a:xfrm>
            <a:off x="1043402" y="5340258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C: often clean 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4" name="Picture 13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980" y="4214818"/>
            <a:ext cx="962774" cy="928694"/>
          </a:xfrm>
          <a:prstGeom prst="rect">
            <a:avLst/>
          </a:prstGeom>
        </p:spPr>
      </p:pic>
      <p:sp>
        <p:nvSpPr>
          <p:cNvPr id="15" name="Hexagon 14"/>
          <p:cNvSpPr/>
          <p:nvPr/>
        </p:nvSpPr>
        <p:spPr>
          <a:xfrm>
            <a:off x="1038722" y="442913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B: clean often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6" name="Picture 15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710" y="3390776"/>
            <a:ext cx="962774" cy="928694"/>
          </a:xfrm>
          <a:prstGeom prst="rect">
            <a:avLst/>
          </a:prstGeom>
        </p:spPr>
      </p:pic>
      <p:sp>
        <p:nvSpPr>
          <p:cNvPr id="17" name="Hexagon 16"/>
          <p:cNvSpPr/>
          <p:nvPr/>
        </p:nvSpPr>
        <p:spPr>
          <a:xfrm>
            <a:off x="1019452" y="3605090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A: cleans often</a:t>
            </a:r>
            <a:endParaRPr lang="vi-VN" sz="2800" b="1" dirty="0">
              <a:solidFill>
                <a:schemeClr val="bg1"/>
              </a:solidFill>
            </a:endParaRPr>
          </a:p>
        </p:txBody>
      </p:sp>
      <p:pic>
        <p:nvPicPr>
          <p:cNvPr id="18" name="Picture 17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54" y="5985578"/>
            <a:ext cx="962774" cy="928694"/>
          </a:xfrm>
          <a:prstGeom prst="rect">
            <a:avLst/>
          </a:prstGeom>
        </p:spPr>
      </p:pic>
      <p:sp>
        <p:nvSpPr>
          <p:cNvPr id="19" name="Hexagon 18"/>
          <p:cNvSpPr/>
          <p:nvPr/>
        </p:nvSpPr>
        <p:spPr>
          <a:xfrm>
            <a:off x="1002296" y="6199892"/>
            <a:ext cx="3929090" cy="571504"/>
          </a:xfrm>
          <a:prstGeom prst="hexagon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D: often cleans</a:t>
            </a:r>
            <a:endParaRPr lang="vi-VN" sz="2800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19938490">
            <a:off x="1701704" y="2246163"/>
            <a:ext cx="1847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Yeah,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Đúng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rồi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/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bạn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giỏi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quá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vi-VN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 descr="ga cau hoi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010" y="5142002"/>
            <a:ext cx="962774" cy="92869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929322" y="485776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Ồ, </a:t>
            </a:r>
            <a:r>
              <a:rPr lang="en-US" sz="2000" b="1" dirty="0" err="1">
                <a:solidFill>
                  <a:srgbClr val="C00000"/>
                </a:solidFill>
              </a:rPr>
              <a:t>tiếc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quá</a:t>
            </a:r>
            <a:r>
              <a:rPr lang="en-US" sz="2000" b="1" dirty="0">
                <a:solidFill>
                  <a:srgbClr val="C00000"/>
                </a:solidFill>
              </a:rPr>
              <a:t>, </a:t>
            </a:r>
            <a:r>
              <a:rPr lang="en-US" sz="2000" b="1" dirty="0" err="1">
                <a:solidFill>
                  <a:srgbClr val="C00000"/>
                </a:solidFill>
              </a:rPr>
              <a:t>sai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mất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rồi</a:t>
            </a:r>
            <a:r>
              <a:rPr lang="en-US" sz="2000" b="1" dirty="0">
                <a:solidFill>
                  <a:srgbClr val="C00000"/>
                </a:solidFill>
              </a:rPr>
              <a:t>!</a:t>
            </a:r>
            <a:endParaRPr lang="vi-VN" sz="2000" b="1" dirty="0">
              <a:solidFill>
                <a:srgbClr val="C00000"/>
              </a:solidFill>
            </a:endParaRPr>
          </a:p>
        </p:txBody>
      </p:sp>
      <p:pic>
        <p:nvPicPr>
          <p:cNvPr id="33" name="Picture 32" descr="egg-2151891_960_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2857496"/>
            <a:ext cx="666000" cy="666000"/>
          </a:xfrm>
          <a:prstGeom prst="rect">
            <a:avLst/>
          </a:prstGeom>
        </p:spPr>
      </p:pic>
      <p:pic>
        <p:nvPicPr>
          <p:cNvPr id="34" name="Picture 33" descr="egg-2151896__340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6380" y="4572008"/>
            <a:ext cx="666732" cy="666732"/>
          </a:xfrm>
          <a:prstGeom prst="rect">
            <a:avLst/>
          </a:prstGeom>
        </p:spPr>
      </p:pic>
      <p:pic>
        <p:nvPicPr>
          <p:cNvPr id="20" name="Picture 19" descr="ee376867b6edb2b7f8a1c93f2ceb4b12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10076" y="6215082"/>
            <a:ext cx="756026" cy="756026"/>
          </a:xfrm>
          <a:prstGeom prst="rect">
            <a:avLst/>
          </a:prstGeom>
        </p:spPr>
      </p:pic>
      <p:pic>
        <p:nvPicPr>
          <p:cNvPr id="21" name="Picture 20" descr="images (3)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r="-1" b="46667"/>
          <a:stretch>
            <a:fillRect/>
          </a:stretch>
        </p:blipFill>
        <p:spPr>
          <a:xfrm>
            <a:off x="8628348" y="6381126"/>
            <a:ext cx="481967" cy="514098"/>
          </a:xfrm>
          <a:prstGeom prst="rect">
            <a:avLst/>
          </a:prstGeom>
        </p:spPr>
      </p:pic>
      <p:pic>
        <p:nvPicPr>
          <p:cNvPr id="23" name="Picture 22" descr="images (7).jp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0554" y="6373920"/>
            <a:ext cx="665303" cy="665303"/>
          </a:xfrm>
          <a:prstGeom prst="rect">
            <a:avLst/>
          </a:prstGeom>
        </p:spPr>
      </p:pic>
      <p:pic>
        <p:nvPicPr>
          <p:cNvPr id="28" name="Picture 27" descr="images (3).jpg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9" b="50000"/>
          <a:stretch>
            <a:fillRect/>
          </a:stretch>
        </p:blipFill>
        <p:spPr>
          <a:xfrm>
            <a:off x="7323882" y="6357970"/>
            <a:ext cx="514098" cy="51409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77777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  <p:set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  <p:bldP spid="32" grpId="0"/>
      <p:bldP spid="32" grpId="1"/>
      <p:bldP spid="22" grpId="0"/>
      <p:bldP spid="22" grpId="1"/>
      <p:bldP spid="22" grpId="2"/>
      <p:bldP spid="22" grpId="3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11618</TotalTime>
  <Words>618</Words>
  <Application>Microsoft Macintosh PowerPoint</Application>
  <PresentationFormat>On-screen Show (4:3)</PresentationFormat>
  <Paragraphs>96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Tahoma</vt:lpstr>
      <vt:lpstr>Times New Roman</vt:lpstr>
      <vt:lpstr>Calibri</vt:lpstr>
      <vt:lpstr>Arial</vt:lpstr>
      <vt:lpstr>Office Theme</vt:lpstr>
      <vt:lpstr>2_Office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</dc:creator>
  <cp:lastModifiedBy>Phi Yen Hoang</cp:lastModifiedBy>
  <cp:revision>111</cp:revision>
  <dcterms:created xsi:type="dcterms:W3CDTF">2018-03-26T14:59:00Z</dcterms:created>
  <dcterms:modified xsi:type="dcterms:W3CDTF">2022-01-16T08:42:34Z</dcterms:modified>
</cp:coreProperties>
</file>