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8" r:id="rId4"/>
  </p:sldMasterIdLst>
  <p:notesMasterIdLst>
    <p:notesMasterId r:id="rId22"/>
  </p:notesMasterIdLst>
  <p:sldIdLst>
    <p:sldId id="267" r:id="rId5"/>
    <p:sldId id="257" r:id="rId6"/>
    <p:sldId id="262" r:id="rId7"/>
    <p:sldId id="263" r:id="rId8"/>
    <p:sldId id="305" r:id="rId9"/>
    <p:sldId id="406" r:id="rId10"/>
    <p:sldId id="303" r:id="rId11"/>
    <p:sldId id="349" r:id="rId12"/>
    <p:sldId id="368" r:id="rId13"/>
    <p:sldId id="400" r:id="rId14"/>
    <p:sldId id="401" r:id="rId15"/>
    <p:sldId id="403" r:id="rId16"/>
    <p:sldId id="325" r:id="rId17"/>
    <p:sldId id="3952" r:id="rId18"/>
    <p:sldId id="3949" r:id="rId19"/>
    <p:sldId id="354" r:id="rId20"/>
    <p:sldId id="35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94" autoAdjust="0"/>
  </p:normalViewPr>
  <p:slideViewPr>
    <p:cSldViewPr snapToGrid="0">
      <p:cViewPr varScale="1">
        <p:scale>
          <a:sx n="101" d="100"/>
          <a:sy n="101" d="100"/>
        </p:scale>
        <p:origin x="9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ADF8A-70F5-4A25-94E9-1AD2814A5358}"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A2EBB-F548-421C-B72E-073549B12AF9}" type="slidenum">
              <a:rPr lang="en-US" smtClean="0"/>
              <a:t>‹#›</a:t>
            </a:fld>
            <a:endParaRPr lang="en-US"/>
          </a:p>
        </p:txBody>
      </p:sp>
    </p:spTree>
    <p:extLst>
      <p:ext uri="{BB962C8B-B14F-4D97-AF65-F5344CB8AC3E}">
        <p14:creationId xmlns:p14="http://schemas.microsoft.com/office/powerpoint/2010/main" val="373505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CA2EBB-F548-421C-B72E-073549B12AF9}" type="slidenum">
              <a:rPr lang="en-US" smtClean="0"/>
              <a:t>1</a:t>
            </a:fld>
            <a:endParaRPr lang="en-US"/>
          </a:p>
        </p:txBody>
      </p:sp>
    </p:spTree>
    <p:extLst>
      <p:ext uri="{BB962C8B-B14F-4D97-AF65-F5344CB8AC3E}">
        <p14:creationId xmlns:p14="http://schemas.microsoft.com/office/powerpoint/2010/main" val="44176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lnSpc>
                <a:spcPct val="98000"/>
              </a:lnSpc>
              <a:spcBef>
                <a:spcPts val="0"/>
              </a:spcBef>
              <a:spcAft>
                <a:spcPts val="285"/>
              </a:spcAft>
            </a:pPr>
            <a:r>
              <a:rPr lang="en-US" sz="1800" kern="100" dirty="0">
                <a:solidFill>
                  <a:srgbClr val="181717"/>
                </a:solidFill>
                <a:effectLst/>
                <a:latin typeface="Calibri" panose="020F0502020204030204" pitchFamily="34" charset="0"/>
                <a:ea typeface="Calibri" panose="020F0502020204030204" pitchFamily="34" charset="0"/>
              </a:rPr>
              <a:t>Hai </a:t>
            </a:r>
            <a:r>
              <a:rPr lang="en-US" sz="1800" kern="100" dirty="0" err="1">
                <a:solidFill>
                  <a:srgbClr val="181717"/>
                </a:solidFill>
                <a:effectLst/>
                <a:latin typeface="Calibri" panose="020F0502020204030204" pitchFamily="34" charset="0"/>
                <a:ea typeface="Calibri" panose="020F0502020204030204" pitchFamily="34" charset="0"/>
              </a:rPr>
              <a:t>đoạn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thơ</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như</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một</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thước</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phim</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tái</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hiện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lại</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hành</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trình</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của</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chú</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ngựa</a:t>
            </a:r>
            <a:r>
              <a:rPr lang="en-US" sz="1800" kern="100" dirty="0">
                <a:solidFill>
                  <a:srgbClr val="181717"/>
                </a:solidFill>
                <a:effectLst/>
                <a:latin typeface="Calibri" panose="020F0502020204030204" pitchFamily="34" charset="0"/>
                <a:ea typeface="Calibri" panose="020F0502020204030204" pitchFamily="34" charset="0"/>
              </a:rPr>
              <a:t> con. </a:t>
            </a:r>
            <a:endParaRPr lang="vi-VN" sz="1800" kern="100" dirty="0">
              <a:solidFill>
                <a:srgbClr val="181717"/>
              </a:solidFill>
              <a:effectLst/>
              <a:latin typeface="Calibri" panose="020F0502020204030204" pitchFamily="34" charset="0"/>
              <a:ea typeface="Calibri" panose="020F0502020204030204" pitchFamily="34" charset="0"/>
            </a:endParaRPr>
          </a:p>
          <a:p>
            <a:pPr marL="0" marR="36195" indent="0" algn="just">
              <a:lnSpc>
                <a:spcPct val="98000"/>
              </a:lnSpc>
              <a:spcBef>
                <a:spcPts val="0"/>
              </a:spcBef>
              <a:spcAft>
                <a:spcPts val="285"/>
              </a:spcAft>
            </a:pPr>
            <a:r>
              <a:rPr lang="en-US" sz="1800" kern="100" dirty="0">
                <a:solidFill>
                  <a:srgbClr val="181717"/>
                </a:solidFill>
                <a:effectLst/>
                <a:latin typeface="Calibri" panose="020F0502020204030204" pitchFamily="34" charset="0"/>
                <a:ea typeface="Calibri" panose="020F0502020204030204" pitchFamily="34" charset="0"/>
              </a:rPr>
              <a:t>–</a:t>
            </a:r>
            <a:r>
              <a:rPr lang="en-US" sz="1800" kern="100" dirty="0" err="1">
                <a:solidFill>
                  <a:srgbClr val="181717"/>
                </a:solidFill>
                <a:effectLst/>
                <a:latin typeface="Calibri" panose="020F0502020204030204" pitchFamily="34" charset="0"/>
                <a:ea typeface="Calibri" panose="020F0502020204030204" pitchFamily="34" charset="0"/>
              </a:rPr>
              <a:t>Những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miền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đất</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ngựa</a:t>
            </a:r>
            <a:r>
              <a:rPr lang="en-US" sz="1800" kern="100" dirty="0">
                <a:solidFill>
                  <a:srgbClr val="181717"/>
                </a:solidFill>
                <a:effectLst/>
                <a:latin typeface="Calibri" panose="020F0502020204030204" pitchFamily="34" charset="0"/>
                <a:ea typeface="Calibri" panose="020F0502020204030204" pitchFamily="34" charset="0"/>
              </a:rPr>
              <a:t> con </a:t>
            </a:r>
            <a:r>
              <a:rPr lang="en-US" sz="1800" kern="100" dirty="0" err="1">
                <a:solidFill>
                  <a:srgbClr val="181717"/>
                </a:solidFill>
                <a:effectLst/>
                <a:latin typeface="Calibri" panose="020F0502020204030204" pitchFamily="34" charset="0"/>
                <a:ea typeface="Calibri" panose="020F0502020204030204" pitchFamily="34" charset="0"/>
              </a:rPr>
              <a:t>đã</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đi</a:t>
            </a:r>
            <a:r>
              <a:rPr lang="en-US" sz="1800" kern="100" dirty="0">
                <a:solidFill>
                  <a:srgbClr val="181717"/>
                </a:solidFill>
                <a:effectLst/>
                <a:latin typeface="Calibri" panose="020F0502020204030204" pitchFamily="34" charset="0"/>
                <a:ea typeface="Calibri" panose="020F0502020204030204" pitchFamily="34" charset="0"/>
              </a:rPr>
              <a:t> qua, </a:t>
            </a:r>
            <a:r>
              <a:rPr lang="en-US" sz="1800" kern="100" dirty="0" err="1">
                <a:solidFill>
                  <a:srgbClr val="181717"/>
                </a:solidFill>
                <a:effectLst/>
                <a:latin typeface="Calibri" panose="020F0502020204030204" pitchFamily="34" charset="0"/>
                <a:ea typeface="Calibri" panose="020F0502020204030204" pitchFamily="34" charset="0"/>
              </a:rPr>
              <a:t>đó</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là</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miền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trung</a:t>
            </a:r>
            <a:r>
              <a:rPr lang="en-US" sz="1800" kern="100" dirty="0">
                <a:solidFill>
                  <a:srgbClr val="181717"/>
                </a:solidFill>
                <a:effectLst/>
                <a:latin typeface="Calibri" panose="020F0502020204030204" pitchFamily="34" charset="0"/>
                <a:ea typeface="Calibri" panose="020F0502020204030204" pitchFamily="34" charset="0"/>
              </a:rPr>
              <a:t> du, </a:t>
            </a:r>
            <a:r>
              <a:rPr lang="en-US" sz="1800" kern="100" dirty="0" err="1">
                <a:solidFill>
                  <a:srgbClr val="181717"/>
                </a:solidFill>
                <a:effectLst/>
                <a:latin typeface="Calibri" panose="020F0502020204030204" pitchFamily="34" charset="0"/>
                <a:ea typeface="Calibri" panose="020F0502020204030204" pitchFamily="34" charset="0"/>
              </a:rPr>
              <a:t>vùng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đất</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đỏ</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rừng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đại</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ngàn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triền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núi</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đá</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những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cánh</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đồng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hoa</a:t>
            </a:r>
            <a:r>
              <a:rPr lang="en-US" sz="1800" kern="100" dirty="0">
                <a:solidFill>
                  <a:srgbClr val="181717"/>
                </a:solidFill>
                <a:effectLst/>
                <a:latin typeface="Calibri" panose="020F0502020204030204" pitchFamily="34" charset="0"/>
                <a:ea typeface="Calibri" panose="020F0502020204030204" pitchFamily="34" charset="0"/>
              </a:rPr>
              <a:t>,...</a:t>
            </a:r>
            <a:endParaRPr lang="vi-VN" sz="1800" kern="100" dirty="0">
              <a:solidFill>
                <a:srgbClr val="181717"/>
              </a:solidFill>
              <a:effectLst/>
              <a:latin typeface="Calibri" panose="020F0502020204030204" pitchFamily="34" charset="0"/>
              <a:ea typeface="Calibri" panose="020F0502020204030204" pitchFamily="34" charset="0"/>
            </a:endParaRPr>
          </a:p>
          <a:p>
            <a:r>
              <a:rPr lang="en-US" sz="1800" kern="100" dirty="0" err="1">
                <a:solidFill>
                  <a:srgbClr val="181717"/>
                </a:solidFill>
                <a:effectLst/>
                <a:latin typeface="Calibri" panose="020F0502020204030204" pitchFamily="34" charset="0"/>
                <a:ea typeface="Calibri" panose="020F0502020204030204" pitchFamily="34" charset="0"/>
              </a:rPr>
              <a:t>Những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cảnh</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vật</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đã</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thấy</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mỗi</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miền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đất</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có</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những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vẻ</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đẹp</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riêng</a:t>
            </a:r>
            <a:r>
              <a:rPr lang="en-US" sz="1800" kern="100" dirty="0">
                <a:solidFill>
                  <a:srgbClr val="181717"/>
                </a:solidFill>
                <a:effectLst/>
                <a:latin typeface="Calibri" panose="020F0502020204030204" pitchFamily="34" charset="0"/>
                <a:ea typeface="Calibri" panose="020F0502020204030204" pitchFamily="34" charset="0"/>
              </a:rPr>
              <a:t> – </a:t>
            </a:r>
            <a:r>
              <a:rPr lang="en-US" sz="1800" kern="100" dirty="0" err="1">
                <a:solidFill>
                  <a:srgbClr val="181717"/>
                </a:solidFill>
                <a:effectLst/>
                <a:latin typeface="Calibri" panose="020F0502020204030204" pitchFamily="34" charset="0"/>
                <a:ea typeface="Calibri" panose="020F0502020204030204" pitchFamily="34" charset="0"/>
              </a:rPr>
              <a:t>gió</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xanh</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miền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trung</a:t>
            </a:r>
            <a:r>
              <a:rPr lang="en-US" sz="1800" kern="100" dirty="0">
                <a:solidFill>
                  <a:srgbClr val="181717"/>
                </a:solidFill>
                <a:effectLst/>
                <a:latin typeface="Calibri" panose="020F0502020204030204" pitchFamily="34" charset="0"/>
                <a:ea typeface="Calibri" panose="020F0502020204030204" pitchFamily="34" charset="0"/>
              </a:rPr>
              <a:t> du (</a:t>
            </a:r>
            <a:r>
              <a:rPr lang="en-US" sz="1800" kern="100" dirty="0" err="1">
                <a:solidFill>
                  <a:srgbClr val="181717"/>
                </a:solidFill>
                <a:effectLst/>
                <a:latin typeface="Calibri" panose="020F0502020204030204" pitchFamily="34" charset="0"/>
                <a:ea typeface="Calibri" panose="020F0502020204030204" pitchFamily="34" charset="0"/>
              </a:rPr>
              <a:t>trung</a:t>
            </a:r>
            <a:r>
              <a:rPr lang="en-US" sz="1800" kern="100" dirty="0">
                <a:solidFill>
                  <a:srgbClr val="181717"/>
                </a:solidFill>
                <a:effectLst/>
                <a:latin typeface="Calibri" panose="020F0502020204030204" pitchFamily="34" charset="0"/>
                <a:ea typeface="Calibri" panose="020F0502020204030204" pitchFamily="34" charset="0"/>
              </a:rPr>
              <a:t> du </a:t>
            </a:r>
            <a:r>
              <a:rPr lang="en-US" sz="1800" kern="100" dirty="0" err="1">
                <a:solidFill>
                  <a:srgbClr val="181717"/>
                </a:solidFill>
                <a:effectLst/>
                <a:latin typeface="Calibri" panose="020F0502020204030204" pitchFamily="34" charset="0"/>
                <a:ea typeface="Calibri" panose="020F0502020204030204" pitchFamily="34" charset="0"/>
              </a:rPr>
              <a:t>xanh</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màu</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cây</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lá</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gió</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hồng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vùng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đất</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đỏ</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vùng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cao</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nguyên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đất</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đỏ</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có</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bụi</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hồng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cuốn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theo</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vó</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ngựa</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gió</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đen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hút</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đại</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ngàn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những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cánh</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rừng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đại</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ngàn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âm</a:t>
            </a:r>
            <a:r>
              <a:rPr lang="en-US" sz="1800" kern="100" dirty="0">
                <a:solidFill>
                  <a:srgbClr val="181717"/>
                </a:solidFill>
                <a:effectLst/>
                <a:latin typeface="Calibri" panose="020F0502020204030204" pitchFamily="34" charset="0"/>
                <a:ea typeface="Calibri" panose="020F0502020204030204" pitchFamily="34" charset="0"/>
              </a:rPr>
              <a:t> u), </a:t>
            </a:r>
            <a:r>
              <a:rPr lang="en-US" sz="1800" kern="100" dirty="0" err="1">
                <a:solidFill>
                  <a:srgbClr val="181717"/>
                </a:solidFill>
                <a:effectLst/>
                <a:latin typeface="Calibri" panose="020F0502020204030204" pitchFamily="34" charset="0"/>
                <a:ea typeface="Calibri" panose="020F0502020204030204" pitchFamily="34" charset="0"/>
              </a:rPr>
              <a:t>những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triền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núi</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đá</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mấp</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mô</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hiểm</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trở</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những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cánh</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đồng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bạt</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ngàn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hoa</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loá</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màu</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trắng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hoa</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mơ</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mùi</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hoa</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huệ</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ngọt</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ngào</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cánh</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đồng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hoa</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cúc</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dại</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xôn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xao</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trong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nắng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gió</a:t>
            </a:r>
            <a:r>
              <a:rPr lang="en-US" sz="1800" kern="100" dirty="0">
                <a:solidFill>
                  <a:srgbClr val="181717"/>
                </a:solidFill>
                <a:effectLst/>
                <a:latin typeface="Calibri" panose="020F0502020204030204" pitchFamily="34" charset="0"/>
                <a:ea typeface="Calibri" panose="020F0502020204030204" pitchFamily="34" charset="0"/>
              </a:rPr>
              <a:t>,... – </a:t>
            </a:r>
            <a:r>
              <a:rPr lang="en-US" sz="1800" kern="100" dirty="0" err="1">
                <a:solidFill>
                  <a:srgbClr val="181717"/>
                </a:solidFill>
                <a:effectLst/>
                <a:latin typeface="Calibri" panose="020F0502020204030204" pitchFamily="34" charset="0"/>
                <a:ea typeface="Calibri" panose="020F0502020204030204" pitchFamily="34" charset="0"/>
              </a:rPr>
              <a:t>Những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cảm</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nghĩ</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của</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chú</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ngựa</a:t>
            </a:r>
            <a:r>
              <a:rPr lang="en-US" sz="1800" kern="100" dirty="0">
                <a:solidFill>
                  <a:srgbClr val="181717"/>
                </a:solidFill>
                <a:effectLst/>
                <a:latin typeface="Calibri" panose="020F0502020204030204" pitchFamily="34" charset="0"/>
                <a:ea typeface="Calibri" panose="020F0502020204030204" pitchFamily="34" charset="0"/>
              </a:rPr>
              <a:t> con: </a:t>
            </a:r>
            <a:r>
              <a:rPr lang="en-US" sz="1800" kern="100" dirty="0" err="1">
                <a:solidFill>
                  <a:srgbClr val="181717"/>
                </a:solidFill>
                <a:effectLst/>
                <a:latin typeface="Calibri" panose="020F0502020204030204" pitchFamily="34" charset="0"/>
                <a:ea typeface="Calibri" panose="020F0502020204030204" pitchFamily="34" charset="0"/>
              </a:rPr>
              <a:t>nhớ</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mẹ</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nghĩ</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đến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mẹ</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muốn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mang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quà</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về</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cho</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mẹ</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ngắm</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hoa</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mơ</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trắng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liên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tưởng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đến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trang</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giấy</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nguyên</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chưa</a:t>
            </a:r>
            <a:r>
              <a:rPr lang="en-US" sz="1800" kern="100" dirty="0">
                <a:solidFill>
                  <a:srgbClr val="181717"/>
                </a:solidFill>
                <a:effectLst/>
                <a:latin typeface="Calibri" panose="020F0502020204030204" pitchFamily="34" charset="0"/>
                <a:ea typeface="Calibri" panose="020F0502020204030204" pitchFamily="34" charset="0"/>
              </a:rPr>
              <a:t> </a:t>
            </a:r>
            <a:r>
              <a:rPr lang="en-US" sz="1800" kern="100" dirty="0" err="1">
                <a:solidFill>
                  <a:srgbClr val="181717"/>
                </a:solidFill>
                <a:effectLst/>
                <a:latin typeface="Calibri" panose="020F0502020204030204" pitchFamily="34" charset="0"/>
                <a:ea typeface="Calibri" panose="020F0502020204030204" pitchFamily="34" charset="0"/>
              </a:rPr>
              <a:t>viết</a:t>
            </a:r>
            <a:r>
              <a:rPr lang="en-US" sz="1800" kern="100" dirty="0">
                <a:solidFill>
                  <a:srgbClr val="181717"/>
                </a:solidFill>
                <a:effectLst/>
                <a:latin typeface="Calibri" panose="020F0502020204030204" pitchFamily="34" charset="0"/>
                <a:ea typeface="Calibri" panose="020F0502020204030204" pitchFamily="34" charset="0"/>
              </a:rPr>
              <a:t>,...).</a:t>
            </a:r>
            <a:endParaRPr lang="vi-VN" dirty="0"/>
          </a:p>
        </p:txBody>
      </p:sp>
      <p:sp>
        <p:nvSpPr>
          <p:cNvPr id="4" name="Slide Number Placeholder 3"/>
          <p:cNvSpPr>
            <a:spLocks noGrp="1"/>
          </p:cNvSpPr>
          <p:nvPr>
            <p:ph type="sldNum" sz="quarter" idx="5"/>
          </p:nvPr>
        </p:nvSpPr>
        <p:spPr/>
        <p:txBody>
          <a:bodyPr/>
          <a:lstStyle/>
          <a:p>
            <a:fld id="{68CA2EBB-F548-421C-B72E-073549B12AF9}" type="slidenum">
              <a:rPr lang="en-US" smtClean="0"/>
              <a:t>10</a:t>
            </a:fld>
            <a:endParaRPr lang="en-US"/>
          </a:p>
        </p:txBody>
      </p:sp>
    </p:spTree>
    <p:extLst>
      <p:ext uri="{BB962C8B-B14F-4D97-AF65-F5344CB8AC3E}">
        <p14:creationId xmlns:p14="http://schemas.microsoft.com/office/powerpoint/2010/main" val="407616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89698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91924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507051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4523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38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0586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207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34669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62DF-A0A5-81EE-C8AB-02B4265FF2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0C9B831-9C7F-CEA4-37D6-738F5C8E64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4" name="Footer Placeholder 3">
            <a:extLst>
              <a:ext uri="{FF2B5EF4-FFF2-40B4-BE49-F238E27FC236}">
                <a16:creationId xmlns:a16="http://schemas.microsoft.com/office/drawing/2014/main" id="{59FFC41E-AFCE-EAA7-17C9-73E41E9342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0E7EDF-D2ED-4DD0-607D-9100CA68C4D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744834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169395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19768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41666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7647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60968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91010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46277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9342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57779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333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69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41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fld id="{89019F24-3AED-4440-A2AC-4867EFF192E5}" type="datetimeFigureOut">
              <a:rPr lang="en-US" smtClean="0"/>
              <a:t>9/18/2024</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6340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377278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fld id="{89019F24-3AED-4440-A2AC-4867EFF192E5}" type="datetimeFigureOut">
              <a:rPr lang="en-US" smtClean="0"/>
              <a:t>9/18/2024</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501129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fld id="{89019F24-3AED-4440-A2AC-4867EFF192E5}" type="datetimeFigureOut">
              <a:rPr lang="en-US" smtClean="0"/>
              <a:t>9/18/2024</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474115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fld id="{89019F24-3AED-4440-A2AC-4867EFF192E5}" type="datetimeFigureOut">
              <a:rPr lang="en-US" smtClean="0"/>
              <a:t>9/18/2024</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373889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fld id="{89019F24-3AED-4440-A2AC-4867EFF192E5}" type="datetimeFigureOut">
              <a:rPr lang="en-US" smtClean="0"/>
              <a:t>9/18/2024</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31894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fld id="{89019F24-3AED-4440-A2AC-4867EFF192E5}" type="datetimeFigureOut">
              <a:rPr lang="en-US" smtClean="0"/>
              <a:t>9/18/2024</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89257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fld id="{89019F24-3AED-4440-A2AC-4867EFF192E5}" type="datetimeFigureOut">
              <a:rPr lang="en-US" smtClean="0"/>
              <a:t>9/18/2024</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615064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2941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42588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1065512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67804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960942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089139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07582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78475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176686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61284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81113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0202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36333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89444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86121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13171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679743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69074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98161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3.xml"/><Relationship Id="rId2" Type="http://schemas.openxmlformats.org/officeDocument/2006/relationships/slideLayout" Target="../slideLayouts/slideLayout24.xml"/><Relationship Id="rId16" Type="http://schemas.openxmlformats.org/officeDocument/2006/relationships/tags" Target="../tags/tag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6E1A8E13-E881-6984-93D9-109D79E8A3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0"/>
            <a:ext cx="1567105" cy="1567105"/>
          </a:xfrm>
          <a:prstGeom prst="rect">
            <a:avLst/>
          </a:prstGeom>
        </p:spPr>
      </p:pic>
    </p:spTree>
    <p:extLst>
      <p:ext uri="{BB962C8B-B14F-4D97-AF65-F5344CB8AC3E}">
        <p14:creationId xmlns:p14="http://schemas.microsoft.com/office/powerpoint/2010/main" val="806882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8A770D22-337C-E246-2359-A3682F4C51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60776" y="0"/>
            <a:ext cx="1802775" cy="1802775"/>
          </a:xfrm>
          <a:prstGeom prst="rect">
            <a:avLst/>
          </a:prstGeom>
        </p:spPr>
      </p:pic>
    </p:spTree>
    <p:extLst>
      <p:ext uri="{BB962C8B-B14F-4D97-AF65-F5344CB8AC3E}">
        <p14:creationId xmlns:p14="http://schemas.microsoft.com/office/powerpoint/2010/main" val="351243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9/18/2024</a:t>
            </a:fld>
            <a:endParaRPr lang="en-US"/>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5"/>
            </p:custDataLst>
          </p:nvPr>
        </p:nvSpPr>
        <p:spPr>
          <a:xfrm>
            <a:off x="14536964" y="9402117"/>
            <a:ext cx="1016000" cy="1016000"/>
          </a:xfrm>
          <a:prstGeom prst="ellipse">
            <a:avLst/>
          </a:prstGeom>
          <a:blipFill dpi="0" rotWithShape="0">
            <a:blip r:embed="rId18"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6"/>
            </p:custDataLst>
          </p:nvPr>
        </p:nvSpPr>
        <p:spPr>
          <a:xfrm>
            <a:off x="14536964" y="-2159000"/>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7"/>
            </p:custDataLst>
          </p:nvPr>
        </p:nvSpPr>
        <p:spPr>
          <a:xfrm>
            <a:off x="-3736523" y="9402117"/>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338031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9684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38.png"/><Relationship Id="rId4" Type="http://schemas.openxmlformats.org/officeDocument/2006/relationships/image" Target="../media/image50.jpg"/></Relationships>
</file>

<file path=ppt/slides/_rels/slide1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18" Type="http://schemas.openxmlformats.org/officeDocument/2006/relationships/image" Target="../media/image70.png"/><Relationship Id="rId3" Type="http://schemas.openxmlformats.org/officeDocument/2006/relationships/image" Target="../media/image55.png"/><Relationship Id="rId21" Type="http://schemas.openxmlformats.org/officeDocument/2006/relationships/image" Target="../media/image73.svg"/><Relationship Id="rId7" Type="http://schemas.openxmlformats.org/officeDocument/2006/relationships/image" Target="../media/image59.gif"/><Relationship Id="rId12" Type="http://schemas.openxmlformats.org/officeDocument/2006/relationships/image" Target="../media/image64.png"/><Relationship Id="rId17" Type="http://schemas.openxmlformats.org/officeDocument/2006/relationships/image" Target="../media/image69.svg"/><Relationship Id="rId25" Type="http://schemas.microsoft.com/office/2007/relationships/hdphoto" Target="../media/hdphoto5.wdp"/><Relationship Id="rId2" Type="http://schemas.openxmlformats.org/officeDocument/2006/relationships/audio" Target="../media/audio1.wav"/><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58.svg"/><Relationship Id="rId11" Type="http://schemas.openxmlformats.org/officeDocument/2006/relationships/image" Target="../media/image63.svg"/><Relationship Id="rId24" Type="http://schemas.openxmlformats.org/officeDocument/2006/relationships/image" Target="../media/image75.png"/><Relationship Id="rId5" Type="http://schemas.openxmlformats.org/officeDocument/2006/relationships/image" Target="../media/image57.png"/><Relationship Id="rId15" Type="http://schemas.openxmlformats.org/officeDocument/2006/relationships/image" Target="../media/image67.svg"/><Relationship Id="rId23" Type="http://schemas.openxmlformats.org/officeDocument/2006/relationships/image" Target="../media/image38.png"/><Relationship Id="rId10" Type="http://schemas.openxmlformats.org/officeDocument/2006/relationships/image" Target="../media/image62.png"/><Relationship Id="rId19" Type="http://schemas.openxmlformats.org/officeDocument/2006/relationships/image" Target="../media/image71.sv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6.png"/><Relationship Id="rId22"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3.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microsoft.com/office/2007/relationships/hdphoto" Target="../media/hdphoto7.wdp"/><Relationship Id="rId5" Type="http://schemas.openxmlformats.org/officeDocument/2006/relationships/image" Target="../media/image80.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6.jpeg"/><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37.xml"/><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5" Type="http://schemas.openxmlformats.org/officeDocument/2006/relationships/audio" Target="../media/audio4.wav"/><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0.png"/><Relationship Id="rId24" Type="http://schemas.openxmlformats.org/officeDocument/2006/relationships/audio" Target="../media/audio8.wav"/><Relationship Id="rId5" Type="http://schemas.microsoft.com/office/2007/relationships/hdphoto" Target="../media/hdphoto2.wdp"/><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7.xml"/><Relationship Id="rId6" Type="http://schemas.microsoft.com/office/2007/relationships/hdphoto" Target="../media/hdphoto4.wdp"/><Relationship Id="rId5" Type="http://schemas.openxmlformats.org/officeDocument/2006/relationships/image" Target="../media/image41.png"/><Relationship Id="rId4" Type="http://schemas.microsoft.com/office/2007/relationships/hdphoto" Target="../media/hdphoto3.wdp"/><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9.svg"/><Relationship Id="rId2"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6E4A7EF-F037-447B-8885-069AAC2A42AD}"/>
              </a:ext>
            </a:extLst>
          </p:cNvPr>
          <p:cNvSpPr/>
          <p:nvPr/>
        </p:nvSpPr>
        <p:spPr>
          <a:xfrm>
            <a:off x="0" y="0"/>
            <a:ext cx="12192000" cy="6972300"/>
          </a:xfrm>
          <a:custGeom>
            <a:avLst/>
            <a:gdLst/>
            <a:ahLst/>
            <a:cxnLst/>
            <a:rect l="l" t="t" r="r" b="b"/>
            <a:pathLst>
              <a:path w="4412451" h="2482004">
                <a:moveTo>
                  <a:pt x="0" y="0"/>
                </a:moveTo>
                <a:lnTo>
                  <a:pt x="4412452" y="0"/>
                </a:lnTo>
                <a:lnTo>
                  <a:pt x="4412452" y="2482004"/>
                </a:lnTo>
                <a:lnTo>
                  <a:pt x="0" y="24820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5DF7D21F-25F0-4BFE-A225-A54E43180B5A}"/>
              </a:ext>
            </a:extLst>
          </p:cNvPr>
          <p:cNvSpPr/>
          <p:nvPr/>
        </p:nvSpPr>
        <p:spPr>
          <a:xfrm>
            <a:off x="201192" y="1943100"/>
            <a:ext cx="8021303" cy="4847331"/>
          </a:xfrm>
          <a:custGeom>
            <a:avLst/>
            <a:gdLst/>
            <a:ahLst/>
            <a:cxnLst/>
            <a:rect l="l" t="t" r="r" b="b"/>
            <a:pathLst>
              <a:path w="4439183" h="2535883">
                <a:moveTo>
                  <a:pt x="0" y="0"/>
                </a:moveTo>
                <a:lnTo>
                  <a:pt x="4439183" y="0"/>
                </a:lnTo>
                <a:lnTo>
                  <a:pt x="4439183" y="2535883"/>
                </a:lnTo>
                <a:lnTo>
                  <a:pt x="0" y="25358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descr="A cartoon chicken and trees&#10;&#10;Description automatically generated">
            <a:extLst>
              <a:ext uri="{FF2B5EF4-FFF2-40B4-BE49-F238E27FC236}">
                <a16:creationId xmlns:a16="http://schemas.microsoft.com/office/drawing/2014/main" id="{332DD505-B2AB-4012-81E5-464161E873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2495" y="2603500"/>
            <a:ext cx="2592945" cy="2790421"/>
          </a:xfrm>
          <a:prstGeom prst="rect">
            <a:avLst/>
          </a:prstGeom>
        </p:spPr>
      </p:pic>
      <p:pic>
        <p:nvPicPr>
          <p:cNvPr id="16" name="Picture 15" descr="A group of sun images&#10;&#10;Description automatically generated">
            <a:extLst>
              <a:ext uri="{FF2B5EF4-FFF2-40B4-BE49-F238E27FC236}">
                <a16:creationId xmlns:a16="http://schemas.microsoft.com/office/drawing/2014/main" id="{1585B710-248E-4B23-8620-B08676806181}"/>
              </a:ext>
            </a:extLst>
          </p:cNvPr>
          <p:cNvPicPr>
            <a:picLocks noChangeAspect="1"/>
          </p:cNvPicPr>
          <p:nvPr/>
        </p:nvPicPr>
        <p:blipFill rotWithShape="1">
          <a:blip r:embed="rId7">
            <a:extLst>
              <a:ext uri="{28A0092B-C50C-407E-A947-70E740481C1C}">
                <a14:useLocalDpi xmlns:a14="http://schemas.microsoft.com/office/drawing/2010/main" val="0"/>
              </a:ext>
            </a:extLst>
          </a:blip>
          <a:srcRect l="59626" b="64689"/>
          <a:stretch/>
        </p:blipFill>
        <p:spPr>
          <a:xfrm>
            <a:off x="5079551" y="2033481"/>
            <a:ext cx="3142944" cy="2421631"/>
          </a:xfrm>
          <a:prstGeom prst="rect">
            <a:avLst/>
          </a:prstGeom>
        </p:spPr>
      </p:pic>
      <p:pic>
        <p:nvPicPr>
          <p:cNvPr id="4" name="Picture 3">
            <a:extLst>
              <a:ext uri="{FF2B5EF4-FFF2-40B4-BE49-F238E27FC236}">
                <a16:creationId xmlns:a16="http://schemas.microsoft.com/office/drawing/2014/main" id="{CBB05E41-07C1-A9F7-1F51-27D854332654}"/>
              </a:ext>
            </a:extLst>
          </p:cNvPr>
          <p:cNvPicPr>
            <a:picLocks noChangeAspect="1"/>
          </p:cNvPicPr>
          <p:nvPr/>
        </p:nvPicPr>
        <p:blipFill>
          <a:blip r:embed="rId8"/>
          <a:stretch>
            <a:fillRect/>
          </a:stretch>
        </p:blipFill>
        <p:spPr>
          <a:xfrm>
            <a:off x="789719" y="970651"/>
            <a:ext cx="10955462" cy="3164098"/>
          </a:xfrm>
          <a:prstGeom prst="rect">
            <a:avLst/>
          </a:prstGeom>
        </p:spPr>
      </p:pic>
      <p:sp>
        <p:nvSpPr>
          <p:cNvPr id="2" name="Rectangle 1">
            <a:extLst>
              <a:ext uri="{FF2B5EF4-FFF2-40B4-BE49-F238E27FC236}">
                <a16:creationId xmlns:a16="http://schemas.microsoft.com/office/drawing/2014/main" id="{9642B8A7-DB96-FAEF-A86D-862EA489E760}"/>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56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Kể lại hành trình của chú ngựa con theo trí tưởng tượng của bạn nhỏ.</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0" name="Picture 9">
            <a:extLst>
              <a:ext uri="{FF2B5EF4-FFF2-40B4-BE49-F238E27FC236}">
                <a16:creationId xmlns:a16="http://schemas.microsoft.com/office/drawing/2014/main" id="{6329FE67-3D39-1F29-0206-9CE1BA81140B}"/>
              </a:ext>
            </a:extLst>
          </p:cNvPr>
          <p:cNvPicPr>
            <a:picLocks noChangeAspect="1"/>
          </p:cNvPicPr>
          <p:nvPr/>
        </p:nvPicPr>
        <p:blipFill>
          <a:blip r:embed="rId6"/>
          <a:stretch>
            <a:fillRect/>
          </a:stretch>
        </p:blipFill>
        <p:spPr>
          <a:xfrm>
            <a:off x="1588685" y="2555669"/>
            <a:ext cx="9086919" cy="2111338"/>
          </a:xfrm>
          <a:prstGeom prst="rect">
            <a:avLst/>
          </a:prstGeom>
        </p:spPr>
      </p:pic>
      <p:sp>
        <p:nvSpPr>
          <p:cNvPr id="2" name="Rectangle 1">
            <a:extLst>
              <a:ext uri="{FF2B5EF4-FFF2-40B4-BE49-F238E27FC236}">
                <a16:creationId xmlns:a16="http://schemas.microsoft.com/office/drawing/2014/main" id="{DACE0E64-07E4-D6B3-4277-5BC10727C6B0}"/>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802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943514"/>
            <a:chOff x="40893" y="288601"/>
            <a:chExt cx="11659306" cy="1943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đoạn thơ cuối, bạn nhỏ muốn nói với mẹ điều gì?</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54DDC02B-945F-38E1-09BF-1D5A0CE88C89}"/>
              </a:ext>
            </a:extLst>
          </p:cNvPr>
          <p:cNvGrpSpPr/>
          <p:nvPr/>
        </p:nvGrpSpPr>
        <p:grpSpPr>
          <a:xfrm>
            <a:off x="0" y="2347578"/>
            <a:ext cx="11836401" cy="3368850"/>
            <a:chOff x="323351" y="2359637"/>
            <a:chExt cx="11509905" cy="3368850"/>
          </a:xfrm>
        </p:grpSpPr>
        <p:sp>
          <p:nvSpPr>
            <p:cNvPr id="6" name="TextBox 5">
              <a:extLst>
                <a:ext uri="{FF2B5EF4-FFF2-40B4-BE49-F238E27FC236}">
                  <a16:creationId xmlns:a16="http://schemas.microsoft.com/office/drawing/2014/main" id="{BD377F3D-FBED-B609-9C9C-49C30A2E4725}"/>
                </a:ext>
              </a:extLst>
            </p:cNvPr>
            <p:cNvSpPr txBox="1"/>
            <p:nvPr/>
          </p:nvSpPr>
          <p:spPr>
            <a:xfrm>
              <a:off x="962633" y="2561663"/>
              <a:ext cx="10870623"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ea typeface="Roboto" panose="02000000000000000000" pitchFamily="2" charset="0"/>
                </a:rPr>
                <a:t>   B</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ạn nhỏ muốn nói với mẹ rằng mình rất yêu mẹ, dù đi khắp đó đây, ngắm bao nhiêu cảnh đẹp, vui thích trước bao điều mới lạ, nhưng vẫn luôn nhớ đến mẹ, luôn mong ước chia sẻ với mẹ những điều đẹp đẽ mình cảm nhận được và không bao giờ quên đường về với mẹ.</a:t>
              </a:r>
            </a:p>
          </p:txBody>
        </p:sp>
        <p:pic>
          <p:nvPicPr>
            <p:cNvPr id="7" name="Picture 6" descr="A light bulb with stars and dots&#10;&#10;Description automatically generated">
              <a:extLst>
                <a:ext uri="{FF2B5EF4-FFF2-40B4-BE49-F238E27FC236}">
                  <a16:creationId xmlns:a16="http://schemas.microsoft.com/office/drawing/2014/main" id="{4AF5B65F-52A4-0BAB-4929-83BC8BA9CC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3351" y="2359637"/>
              <a:ext cx="1007003" cy="1007003"/>
            </a:xfrm>
            <a:prstGeom prst="rect">
              <a:avLst/>
            </a:prstGeom>
          </p:spPr>
        </p:pic>
      </p:grpSp>
      <p:sp>
        <p:nvSpPr>
          <p:cNvPr id="8" name="Rectangle 7">
            <a:extLst>
              <a:ext uri="{FF2B5EF4-FFF2-40B4-BE49-F238E27FC236}">
                <a16:creationId xmlns:a16="http://schemas.microsoft.com/office/drawing/2014/main" id="{299116B1-328E-5A45-0F46-57DE6BD818E7}"/>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003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398684"/>
            <a:chOff x="40893" y="288601"/>
            <a:chExt cx="11659306" cy="139868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91940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Nêu nhận xét về bạn nhỏ trong bài thơ.</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3" name="Picture 12">
            <a:extLst>
              <a:ext uri="{FF2B5EF4-FFF2-40B4-BE49-F238E27FC236}">
                <a16:creationId xmlns:a16="http://schemas.microsoft.com/office/drawing/2014/main" id="{6DBB1D09-583A-4E1A-609F-15B70FF2626D}"/>
              </a:ext>
            </a:extLst>
          </p:cNvPr>
          <p:cNvPicPr>
            <a:picLocks noChangeAspect="1"/>
          </p:cNvPicPr>
          <p:nvPr/>
        </p:nvPicPr>
        <p:blipFill>
          <a:blip r:embed="rId5"/>
          <a:stretch>
            <a:fillRect/>
          </a:stretch>
        </p:blipFill>
        <p:spPr>
          <a:xfrm>
            <a:off x="8262329" y="2070101"/>
            <a:ext cx="3555021" cy="4468812"/>
          </a:xfrm>
          <a:prstGeom prst="ellipse">
            <a:avLst/>
          </a:prstGeom>
          <a:ln>
            <a:noFill/>
          </a:ln>
          <a:effectLst>
            <a:softEdge rad="112500"/>
          </a:effectLst>
        </p:spPr>
      </p:pic>
      <p:grpSp>
        <p:nvGrpSpPr>
          <p:cNvPr id="14" name="Group 13">
            <a:extLst>
              <a:ext uri="{FF2B5EF4-FFF2-40B4-BE49-F238E27FC236}">
                <a16:creationId xmlns:a16="http://schemas.microsoft.com/office/drawing/2014/main" id="{5DFDE1ED-BE7C-567E-90AF-0BD320782825}"/>
              </a:ext>
            </a:extLst>
          </p:cNvPr>
          <p:cNvGrpSpPr/>
          <p:nvPr/>
        </p:nvGrpSpPr>
        <p:grpSpPr>
          <a:xfrm>
            <a:off x="337392" y="2349500"/>
            <a:ext cx="8082708" cy="2819417"/>
            <a:chOff x="663786" y="2296137"/>
            <a:chExt cx="8082708" cy="2819417"/>
          </a:xfrm>
        </p:grpSpPr>
        <p:sp>
          <p:nvSpPr>
            <p:cNvPr id="15" name="TextBox 14">
              <a:extLst>
                <a:ext uri="{FF2B5EF4-FFF2-40B4-BE49-F238E27FC236}">
                  <a16:creationId xmlns:a16="http://schemas.microsoft.com/office/drawing/2014/main" id="{91EDC9DC-EF0B-3AC7-0158-6ED2F90C4E38}"/>
                </a:ext>
              </a:extLst>
            </p:cNvPr>
            <p:cNvSpPr txBox="1"/>
            <p:nvPr/>
          </p:nvSpPr>
          <p:spPr>
            <a:xfrm>
              <a:off x="962633" y="2561663"/>
              <a:ext cx="7783861" cy="2553891"/>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Bạn</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nhỏ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có</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trí</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tưởng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tượng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phong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phú</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ước</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mơ</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bay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bổng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rất</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yêu</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mẹ</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6" name="Picture 15" descr="A light bulb with stars and dots&#10;&#10;Description automatically generated">
              <a:extLst>
                <a:ext uri="{FF2B5EF4-FFF2-40B4-BE49-F238E27FC236}">
                  <a16:creationId xmlns:a16="http://schemas.microsoft.com/office/drawing/2014/main" id="{720AB37E-7A04-D914-297E-C9951BD6C9F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
        <p:nvSpPr>
          <p:cNvPr id="2" name="Rectangle 1">
            <a:extLst>
              <a:ext uri="{FF2B5EF4-FFF2-40B4-BE49-F238E27FC236}">
                <a16:creationId xmlns:a16="http://schemas.microsoft.com/office/drawing/2014/main" id="{C1557A7B-64C4-92AD-83FE-6E6546571385}"/>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6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DAC6ABEB-5D88-42B7-B281-B84DAFA8E4ED}"/>
              </a:ext>
            </a:extLst>
          </p:cNvPr>
          <p:cNvSpPr/>
          <p:nvPr/>
        </p:nvSpPr>
        <p:spPr>
          <a:xfrm>
            <a:off x="-1" y="0"/>
            <a:ext cx="12192000" cy="2895600"/>
          </a:xfrm>
          <a:custGeom>
            <a:avLst/>
            <a:gdLst/>
            <a:ahLst/>
            <a:cxnLst/>
            <a:rect l="l" t="t" r="r" b="b"/>
            <a:pathLst>
              <a:path w="4083443" h="2296937">
                <a:moveTo>
                  <a:pt x="0" y="0"/>
                </a:moveTo>
                <a:lnTo>
                  <a:pt x="4083444" y="0"/>
                </a:lnTo>
                <a:lnTo>
                  <a:pt x="4083444" y="2296937"/>
                </a:lnTo>
                <a:lnTo>
                  <a:pt x="0" y="229693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ACC802C-6BAF-422C-9380-63BA1BCFE8F7}"/>
              </a:ext>
            </a:extLst>
          </p:cNvPr>
          <p:cNvPicPr>
            <a:picLocks noChangeAspect="1"/>
          </p:cNvPicPr>
          <p:nvPr/>
        </p:nvPicPr>
        <p:blipFill rotWithShape="1">
          <a:blip r:embed="rId4"/>
          <a:srcRect l="9010" r="8906"/>
          <a:stretch/>
        </p:blipFill>
        <p:spPr>
          <a:xfrm>
            <a:off x="-279401" y="0"/>
            <a:ext cx="12884674" cy="6858001"/>
          </a:xfrm>
          <a:prstGeom prst="rect">
            <a:avLst/>
          </a:prstGeom>
        </p:spPr>
      </p:pic>
      <p:sp>
        <p:nvSpPr>
          <p:cNvPr id="14" name="Freeform 12">
            <a:extLst>
              <a:ext uri="{FF2B5EF4-FFF2-40B4-BE49-F238E27FC236}">
                <a16:creationId xmlns:a16="http://schemas.microsoft.com/office/drawing/2014/main" id="{ACE53E24-A297-4C04-A2E6-7770915B8C52}"/>
              </a:ext>
            </a:extLst>
          </p:cNvPr>
          <p:cNvSpPr/>
          <p:nvPr/>
        </p:nvSpPr>
        <p:spPr>
          <a:xfrm>
            <a:off x="5382713" y="5555274"/>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4">
            <a:extLst>
              <a:ext uri="{FF2B5EF4-FFF2-40B4-BE49-F238E27FC236}">
                <a16:creationId xmlns:a16="http://schemas.microsoft.com/office/drawing/2014/main" id="{68EC287E-23CE-400F-B1A0-3C7AEA3252CC}"/>
              </a:ext>
            </a:extLst>
          </p:cNvPr>
          <p:cNvPicPr>
            <a:picLocks noChangeAspect="1"/>
          </p:cNvPicPr>
          <p:nvPr/>
        </p:nvPicPr>
        <p:blipFill>
          <a:blip r:embed="rId7"/>
          <a:srcRect/>
          <a:stretch>
            <a:fillRect/>
          </a:stretch>
        </p:blipFill>
        <p:spPr>
          <a:xfrm>
            <a:off x="10297193" y="1117245"/>
            <a:ext cx="2010840" cy="3217345"/>
          </a:xfrm>
          <a:prstGeom prst="rect">
            <a:avLst/>
          </a:prstGeom>
        </p:spPr>
      </p:pic>
      <p:sp>
        <p:nvSpPr>
          <p:cNvPr id="16" name="Freeform 7">
            <a:extLst>
              <a:ext uri="{FF2B5EF4-FFF2-40B4-BE49-F238E27FC236}">
                <a16:creationId xmlns:a16="http://schemas.microsoft.com/office/drawing/2014/main" id="{7D187025-D952-4C58-BCB5-9E426C2186D7}"/>
              </a:ext>
            </a:extLst>
          </p:cNvPr>
          <p:cNvSpPr/>
          <p:nvPr/>
        </p:nvSpPr>
        <p:spPr>
          <a:xfrm>
            <a:off x="1068760" y="95515"/>
            <a:ext cx="3504818" cy="3935912"/>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8">
            <a:extLst>
              <a:ext uri="{FF2B5EF4-FFF2-40B4-BE49-F238E27FC236}">
                <a16:creationId xmlns:a16="http://schemas.microsoft.com/office/drawing/2014/main" id="{028A7E2A-261F-4543-A1A7-B603C04B8DBC}"/>
              </a:ext>
            </a:extLst>
          </p:cNvPr>
          <p:cNvSpPr/>
          <p:nvPr/>
        </p:nvSpPr>
        <p:spPr>
          <a:xfrm>
            <a:off x="882145" y="409142"/>
            <a:ext cx="2966527" cy="2816202"/>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9">
            <a:extLst>
              <a:ext uri="{FF2B5EF4-FFF2-40B4-BE49-F238E27FC236}">
                <a16:creationId xmlns:a16="http://schemas.microsoft.com/office/drawing/2014/main" id="{108DE398-84B6-4991-9D60-7C48F48A7BE9}"/>
              </a:ext>
            </a:extLst>
          </p:cNvPr>
          <p:cNvSpPr/>
          <p:nvPr/>
        </p:nvSpPr>
        <p:spPr>
          <a:xfrm>
            <a:off x="765679" y="1208194"/>
            <a:ext cx="4435282" cy="3245331"/>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0">
            <a:extLst>
              <a:ext uri="{FF2B5EF4-FFF2-40B4-BE49-F238E27FC236}">
                <a16:creationId xmlns:a16="http://schemas.microsoft.com/office/drawing/2014/main" id="{72EDF849-EB6A-41E6-8390-C25788CA7F45}"/>
              </a:ext>
            </a:extLst>
          </p:cNvPr>
          <p:cNvSpPr/>
          <p:nvPr/>
        </p:nvSpPr>
        <p:spPr>
          <a:xfrm>
            <a:off x="-222251" y="883991"/>
            <a:ext cx="2480665" cy="3045020"/>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1">
            <a:extLst>
              <a:ext uri="{FF2B5EF4-FFF2-40B4-BE49-F238E27FC236}">
                <a16:creationId xmlns:a16="http://schemas.microsoft.com/office/drawing/2014/main" id="{696485EE-DD94-43F5-8079-BE61E481AE7B}"/>
              </a:ext>
            </a:extLst>
          </p:cNvPr>
          <p:cNvSpPr/>
          <p:nvPr/>
        </p:nvSpPr>
        <p:spPr>
          <a:xfrm>
            <a:off x="-14638" y="2425669"/>
            <a:ext cx="2569921" cy="2486399"/>
          </a:xfrm>
          <a:custGeom>
            <a:avLst/>
            <a:gdLst/>
            <a:ahLst/>
            <a:cxnLst/>
            <a:rect l="l" t="t" r="r" b="b"/>
            <a:pathLst>
              <a:path w="2569921" h="2486399">
                <a:moveTo>
                  <a:pt x="0" y="0"/>
                </a:moveTo>
                <a:lnTo>
                  <a:pt x="2569921" y="0"/>
                </a:lnTo>
                <a:lnTo>
                  <a:pt x="2569921" y="2486398"/>
                </a:lnTo>
                <a:lnTo>
                  <a:pt x="0" y="24863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12">
            <a:extLst>
              <a:ext uri="{FF2B5EF4-FFF2-40B4-BE49-F238E27FC236}">
                <a16:creationId xmlns:a16="http://schemas.microsoft.com/office/drawing/2014/main" id="{C7F9C586-1F7B-4B6F-A6F0-8AC0766B446F}"/>
              </a:ext>
            </a:extLst>
          </p:cNvPr>
          <p:cNvSpPr/>
          <p:nvPr/>
        </p:nvSpPr>
        <p:spPr>
          <a:xfrm>
            <a:off x="-524329" y="5373046"/>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13">
            <a:extLst>
              <a:ext uri="{FF2B5EF4-FFF2-40B4-BE49-F238E27FC236}">
                <a16:creationId xmlns:a16="http://schemas.microsoft.com/office/drawing/2014/main" id="{E046C5B8-11F5-49C4-AA35-0D2C0E18C6C1}"/>
              </a:ext>
            </a:extLst>
          </p:cNvPr>
          <p:cNvSpPr/>
          <p:nvPr/>
        </p:nvSpPr>
        <p:spPr>
          <a:xfrm>
            <a:off x="9169380" y="3104712"/>
            <a:ext cx="3298561" cy="724776"/>
          </a:xfrm>
          <a:custGeom>
            <a:avLst/>
            <a:gdLst/>
            <a:ahLst/>
            <a:cxnLst/>
            <a:rect l="l" t="t" r="r" b="b"/>
            <a:pathLst>
              <a:path w="4210188" h="1270711">
                <a:moveTo>
                  <a:pt x="0" y="0"/>
                </a:moveTo>
                <a:lnTo>
                  <a:pt x="4210189" y="0"/>
                </a:lnTo>
                <a:lnTo>
                  <a:pt x="4210189" y="1270711"/>
                </a:lnTo>
                <a:lnTo>
                  <a:pt x="0" y="1270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9">
            <a:extLst>
              <a:ext uri="{FF2B5EF4-FFF2-40B4-BE49-F238E27FC236}">
                <a16:creationId xmlns:a16="http://schemas.microsoft.com/office/drawing/2014/main" id="{F8E33D0D-6465-4DA9-8BAD-E6D1D0BE72CB}"/>
              </a:ext>
            </a:extLst>
          </p:cNvPr>
          <p:cNvSpPr/>
          <p:nvPr/>
        </p:nvSpPr>
        <p:spPr>
          <a:xfrm>
            <a:off x="8289587" y="3042960"/>
            <a:ext cx="1700663" cy="945610"/>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6C6FCCAD-65EA-4A6B-A023-F009C6B52F4F}"/>
              </a:ext>
            </a:extLst>
          </p:cNvPr>
          <p:cNvGrpSpPr/>
          <p:nvPr/>
        </p:nvGrpSpPr>
        <p:grpSpPr>
          <a:xfrm>
            <a:off x="-328005" y="5809174"/>
            <a:ext cx="13886846" cy="1339614"/>
            <a:chOff x="-328005" y="5809174"/>
            <a:chExt cx="13886846" cy="1339614"/>
          </a:xfrm>
        </p:grpSpPr>
        <p:sp>
          <p:nvSpPr>
            <p:cNvPr id="27" name="Freeform 20">
              <a:extLst>
                <a:ext uri="{FF2B5EF4-FFF2-40B4-BE49-F238E27FC236}">
                  <a16:creationId xmlns:a16="http://schemas.microsoft.com/office/drawing/2014/main" id="{3CCF5130-C410-428E-B535-76066C9F4896}"/>
                </a:ext>
              </a:extLst>
            </p:cNvPr>
            <p:cNvSpPr/>
            <p:nvPr/>
          </p:nvSpPr>
          <p:spPr>
            <a:xfrm>
              <a:off x="-328005" y="5845679"/>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0">
              <a:extLst>
                <a:ext uri="{FF2B5EF4-FFF2-40B4-BE49-F238E27FC236}">
                  <a16:creationId xmlns:a16="http://schemas.microsoft.com/office/drawing/2014/main" id="{C9B3D73F-7B56-432A-9EB0-AA1557EFB5AC}"/>
                </a:ext>
              </a:extLst>
            </p:cNvPr>
            <p:cNvSpPr/>
            <p:nvPr/>
          </p:nvSpPr>
          <p:spPr>
            <a:xfrm>
              <a:off x="2334237" y="5809174"/>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0">
              <a:extLst>
                <a:ext uri="{FF2B5EF4-FFF2-40B4-BE49-F238E27FC236}">
                  <a16:creationId xmlns:a16="http://schemas.microsoft.com/office/drawing/2014/main" id="{451CE5F5-C5FE-42C5-819E-86CB7234D40C}"/>
                </a:ext>
              </a:extLst>
            </p:cNvPr>
            <p:cNvSpPr/>
            <p:nvPr/>
          </p:nvSpPr>
          <p:spPr>
            <a:xfrm>
              <a:off x="4961467" y="5911817"/>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0">
              <a:extLst>
                <a:ext uri="{FF2B5EF4-FFF2-40B4-BE49-F238E27FC236}">
                  <a16:creationId xmlns:a16="http://schemas.microsoft.com/office/drawing/2014/main" id="{39043A63-6975-4A22-98BE-6B940396EF79}"/>
                </a:ext>
              </a:extLst>
            </p:cNvPr>
            <p:cNvSpPr/>
            <p:nvPr/>
          </p:nvSpPr>
          <p:spPr>
            <a:xfrm>
              <a:off x="7605010" y="6027150"/>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0">
              <a:extLst>
                <a:ext uri="{FF2B5EF4-FFF2-40B4-BE49-F238E27FC236}">
                  <a16:creationId xmlns:a16="http://schemas.microsoft.com/office/drawing/2014/main" id="{81AA8193-9F26-4A14-A012-E926972D103C}"/>
                </a:ext>
              </a:extLst>
            </p:cNvPr>
            <p:cNvSpPr/>
            <p:nvPr/>
          </p:nvSpPr>
          <p:spPr>
            <a:xfrm>
              <a:off x="10388134" y="5973788"/>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0" name="Group 9">
            <a:extLst>
              <a:ext uri="{FF2B5EF4-FFF2-40B4-BE49-F238E27FC236}">
                <a16:creationId xmlns:a16="http://schemas.microsoft.com/office/drawing/2014/main" id="{96219231-1A3B-480D-9345-EAC67A7323A6}"/>
              </a:ext>
            </a:extLst>
          </p:cNvPr>
          <p:cNvGrpSpPr/>
          <p:nvPr/>
        </p:nvGrpSpPr>
        <p:grpSpPr>
          <a:xfrm>
            <a:off x="649918" y="416044"/>
            <a:ext cx="11331379" cy="1123712"/>
            <a:chOff x="230818" y="566309"/>
            <a:chExt cx="11331379" cy="1123712"/>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FFE1FF"/>
            </a:solidFill>
            <a:ln w="57150">
              <a:solidFill>
                <a:srgbClr val="A200A2"/>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2671749" y="2609542"/>
            <a:ext cx="9520250" cy="3740389"/>
          </a:xfrm>
          <a:prstGeom prst="roundRect">
            <a:avLst/>
          </a:prstGeom>
          <a:solidFill>
            <a:schemeClr val="accent2">
              <a:lumMod val="20000"/>
              <a:lumOff val="80000"/>
            </a:schemeClr>
          </a:solidFill>
          <a:ln w="57150">
            <a:solidFill>
              <a:srgbClr val="BA5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dirty="0">
                <a:solidFill>
                  <a:prstClr val="black"/>
                </a:solidFill>
                <a:latin typeface="Calibri" panose="020F0502020204030204"/>
              </a:rPr>
              <a:t>Bài đọc nói về bạn nhỏ tuổi</a:t>
            </a:r>
            <a:r>
              <a:rPr lang="en-US" sz="4800" dirty="0">
                <a:solidFill>
                  <a:prstClr val="black"/>
                </a:solidFill>
                <a:latin typeface="Calibri" panose="020F0502020204030204"/>
              </a:rPr>
              <a:t> </a:t>
            </a:r>
            <a:r>
              <a:rPr lang="vi-VN" sz="4800" dirty="0">
                <a:solidFill>
                  <a:prstClr val="black"/>
                </a:solidFill>
                <a:latin typeface="Calibri" panose="020F0502020204030204"/>
              </a:rPr>
              <a:t>Ngựa thích bay nhảy, thích du ngoạn khắp nơi. Dù vậy, cậu vẫn rất yêu mẹ, đi đâu cũng nhớ về mẹ, tìm đường trở về bên mẹ.</a:t>
            </a:r>
          </a:p>
        </p:txBody>
      </p:sp>
      <p:pic>
        <p:nvPicPr>
          <p:cNvPr id="2" name="Picture 1">
            <a:extLst>
              <a:ext uri="{FF2B5EF4-FFF2-40B4-BE49-F238E27FC236}">
                <a16:creationId xmlns:a16="http://schemas.microsoft.com/office/drawing/2014/main" id="{59D4B07B-2E37-0773-008C-017C8089D9A5}"/>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0000" b="90000" l="10000" r="90000"/>
                    </a14:imgEffect>
                  </a14:imgLayer>
                </a14:imgProps>
              </a:ext>
            </a:extLst>
          </a:blip>
          <a:stretch>
            <a:fillRect/>
          </a:stretch>
        </p:blipFill>
        <p:spPr>
          <a:xfrm>
            <a:off x="-419099" y="3657600"/>
            <a:ext cx="3792838" cy="3632200"/>
          </a:xfrm>
          <a:prstGeom prst="rect">
            <a:avLst/>
          </a:prstGeom>
        </p:spPr>
      </p:pic>
      <p:sp>
        <p:nvSpPr>
          <p:cNvPr id="3" name="Rectangle 2">
            <a:extLst>
              <a:ext uri="{FF2B5EF4-FFF2-40B4-BE49-F238E27FC236}">
                <a16:creationId xmlns:a16="http://schemas.microsoft.com/office/drawing/2014/main" id="{461B2B83-96CC-3536-2F18-EB26EFBC3344}"/>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461B2B83-96CC-3536-2F18-EB26EFBC3344}"/>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ky Clouds Vector Art, Icons, and Graphics for Free Download">
            <a:extLst>
              <a:ext uri="{FF2B5EF4-FFF2-40B4-BE49-F238E27FC236}">
                <a16:creationId xmlns:a16="http://schemas.microsoft.com/office/drawing/2014/main" id="{61E0CE3D-93DA-4374-A2F9-52B8BA281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2019300" y="588716"/>
            <a:ext cx="6502400" cy="2627086"/>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16798" y="1209761"/>
            <a:ext cx="5283201" cy="1384995"/>
          </a:xfrm>
          <a:prstGeom prst="rect">
            <a:avLst/>
          </a:prstGeom>
          <a:noFill/>
        </p:spPr>
        <p:txBody>
          <a:bodyPr wrap="square" rtlCol="0">
            <a:spAutoFit/>
          </a:bodyPr>
          <a:lstStyle/>
          <a:p>
            <a:r>
              <a:rPr lang="de-DE" sz="2800" b="1" dirty="0"/>
              <a:t>Đối với cha mẹ, người lớn tuổi chúng ta cần có thái độ, lời nói, việc làm như thế nào?</a:t>
            </a:r>
            <a:endParaRPr lang="en-US" sz="2800" b="1" dirty="0"/>
          </a:p>
        </p:txBody>
      </p:sp>
      <p:sp>
        <p:nvSpPr>
          <p:cNvPr id="8" name="Flowchart: Terminator 7"/>
          <p:cNvSpPr/>
          <p:nvPr/>
        </p:nvSpPr>
        <p:spPr>
          <a:xfrm>
            <a:off x="306228" y="3587360"/>
            <a:ext cx="9187542" cy="2504574"/>
          </a:xfrm>
          <a:prstGeom prst="flowChartTerminator">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de-DE" sz="3200" b="1" dirty="0">
                <a:solidFill>
                  <a:srgbClr val="002060"/>
                </a:solidFill>
                <a:latin typeface="Times New Roman" panose="02020603050405020304" pitchFamily="18" charset="0"/>
                <a:ea typeface="Calibri" panose="020F0502020204030204" pitchFamily="34" charset="0"/>
              </a:rPr>
              <a:t>Lời nói, cử chỉ lễ phép, đúng mực, nét mặt thân thiện, cởi mở khi chào hỏi, giúp đỡ cha mẹ, người lớn tuổi </a:t>
            </a:r>
            <a:endParaRPr lang="en-US" sz="3200" b="1" dirty="0">
              <a:solidFill>
                <a:srgbClr val="002060"/>
              </a:solidFill>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4272FDAE-E001-CE6D-44FC-2BDF5E1FAD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7359465" y="286022"/>
            <a:ext cx="2769933" cy="375358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7282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arn(inVertical)">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1544650" y="236722"/>
            <a:ext cx="9246705" cy="3115981"/>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7"/>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53D2FF"/>
            </a:gs>
          </a:gsLst>
          <a:lin ang="2700000" scaled="1"/>
        </a:gradFill>
        <a:effectLst/>
      </p:bgPr>
    </p:bg>
    <p:spTree>
      <p:nvGrpSpPr>
        <p:cNvPr id="1" name=""/>
        <p:cNvGrpSpPr/>
        <p:nvPr/>
      </p:nvGrpSpPr>
      <p:grpSpPr>
        <a:xfrm>
          <a:off x="0" y="0"/>
          <a:ext cx="0" cy="0"/>
          <a:chOff x="0" y="0"/>
          <a:chExt cx="0" cy="0"/>
        </a:xfrm>
      </p:grpSpPr>
      <p:pic>
        <p:nvPicPr>
          <p:cNvPr id="16" name="Picture 2" descr="Sky Clouds Vector Art, Icons, and Graphics for Free Download">
            <a:extLst>
              <a:ext uri="{FF2B5EF4-FFF2-40B4-BE49-F238E27FC236}">
                <a16:creationId xmlns:a16="http://schemas.microsoft.com/office/drawing/2014/main" id="{61E0CE3D-93DA-4374-A2F9-52B8BA281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12"/>
          <a:stretch/>
        </p:blipFill>
        <p:spPr bwMode="auto">
          <a:xfrm>
            <a:off x="0" y="0"/>
            <a:ext cx="12192000" cy="63619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green hills with trees and bushes&#10;&#10;Description automatically generated">
            <a:extLst>
              <a:ext uri="{FF2B5EF4-FFF2-40B4-BE49-F238E27FC236}">
                <a16:creationId xmlns:a16="http://schemas.microsoft.com/office/drawing/2014/main" id="{D44028F8-028C-4923-B26F-53CF75049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147"/>
            <a:ext cx="12192000" cy="6379743"/>
          </a:xfrm>
          <a:prstGeom prst="rect">
            <a:avLst/>
          </a:prstGeom>
        </p:spPr>
      </p:pic>
      <p:grpSp>
        <p:nvGrpSpPr>
          <p:cNvPr id="6" name="Group 5">
            <a:extLst>
              <a:ext uri="{FF2B5EF4-FFF2-40B4-BE49-F238E27FC236}">
                <a16:creationId xmlns:a16="http://schemas.microsoft.com/office/drawing/2014/main" id="{E999594D-CAF7-5E1A-5F5A-090654F421C7}"/>
              </a:ext>
            </a:extLst>
          </p:cNvPr>
          <p:cNvGrpSpPr/>
          <p:nvPr/>
        </p:nvGrpSpPr>
        <p:grpSpPr>
          <a:xfrm>
            <a:off x="1147432" y="145144"/>
            <a:ext cx="10615697" cy="1239156"/>
            <a:chOff x="1147432" y="145144"/>
            <a:chExt cx="10615697" cy="1429656"/>
          </a:xfrm>
        </p:grpSpPr>
        <p:sp>
          <p:nvSpPr>
            <p:cNvPr id="12" name="Rectangle: Rounded Corners 11">
              <a:extLst>
                <a:ext uri="{FF2B5EF4-FFF2-40B4-BE49-F238E27FC236}">
                  <a16:creationId xmlns:a16="http://schemas.microsoft.com/office/drawing/2014/main" id="{4DC22449-6B5C-4BB7-8441-FE23C48C22C0}"/>
                </a:ext>
              </a:extLst>
            </p:cNvPr>
            <p:cNvSpPr/>
            <p:nvPr/>
          </p:nvSpPr>
          <p:spPr>
            <a:xfrm>
              <a:off x="1147432" y="145144"/>
              <a:ext cx="10615697" cy="1429656"/>
            </a:xfrm>
            <a:prstGeom prst="roundRect">
              <a:avLst/>
            </a:prstGeom>
            <a:solidFill>
              <a:srgbClr val="CCFFCC"/>
            </a:solidFill>
            <a:ln w="57150">
              <a:solidFill>
                <a:srgbClr val="008E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1CB7A1E-7F27-8D0F-1EC1-95E0524307A9}"/>
                </a:ext>
              </a:extLst>
            </p:cNvPr>
            <p:cNvGrpSpPr/>
            <p:nvPr/>
          </p:nvGrpSpPr>
          <p:grpSpPr>
            <a:xfrm>
              <a:off x="2216679" y="341026"/>
              <a:ext cx="9092794" cy="1035265"/>
              <a:chOff x="2873398" y="2233326"/>
              <a:chExt cx="9092794" cy="1035265"/>
            </a:xfrm>
          </p:grpSpPr>
          <p:sp>
            <p:nvSpPr>
              <p:cNvPr id="14" name="TextBox 13">
                <a:extLst>
                  <a:ext uri="{FF2B5EF4-FFF2-40B4-BE49-F238E27FC236}">
                    <a16:creationId xmlns:a16="http://schemas.microsoft.com/office/drawing/2014/main" id="{864B8FAC-AD23-40B0-8419-38BFAEF3D872}"/>
                  </a:ext>
                </a:extLst>
              </p:cNvPr>
              <p:cNvSpPr txBox="1"/>
              <p:nvPr/>
            </p:nvSpPr>
            <p:spPr>
              <a:xfrm>
                <a:off x="3089470" y="2252928"/>
                <a:ext cx="874324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Calibri" panose="020F0502020204030204" pitchFamily="34" charset="0"/>
                    <a:cs typeface="Calibri" panose="020F0502020204030204" pitchFamily="34" charset="0"/>
                  </a:rPr>
                  <a:t>Đọc</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thuộc</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lòng</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bài</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thơ</a:t>
                </a:r>
                <a:endParaRPr kumimoji="0" lang="en-US" sz="60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descr="A cartoon of a pineapple holding a blue device&#10;&#10;Description automatically generated">
                <a:extLst>
                  <a:ext uri="{FF2B5EF4-FFF2-40B4-BE49-F238E27FC236}">
                    <a16:creationId xmlns:a16="http://schemas.microsoft.com/office/drawing/2014/main" id="{E48A89D5-AC37-478C-BFF0-2189848879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73398" y="2233326"/>
                <a:ext cx="1015594" cy="1015594"/>
              </a:xfrm>
              <a:prstGeom prst="rect">
                <a:avLst/>
              </a:prstGeom>
            </p:spPr>
          </p:pic>
          <p:pic>
            <p:nvPicPr>
              <p:cNvPr id="2" name="Picture 1" descr="A cartoon of a pineapple holding a blue device&#10;&#10;Description automatically generated">
                <a:extLst>
                  <a:ext uri="{FF2B5EF4-FFF2-40B4-BE49-F238E27FC236}">
                    <a16:creationId xmlns:a16="http://schemas.microsoft.com/office/drawing/2014/main" id="{81A5D8D6-BE7B-3500-FCC0-4B48E453FE4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50598" y="2246026"/>
                <a:ext cx="1015594" cy="1015594"/>
              </a:xfrm>
              <a:prstGeom prst="rect">
                <a:avLst/>
              </a:prstGeom>
            </p:spPr>
          </p:pic>
        </p:grpSp>
      </p:grpSp>
      <p:sp>
        <p:nvSpPr>
          <p:cNvPr id="10" name="Rectangle: Rounded Corners 9">
            <a:extLst>
              <a:ext uri="{FF2B5EF4-FFF2-40B4-BE49-F238E27FC236}">
                <a16:creationId xmlns:a16="http://schemas.microsoft.com/office/drawing/2014/main" id="{61F9BEDD-2740-638E-563C-72B144A835FB}"/>
              </a:ext>
            </a:extLst>
          </p:cNvPr>
          <p:cNvSpPr/>
          <p:nvPr/>
        </p:nvSpPr>
        <p:spPr>
          <a:xfrm>
            <a:off x="320351" y="1701800"/>
            <a:ext cx="11551298" cy="515620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4E62E0F9-DC72-C915-CED3-4C8CB3C25C25}"/>
              </a:ext>
            </a:extLst>
          </p:cNvPr>
          <p:cNvPicPr>
            <a:picLocks noChangeAspect="1"/>
          </p:cNvPicPr>
          <p:nvPr/>
        </p:nvPicPr>
        <p:blipFill>
          <a:blip r:embed="rId5"/>
          <a:stretch>
            <a:fillRect/>
          </a:stretch>
        </p:blipFill>
        <p:spPr>
          <a:xfrm>
            <a:off x="2449745" y="1756898"/>
            <a:ext cx="7165509" cy="5686689"/>
          </a:xfrm>
          <a:prstGeom prst="rect">
            <a:avLst/>
          </a:prstGeom>
        </p:spPr>
      </p:pic>
      <p:sp>
        <p:nvSpPr>
          <p:cNvPr id="13" name="TextBox 12">
            <a:extLst>
              <a:ext uri="{FF2B5EF4-FFF2-40B4-BE49-F238E27FC236}">
                <a16:creationId xmlns:a16="http://schemas.microsoft.com/office/drawing/2014/main" id="{5D9C24CB-F30A-CFF9-30A2-FDFEF08A6723}"/>
              </a:ext>
            </a:extLst>
          </p:cNvPr>
          <p:cNvSpPr txBox="1"/>
          <p:nvPr/>
        </p:nvSpPr>
        <p:spPr>
          <a:xfrm>
            <a:off x="6032500" y="2209800"/>
            <a:ext cx="10033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t>
            </a:r>
            <a:r>
              <a:rPr lang="en-US" dirty="0" err="1">
                <a:latin typeface="Cambria" panose="02040503050406030204" pitchFamily="18" charset="0"/>
                <a:ea typeface="Cambria" panose="02040503050406030204" pitchFamily="18" charset="0"/>
              </a:rPr>
              <a:t>Trích</a:t>
            </a:r>
            <a:r>
              <a:rPr lang="en-US" dirty="0">
                <a:latin typeface="Cambria" panose="02040503050406030204" pitchFamily="18" charset="0"/>
                <a:ea typeface="Cambria" panose="02040503050406030204" pitchFamily="18" charset="0"/>
              </a:rPr>
              <a:t>)</a:t>
            </a:r>
          </a:p>
        </p:txBody>
      </p:sp>
      <p:sp>
        <p:nvSpPr>
          <p:cNvPr id="5" name="Rectangle 4">
            <a:extLst>
              <a:ext uri="{FF2B5EF4-FFF2-40B4-BE49-F238E27FC236}">
                <a16:creationId xmlns:a16="http://schemas.microsoft.com/office/drawing/2014/main" id="{FA89B98B-ED71-5A05-9204-978D804CEDEB}"/>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6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fence and trees&#10;&#10;Description automatically generated">
            <a:extLst>
              <a:ext uri="{FF2B5EF4-FFF2-40B4-BE49-F238E27FC236}">
                <a16:creationId xmlns:a16="http://schemas.microsoft.com/office/drawing/2014/main" id="{7B4B761A-7C07-48E4-9F19-AAB681619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17146"/>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7" y="2688720"/>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b="1" noProof="0" dirty="0" err="1">
                <a:solidFill>
                  <a:prstClr val="black"/>
                </a:solidFill>
                <a:latin typeface="Calibri" panose="020F0502020204030204" pitchFamily="34" charset="0"/>
                <a:cs typeface="Calibri" panose="020F0502020204030204" pitchFamily="34" charset="0"/>
              </a:rPr>
              <a:t>Ôn</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học</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thuộc</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lòng</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bài</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776074"/>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8" y="4115385"/>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Tìm</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Đại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4" y="4275731"/>
            <a:ext cx="919996" cy="919996"/>
          </a:xfrm>
          <a:prstGeom prst="rect">
            <a:avLst/>
          </a:prstGeom>
        </p:spPr>
      </p:pic>
      <p:pic>
        <p:nvPicPr>
          <p:cNvPr id="2" name="Picture 1">
            <a:extLst>
              <a:ext uri="{FF2B5EF4-FFF2-40B4-BE49-F238E27FC236}">
                <a16:creationId xmlns:a16="http://schemas.microsoft.com/office/drawing/2014/main" id="{F4B74F28-F70B-4682-4B60-CB2078B4889C}"/>
              </a:ext>
            </a:extLst>
          </p:cNvPr>
          <p:cNvPicPr>
            <a:picLocks noChangeAspect="1"/>
          </p:cNvPicPr>
          <p:nvPr/>
        </p:nvPicPr>
        <p:blipFill>
          <a:blip r:embed="rId4"/>
          <a:stretch>
            <a:fillRect/>
          </a:stretch>
        </p:blipFill>
        <p:spPr>
          <a:xfrm>
            <a:off x="3786416" y="357568"/>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artoon landscape with mountains and blue sky&#10;&#10;Description automatically generated">
            <a:extLst>
              <a:ext uri="{FF2B5EF4-FFF2-40B4-BE49-F238E27FC236}">
                <a16:creationId xmlns:a16="http://schemas.microsoft.com/office/drawing/2014/main" id="{910EAFA5-0144-49E8-832B-F8D14368CBA7}"/>
              </a:ext>
            </a:extLst>
          </p:cNvPr>
          <p:cNvPicPr>
            <a:picLocks noChangeAspect="1"/>
          </p:cNvPicPr>
          <p:nvPr/>
        </p:nvPicPr>
        <p:blipFill rotWithShape="1">
          <a:blip r:embed="rId3">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B760A48-5C6C-40A3-B142-FB7F327281F6}"/>
              </a:ext>
            </a:extLst>
          </p:cNvPr>
          <p:cNvSpPr/>
          <p:nvPr/>
        </p:nvSpPr>
        <p:spPr>
          <a:xfrm>
            <a:off x="340002" y="704335"/>
            <a:ext cx="11374343" cy="5708822"/>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8610325-66BC-4CBF-91F7-820EF992520B}"/>
              </a:ext>
            </a:extLst>
          </p:cNvPr>
          <p:cNvSpPr txBox="1"/>
          <p:nvPr/>
        </p:nvSpPr>
        <p:spPr>
          <a:xfrm>
            <a:off x="707923" y="1324602"/>
            <a:ext cx="10792091" cy="4832092"/>
          </a:xfrm>
          <a:prstGeom prst="rect">
            <a:avLst/>
          </a:prstGeom>
          <a:noFill/>
        </p:spPr>
        <p:txBody>
          <a:bodyPr wrap="square" rtlCol="0">
            <a:spAutoFit/>
          </a:bodyPr>
          <a:lstStyle/>
          <a:p>
            <a:pPr marL="342900" lvl="0" indent="-342900" algn="just">
              <a:buFont typeface="Arial" panose="020B0604020202020204" pitchFamily="34" charset="0"/>
              <a:buChar char="•"/>
            </a:pPr>
            <a:r>
              <a:rPr lang="vi-VN" sz="2800" dirty="0">
                <a:solidFill>
                  <a:prstClr val="black"/>
                </a:solidFill>
              </a:rPr>
              <a:t>Đọc đúng và diễn cảm bài thơ Tuổi Ngựa, biết thể hiện giọng đọc khác nhau phù hợp với lời nói của mỗi nhân vật (mẹ và con); nhấn giọng vào những từ ngữ cần thiết để thể hiện cảm xúc, suy nghĩ của bạn nhỏ thông qua hình ảnh chú ngựa con.</a:t>
            </a:r>
          </a:p>
          <a:p>
            <a:pPr marL="342900" lvl="0" indent="-342900" algn="just">
              <a:buFont typeface="Arial" panose="020B0604020202020204" pitchFamily="34" charset="0"/>
              <a:buChar char="•"/>
            </a:pPr>
            <a:r>
              <a:rPr lang="vi-VN" sz="2800" dirty="0">
                <a:solidFill>
                  <a:prstClr val="black"/>
                </a:solidFill>
              </a:rPr>
              <a:t>Đọc hiểu: Nhận biết được nội dung cuộc trò chuyện của hai mẹ con, cảm nhận được suy nghĩ, cảm xúc của bạn nhỏ về hành trình rong ruổi của chú ngựa con và hình dung được những cảnh vật tươi đẹp của nhiều miền đất theo tưởng tượng của bạn nhỏ. Hiểu điều tác giả muốn nói qua bài thơ: Tuổi thơ có nhiều ước mơ, muốn đi đến nhiều nơi, muốn khám phá nhiều điều thú vị của cuộc sống,...</a:t>
            </a:r>
          </a:p>
        </p:txBody>
      </p:sp>
      <p:grpSp>
        <p:nvGrpSpPr>
          <p:cNvPr id="8" name="Group 7">
            <a:extLst>
              <a:ext uri="{FF2B5EF4-FFF2-40B4-BE49-F238E27FC236}">
                <a16:creationId xmlns:a16="http://schemas.microsoft.com/office/drawing/2014/main" id="{F40080C4-E8B3-4874-9565-DCE170196C8D}"/>
              </a:ext>
            </a:extLst>
          </p:cNvPr>
          <p:cNvGrpSpPr/>
          <p:nvPr/>
        </p:nvGrpSpPr>
        <p:grpSpPr>
          <a:xfrm>
            <a:off x="2744706" y="187733"/>
            <a:ext cx="6806393" cy="1033204"/>
            <a:chOff x="2655308" y="475258"/>
            <a:chExt cx="8592146" cy="1033204"/>
          </a:xfrm>
        </p:grpSpPr>
        <p:sp>
          <p:nvSpPr>
            <p:cNvPr id="9" name="TextBox 8">
              <a:extLst>
                <a:ext uri="{FF2B5EF4-FFF2-40B4-BE49-F238E27FC236}">
                  <a16:creationId xmlns:a16="http://schemas.microsoft.com/office/drawing/2014/main" id="{AB829BEB-45BB-4E38-B9AD-715723F482D7}"/>
                </a:ext>
              </a:extLst>
            </p:cNvPr>
            <p:cNvSpPr txBox="1"/>
            <p:nvPr/>
          </p:nvSpPr>
          <p:spPr>
            <a:xfrm>
              <a:off x="2682909" y="492799"/>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68275">
                    <a:solidFill>
                      <a:prstClr val="white"/>
                    </a:solidFill>
                  </a:ln>
                  <a:solidFill>
                    <a:prstClr val="white"/>
                  </a:solidFill>
                  <a:effectLst>
                    <a:glow rad="63500">
                      <a:srgbClr val="FFFF00">
                        <a:alpha val="40000"/>
                      </a:srgb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sp>
          <p:nvSpPr>
            <p:cNvPr id="10" name="TextBox 9">
              <a:extLst>
                <a:ext uri="{FF2B5EF4-FFF2-40B4-BE49-F238E27FC236}">
                  <a16:creationId xmlns:a16="http://schemas.microsoft.com/office/drawing/2014/main" id="{2A87C610-C3AE-434A-B27C-C3DDA795E342}"/>
                </a:ext>
              </a:extLst>
            </p:cNvPr>
            <p:cNvSpPr txBox="1"/>
            <p:nvPr/>
          </p:nvSpPr>
          <p:spPr>
            <a:xfrm>
              <a:off x="2655308" y="475258"/>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sysClr val="windowText" lastClr="000000"/>
                    </a:solidFill>
                  </a:ln>
                  <a:solidFill>
                    <a:srgbClr val="00FF00"/>
                  </a:solidFill>
                  <a:effectLst>
                    <a:glow rad="63500">
                      <a:prstClr val="white">
                        <a:alpha val="40000"/>
                      </a:prst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grpSp>
      <p:sp>
        <p:nvSpPr>
          <p:cNvPr id="2" name="Rectangle 1">
            <a:extLst>
              <a:ext uri="{FF2B5EF4-FFF2-40B4-BE49-F238E27FC236}">
                <a16:creationId xmlns:a16="http://schemas.microsoft.com/office/drawing/2014/main" id="{38FED68F-7416-DF3D-4C2E-A6F975C6A7AF}"/>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126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A2B7CE0-3E5C-7745-AC07-D89CFDD316E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3" name="Freeform 3">
            <a:extLst>
              <a:ext uri="{FF2B5EF4-FFF2-40B4-BE49-F238E27FC236}">
                <a16:creationId xmlns:a16="http://schemas.microsoft.com/office/drawing/2014/main" id="{0EC88295-F8C7-4507-4E11-071B57E1AEB3}"/>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87E6C5F-C743-1DC5-ED36-1CAF6BDBC280}"/>
              </a:ext>
            </a:extLst>
          </p:cNvPr>
          <p:cNvPicPr>
            <a:picLocks noChangeAspect="1"/>
          </p:cNvPicPr>
          <p:nvPr/>
        </p:nvPicPr>
        <p:blipFill>
          <a:blip r:embed="rId4"/>
          <a:stretch>
            <a:fillRect/>
          </a:stretch>
        </p:blipFill>
        <p:spPr>
          <a:xfrm>
            <a:off x="-854918" y="1772732"/>
            <a:ext cx="10640475" cy="4348857"/>
          </a:xfrm>
          <a:prstGeom prst="rect">
            <a:avLst/>
          </a:prstGeom>
        </p:spPr>
      </p:pic>
      <p:sp>
        <p:nvSpPr>
          <p:cNvPr id="5" name="Rectangle 4">
            <a:extLst>
              <a:ext uri="{FF2B5EF4-FFF2-40B4-BE49-F238E27FC236}">
                <a16:creationId xmlns:a16="http://schemas.microsoft.com/office/drawing/2014/main" id="{0A7DC543-1797-F688-4C4F-246871436C63}"/>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622435"/>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36ADF4-7724-C6C2-ED15-DBAFAECC2265}"/>
              </a:ext>
            </a:extLst>
          </p:cNvPr>
          <p:cNvPicPr>
            <a:picLocks noChangeAspect="1"/>
          </p:cNvPicPr>
          <p:nvPr/>
        </p:nvPicPr>
        <p:blipFill>
          <a:blip r:embed="rId2"/>
          <a:stretch>
            <a:fillRect/>
          </a:stretch>
        </p:blipFill>
        <p:spPr>
          <a:xfrm>
            <a:off x="-445078" y="-66404"/>
            <a:ext cx="13842654" cy="6924404"/>
          </a:xfrm>
          <a:prstGeom prst="rect">
            <a:avLst/>
          </a:prstGeom>
        </p:spPr>
      </p:pic>
      <p:sp>
        <p:nvSpPr>
          <p:cNvPr id="30" name="Freeform 18">
            <a:extLst>
              <a:ext uri="{FF2B5EF4-FFF2-40B4-BE49-F238E27FC236}">
                <a16:creationId xmlns:a16="http://schemas.microsoft.com/office/drawing/2014/main" id="{3ADFC57E-B2F8-4EDF-B0B1-C2A7693ECC10}"/>
              </a:ext>
            </a:extLst>
          </p:cNvPr>
          <p:cNvSpPr/>
          <p:nvPr/>
        </p:nvSpPr>
        <p:spPr>
          <a:xfrm>
            <a:off x="10080559" y="259593"/>
            <a:ext cx="1695979" cy="1158973"/>
          </a:xfrm>
          <a:custGeom>
            <a:avLst/>
            <a:gdLst/>
            <a:ahLst/>
            <a:cxnLst/>
            <a:rect l="l" t="t" r="r" b="b"/>
            <a:pathLst>
              <a:path w="2171134" h="1476371">
                <a:moveTo>
                  <a:pt x="0" y="0"/>
                </a:moveTo>
                <a:lnTo>
                  <a:pt x="2171135" y="0"/>
                </a:lnTo>
                <a:lnTo>
                  <a:pt x="2171135" y="1476371"/>
                </a:lnTo>
                <a:lnTo>
                  <a:pt x="0" y="147637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BF86A801-C62A-4ECE-90C3-03091BBA74EC}"/>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5" name="Group 4">
            <a:extLst>
              <a:ext uri="{FF2B5EF4-FFF2-40B4-BE49-F238E27FC236}">
                <a16:creationId xmlns:a16="http://schemas.microsoft.com/office/drawing/2014/main" id="{AE3C1890-F800-420E-9500-F323917AD985}"/>
              </a:ext>
            </a:extLst>
          </p:cNvPr>
          <p:cNvGrpSpPr/>
          <p:nvPr/>
        </p:nvGrpSpPr>
        <p:grpSpPr>
          <a:xfrm>
            <a:off x="3948713" y="2830690"/>
            <a:ext cx="3289317" cy="1162566"/>
            <a:chOff x="3948713" y="2830690"/>
            <a:chExt cx="3289317"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92941"/>
              </a:srgb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6"/>
            <a:stretch>
              <a:fillRect/>
            </a:stretch>
          </p:blipFill>
          <p:spPr>
            <a:xfrm>
              <a:off x="3948713" y="2922844"/>
              <a:ext cx="1012312" cy="1012312"/>
            </a:xfrm>
            <a:prstGeom prst="rect">
              <a:avLst/>
            </a:prstGeom>
          </p:spPr>
        </p:pic>
      </p:grpSp>
      <p:grpSp>
        <p:nvGrpSpPr>
          <p:cNvPr id="2" name="Group 1">
            <a:extLst>
              <a:ext uri="{FF2B5EF4-FFF2-40B4-BE49-F238E27FC236}">
                <a16:creationId xmlns:a16="http://schemas.microsoft.com/office/drawing/2014/main" id="{E7CA384E-44D9-4D0C-851D-DA113903F749}"/>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8"/>
              <a:srcRect t="23900" b="29559"/>
              <a:stretch/>
            </p:blipFill>
            <p:spPr>
              <a:xfrm>
                <a:off x="-3781044" y="-1956816"/>
                <a:ext cx="3604758" cy="1680328"/>
              </a:xfrm>
              <a:prstGeom prst="rect">
                <a:avLst/>
              </a:prstGeom>
            </p:spPr>
          </p:pic>
        </p:grpSp>
      </p:grpSp>
      <p:pic>
        <p:nvPicPr>
          <p:cNvPr id="4" name="Picture 3" descr="A cartoon of a child reading a book&#10;&#10;Description automatically generated">
            <a:extLst>
              <a:ext uri="{FF2B5EF4-FFF2-40B4-BE49-F238E27FC236}">
                <a16:creationId xmlns:a16="http://schemas.microsoft.com/office/drawing/2014/main" id="{FB82925B-4D34-4A2F-B7D7-5291F6565D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7333" y="2615328"/>
            <a:ext cx="4551352" cy="4306656"/>
          </a:xfrm>
          <a:prstGeom prst="rect">
            <a:avLst/>
          </a:prstGeom>
        </p:spPr>
      </p:pic>
      <p:pic>
        <p:nvPicPr>
          <p:cNvPr id="10" name="Picture 9">
            <a:extLst>
              <a:ext uri="{FF2B5EF4-FFF2-40B4-BE49-F238E27FC236}">
                <a16:creationId xmlns:a16="http://schemas.microsoft.com/office/drawing/2014/main" id="{E718EF3C-2F24-6519-07C0-C59EC3C55219}"/>
              </a:ext>
            </a:extLst>
          </p:cNvPr>
          <p:cNvPicPr>
            <a:picLocks noChangeAspect="1"/>
          </p:cNvPicPr>
          <p:nvPr/>
        </p:nvPicPr>
        <p:blipFill>
          <a:blip r:embed="rId10"/>
          <a:stretch>
            <a:fillRect/>
          </a:stretch>
        </p:blipFill>
        <p:spPr>
          <a:xfrm>
            <a:off x="879064" y="802009"/>
            <a:ext cx="6547671" cy="2840982"/>
          </a:xfrm>
          <a:prstGeom prst="rect">
            <a:avLst/>
          </a:prstGeom>
        </p:spPr>
      </p:pic>
      <p:sp>
        <p:nvSpPr>
          <p:cNvPr id="11" name="Rectangle 10">
            <a:extLst>
              <a:ext uri="{FF2B5EF4-FFF2-40B4-BE49-F238E27FC236}">
                <a16:creationId xmlns:a16="http://schemas.microsoft.com/office/drawing/2014/main" id="{3A7CAEDB-9C07-9408-1ED1-F37B23D38B52}"/>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4"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5"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 Mẹ ơi, con tuổi gì?</a:t>
            </a:r>
          </a:p>
          <a:p>
            <a:pPr algn="just"/>
            <a:r>
              <a:rPr lang="vi-VN" sz="2300" b="0" i="0" dirty="0">
                <a:solidFill>
                  <a:srgbClr val="000000"/>
                </a:solidFill>
                <a:effectLst/>
                <a:latin typeface="Cambria" panose="02040503050406030204" pitchFamily="18" charset="0"/>
                <a:ea typeface="Cambria" panose="02040503050406030204" pitchFamily="18" charset="0"/>
              </a:rPr>
              <a:t>– 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Ngựa không yên một chỗ</a:t>
            </a:r>
          </a:p>
          <a:p>
            <a:pPr algn="just"/>
            <a:r>
              <a:rPr lang="vi-VN" sz="2300" b="0" i="0" dirty="0">
                <a:solidFill>
                  <a:srgbClr val="000000"/>
                </a:solidFill>
                <a:effectLst/>
                <a:latin typeface="Cambria" panose="02040503050406030204" pitchFamily="18" charset="0"/>
                <a:ea typeface="Cambria" panose="02040503050406030204" pitchFamily="18" charset="0"/>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Mẹ ơi, con sẽ phi</a:t>
            </a:r>
          </a:p>
          <a:p>
            <a:pPr algn="just"/>
            <a:r>
              <a:rPr lang="vi-VN" sz="2300" b="0" i="0" dirty="0">
                <a:solidFill>
                  <a:srgbClr val="000000"/>
                </a:solidFill>
                <a:effectLst/>
                <a:latin typeface="Cambria" panose="02040503050406030204" pitchFamily="18" charset="0"/>
                <a:ea typeface="Cambria" panose="02040503050406030204" pitchFamily="18" charset="0"/>
              </a:rPr>
              <a:t>Qua bao nhiêu ngọn gió</a:t>
            </a:r>
          </a:p>
          <a:p>
            <a:pPr algn="just"/>
            <a:r>
              <a:rPr lang="vi-VN" sz="2300" b="0" i="0" dirty="0">
                <a:solidFill>
                  <a:srgbClr val="000000"/>
                </a:solidFill>
                <a:effectLst/>
                <a:latin typeface="Cambria" panose="02040503050406030204" pitchFamily="18" charset="0"/>
                <a:ea typeface="Cambria" panose="02040503050406030204" pitchFamily="18" charset="0"/>
              </a:rPr>
              <a:t>Gió xanh miền trung du</a:t>
            </a:r>
          </a:p>
          <a:p>
            <a:pPr algn="just"/>
            <a:r>
              <a:rPr lang="vi-VN" sz="2300" b="0" i="0" dirty="0">
                <a:solidFill>
                  <a:srgbClr val="000000"/>
                </a:solidFill>
                <a:effectLst/>
                <a:latin typeface="Cambria" panose="02040503050406030204" pitchFamily="18" charset="0"/>
                <a:ea typeface="Cambria" panose="02040503050406030204" pitchFamily="18" charset="0"/>
              </a:rPr>
              <a:t>Gió hồng vùng đất đỏ</a:t>
            </a:r>
          </a:p>
          <a:p>
            <a:pPr algn="just"/>
            <a:r>
              <a:rPr lang="vi-VN" sz="2300" b="0" i="0" dirty="0">
                <a:solidFill>
                  <a:srgbClr val="000000"/>
                </a:solidFill>
                <a:effectLst/>
                <a:latin typeface="Cambria" panose="02040503050406030204" pitchFamily="18" charset="0"/>
                <a:ea typeface="Cambria" panose="02040503050406030204" pitchFamily="18" charset="0"/>
              </a:rPr>
              <a:t>Gió đen hút đại ngàn</a:t>
            </a:r>
          </a:p>
          <a:p>
            <a:pPr algn="just"/>
            <a:r>
              <a:rPr lang="vi-VN" sz="2300" b="0" i="0" dirty="0">
                <a:solidFill>
                  <a:srgbClr val="000000"/>
                </a:solidFill>
                <a:effectLst/>
                <a:latin typeface="Cambria" panose="02040503050406030204" pitchFamily="18" charset="0"/>
                <a:ea typeface="Cambria" panose="02040503050406030204" pitchFamily="18" charset="0"/>
              </a:rPr>
              <a:t>Mấp mô triền núi đá...</a:t>
            </a:r>
          </a:p>
          <a:p>
            <a:pPr algn="just"/>
            <a:r>
              <a:rPr lang="vi-VN" sz="2300" b="0" i="0" dirty="0">
                <a:solidFill>
                  <a:srgbClr val="000000"/>
                </a:solidFill>
                <a:effectLst/>
                <a:latin typeface="Cambria" panose="02040503050406030204" pitchFamily="18" charset="0"/>
                <a:ea typeface="Cambria" panose="02040503050406030204" pitchFamily="18" charset="0"/>
              </a:rPr>
              <a:t>Con mang về cho mẹ</a:t>
            </a:r>
          </a:p>
          <a:p>
            <a:pPr algn="just"/>
            <a:r>
              <a:rPr lang="vi-VN" sz="2300" b="0" i="0" dirty="0">
                <a:solidFill>
                  <a:srgbClr val="000000"/>
                </a:solidFill>
                <a:effectLst/>
                <a:latin typeface="Cambria" panose="02040503050406030204" pitchFamily="18" charset="0"/>
                <a:ea typeface="Cambria" panose="02040503050406030204" pitchFamily="18" charset="0"/>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4520741" y="1050867"/>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Ngựa con sẽ đi khắp</a:t>
            </a:r>
          </a:p>
          <a:p>
            <a:pPr algn="just"/>
            <a:r>
              <a:rPr lang="vi-VN" sz="2300" b="0" i="0" dirty="0">
                <a:solidFill>
                  <a:srgbClr val="000000"/>
                </a:solidFill>
                <a:effectLst/>
                <a:latin typeface="Cambria" panose="02040503050406030204" pitchFamily="18" charset="0"/>
                <a:ea typeface="Cambria" panose="02040503050406030204" pitchFamily="18" charset="0"/>
              </a:rPr>
              <a:t>Trên những cánh đồng hoa</a:t>
            </a:r>
          </a:p>
          <a:p>
            <a:pPr algn="just"/>
            <a:r>
              <a:rPr lang="vi-VN" sz="2300" b="0" i="0" dirty="0">
                <a:solidFill>
                  <a:srgbClr val="000000"/>
                </a:solidFill>
                <a:effectLst/>
                <a:latin typeface="Cambria" panose="02040503050406030204" pitchFamily="18" charset="0"/>
                <a:ea typeface="Cambria" panose="02040503050406030204" pitchFamily="18" charset="0"/>
              </a:rPr>
              <a:t>Loá màu trắng hoa mơ</a:t>
            </a:r>
          </a:p>
          <a:p>
            <a:pPr algn="just"/>
            <a:r>
              <a:rPr lang="vi-VN" sz="2300" b="0" i="0" dirty="0">
                <a:solidFill>
                  <a:srgbClr val="000000"/>
                </a:solidFill>
                <a:effectLst/>
                <a:latin typeface="Cambria" panose="02040503050406030204" pitchFamily="18" charset="0"/>
                <a:ea typeface="Cambria" panose="02040503050406030204" pitchFamily="18" charset="0"/>
              </a:rPr>
              <a:t>Trang giấy nguyên chưa viết</a:t>
            </a:r>
          </a:p>
          <a:p>
            <a:pPr algn="just"/>
            <a:r>
              <a:rPr lang="vi-VN" sz="2300" b="0" i="0" dirty="0">
                <a:solidFill>
                  <a:srgbClr val="000000"/>
                </a:solidFill>
                <a:effectLst/>
                <a:latin typeface="Cambria" panose="02040503050406030204" pitchFamily="18" charset="0"/>
                <a:ea typeface="Cambria" panose="02040503050406030204" pitchFamily="18" charset="0"/>
              </a:rPr>
              <a:t>Con làm sao ôm hết</a:t>
            </a:r>
          </a:p>
          <a:p>
            <a:pPr algn="just"/>
            <a:r>
              <a:rPr lang="vi-VN" sz="2300" b="0" i="0" dirty="0">
                <a:solidFill>
                  <a:srgbClr val="000000"/>
                </a:solidFill>
                <a:effectLst/>
                <a:latin typeface="Cambria" panose="02040503050406030204" pitchFamily="18" charset="0"/>
                <a:ea typeface="Cambria" panose="02040503050406030204" pitchFamily="18" charset="0"/>
              </a:rPr>
              <a:t>Mùi hoa huệ ngọt ngào</a:t>
            </a:r>
          </a:p>
          <a:p>
            <a:pPr algn="just"/>
            <a:r>
              <a:rPr lang="vi-VN" sz="2300" b="0" i="0" dirty="0">
                <a:solidFill>
                  <a:srgbClr val="000000"/>
                </a:solidFill>
                <a:effectLst/>
                <a:latin typeface="Cambria" panose="02040503050406030204" pitchFamily="18" charset="0"/>
                <a:ea typeface="Cambria" panose="02040503050406030204" pitchFamily="18" charset="0"/>
              </a:rPr>
              <a:t>Gió và nắng xôn xao</a:t>
            </a:r>
          </a:p>
          <a:p>
            <a:pPr algn="just"/>
            <a:r>
              <a:rPr lang="vi-VN" sz="2300" b="0" i="0" dirty="0">
                <a:solidFill>
                  <a:srgbClr val="000000"/>
                </a:solidFill>
                <a:effectLst/>
                <a:latin typeface="Cambria" panose="02040503050406030204" pitchFamily="18" charset="0"/>
                <a:ea typeface="Cambria" panose="02040503050406030204" pitchFamily="18" charset="0"/>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4552844" y="3969774"/>
            <a:ext cx="4304414" cy="3277820"/>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Nhưng mẹ ơi, đừng buồn</a:t>
            </a:r>
          </a:p>
          <a:p>
            <a:pPr algn="just"/>
            <a:r>
              <a:rPr lang="vi-VN" sz="2300" b="0" i="0" dirty="0">
                <a:solidFill>
                  <a:srgbClr val="000000"/>
                </a:solidFill>
                <a:effectLst/>
                <a:latin typeface="Cambria" panose="02040503050406030204" pitchFamily="18" charset="0"/>
                <a:ea typeface="Cambria" panose="02040503050406030204" pitchFamily="18" charset="0"/>
              </a:rPr>
              <a:t>Dẫu cách núi cách rừng</a:t>
            </a:r>
          </a:p>
          <a:p>
            <a:pPr algn="just"/>
            <a:r>
              <a:rPr lang="vi-VN" sz="2300" b="0" i="0" dirty="0">
                <a:solidFill>
                  <a:srgbClr val="000000"/>
                </a:solidFill>
                <a:effectLst/>
                <a:latin typeface="Cambria" panose="02040503050406030204" pitchFamily="18" charset="0"/>
                <a:ea typeface="Cambria" panose="02040503050406030204" pitchFamily="18" charset="0"/>
              </a:rPr>
              <a:t>Dẫu cách sông cách biển</a:t>
            </a:r>
          </a:p>
          <a:p>
            <a:pPr algn="just"/>
            <a:r>
              <a:rPr lang="vi-VN" sz="2300" b="0" i="0" dirty="0">
                <a:solidFill>
                  <a:srgbClr val="000000"/>
                </a:solidFill>
                <a:effectLst/>
                <a:latin typeface="Cambria" panose="02040503050406030204" pitchFamily="18" charset="0"/>
                <a:ea typeface="Cambria" panose="02040503050406030204" pitchFamily="18" charset="0"/>
              </a:rPr>
              <a:t>Con tìm về với mẹ</a:t>
            </a:r>
          </a:p>
          <a:p>
            <a:pPr algn="just"/>
            <a:r>
              <a:rPr lang="vi-VN" sz="2300" b="0" i="0" dirty="0">
                <a:solidFill>
                  <a:srgbClr val="000000"/>
                </a:solidFill>
                <a:effectLst/>
                <a:latin typeface="Cambria" panose="02040503050406030204" pitchFamily="18" charset="0"/>
                <a:ea typeface="Cambria" panose="02040503050406030204" pitchFamily="18" charset="0"/>
              </a:rPr>
              <a:t>Ngựa con vẫn nhớ đường.</a:t>
            </a:r>
          </a:p>
          <a:p>
            <a:pPr algn="r"/>
            <a:r>
              <a:rPr lang="vi-VN" sz="2300" b="0" i="0" dirty="0">
                <a:solidFill>
                  <a:srgbClr val="000000"/>
                </a:solidFill>
                <a:effectLst/>
                <a:latin typeface="Cambria" panose="02040503050406030204" pitchFamily="18" charset="0"/>
                <a:ea typeface="Cambria" panose="02040503050406030204" pitchFamily="18" charset="0"/>
              </a:rPr>
              <a:t>(Xuân Quỳnh)</a:t>
            </a:r>
          </a:p>
          <a:p>
            <a:pPr algn="just"/>
            <a:endParaRPr lang="vi-VN" sz="2300" b="0" i="0" dirty="0">
              <a:solidFill>
                <a:srgbClr val="000000"/>
              </a:solidFill>
              <a:effectLst/>
              <a:latin typeface="Cambria" panose="02040503050406030204" pitchFamily="18" charset="0"/>
              <a:ea typeface="Cambria" panose="02040503050406030204" pitchFamily="18" charset="0"/>
            </a:endParaRPr>
          </a:p>
          <a:p>
            <a:pPr algn="just"/>
            <a:endParaRPr lang="vi-VN" sz="2300" b="0" i="0" dirty="0">
              <a:solidFill>
                <a:srgbClr val="000000"/>
              </a:solidFill>
              <a:effectLst/>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Trích</a:t>
            </a:r>
            <a:r>
              <a:rPr lang="en-US" sz="2000" dirty="0">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35135CC8-FD45-6CCC-F1B2-B464CFA82A8C}"/>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353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a:extLst>
              <a:ext uri="{FF2B5EF4-FFF2-40B4-BE49-F238E27FC236}">
                <a16:creationId xmlns:a16="http://schemas.microsoft.com/office/drawing/2014/main" id="{49968348-1B9A-7AB9-695E-92D5DE48151F}"/>
              </a:ext>
            </a:extLst>
          </p:cNvPr>
          <p:cNvGrpSpPr/>
          <p:nvPr/>
        </p:nvGrpSpPr>
        <p:grpSpPr>
          <a:xfrm>
            <a:off x="105817" y="0"/>
            <a:ext cx="3542258" cy="919401"/>
            <a:chOff x="715316" y="628899"/>
            <a:chExt cx="3542258" cy="919401"/>
          </a:xfrm>
        </p:grpSpPr>
        <p:sp>
          <p:nvSpPr>
            <p:cNvPr id="4" name="TextBox 3">
              <a:extLst>
                <a:ext uri="{FF2B5EF4-FFF2-40B4-BE49-F238E27FC236}">
                  <a16:creationId xmlns:a16="http://schemas.microsoft.com/office/drawing/2014/main" id="{DC52E89F-3A3F-1AF5-8093-F1570199A6BB}"/>
                </a:ext>
              </a:extLst>
            </p:cNvPr>
            <p:cNvSpPr txBox="1"/>
            <p:nvPr/>
          </p:nvSpPr>
          <p:spPr>
            <a:xfrm>
              <a:off x="1361974" y="628899"/>
              <a:ext cx="289560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Chia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5" name="Picture 4" descr="A question mark in a speech bubble&#10;&#10;Description automatically generated">
              <a:extLst>
                <a:ext uri="{FF2B5EF4-FFF2-40B4-BE49-F238E27FC236}">
                  <a16:creationId xmlns:a16="http://schemas.microsoft.com/office/drawing/2014/main" id="{6EEB4A99-43C8-2273-0234-3F3431CD6C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sp>
        <p:nvSpPr>
          <p:cNvPr id="6" name="Oval 5">
            <a:extLst>
              <a:ext uri="{FF2B5EF4-FFF2-40B4-BE49-F238E27FC236}">
                <a16:creationId xmlns:a16="http://schemas.microsoft.com/office/drawing/2014/main" id="{01EF15AD-248D-57A2-CB82-02C8EF071443}"/>
              </a:ext>
            </a:extLst>
          </p:cNvPr>
          <p:cNvSpPr/>
          <p:nvPr/>
        </p:nvSpPr>
        <p:spPr>
          <a:xfrm>
            <a:off x="123825" y="11430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7" name="Oval 6">
            <a:extLst>
              <a:ext uri="{FF2B5EF4-FFF2-40B4-BE49-F238E27FC236}">
                <a16:creationId xmlns:a16="http://schemas.microsoft.com/office/drawing/2014/main" id="{9A3ABB87-D045-047E-18B3-83954F05AF99}"/>
              </a:ext>
            </a:extLst>
          </p:cNvPr>
          <p:cNvSpPr/>
          <p:nvPr/>
        </p:nvSpPr>
        <p:spPr>
          <a:xfrm>
            <a:off x="171450" y="29527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8" name="Oval 7">
            <a:extLst>
              <a:ext uri="{FF2B5EF4-FFF2-40B4-BE49-F238E27FC236}">
                <a16:creationId xmlns:a16="http://schemas.microsoft.com/office/drawing/2014/main" id="{0243C4ED-2AF2-8F7E-7969-809902B6620C}"/>
              </a:ext>
            </a:extLst>
          </p:cNvPr>
          <p:cNvSpPr/>
          <p:nvPr/>
        </p:nvSpPr>
        <p:spPr>
          <a:xfrm>
            <a:off x="4933950" y="10858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9" name="Oval 8">
            <a:extLst>
              <a:ext uri="{FF2B5EF4-FFF2-40B4-BE49-F238E27FC236}">
                <a16:creationId xmlns:a16="http://schemas.microsoft.com/office/drawing/2014/main" id="{8D3B4333-1B29-AA6C-20DD-54690DB22E6A}"/>
              </a:ext>
            </a:extLst>
          </p:cNvPr>
          <p:cNvSpPr/>
          <p:nvPr/>
        </p:nvSpPr>
        <p:spPr>
          <a:xfrm>
            <a:off x="5019675" y="42291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0" name="Rectangle 9">
            <a:extLst>
              <a:ext uri="{FF2B5EF4-FFF2-40B4-BE49-F238E27FC236}">
                <a16:creationId xmlns:a16="http://schemas.microsoft.com/office/drawing/2014/main" id="{EA4D42D7-2A4F-EC67-EAF5-3423FBA520ED}"/>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673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E422E1E-9570-4D02-83AA-F2E452E9D83A}"/>
              </a:ext>
            </a:extLst>
          </p:cNvPr>
          <p:cNvSpPr/>
          <p:nvPr/>
        </p:nvSpPr>
        <p:spPr>
          <a:xfrm>
            <a:off x="0" y="0"/>
            <a:ext cx="12192000" cy="3429000"/>
          </a:xfrm>
          <a:prstGeom prst="rect">
            <a:avLst/>
          </a:prstGeom>
          <a:gradFill flip="none" rotWithShape="1">
            <a:gsLst>
              <a:gs pos="26000">
                <a:srgbClr val="FFFF99"/>
              </a:gs>
              <a:gs pos="79000">
                <a:srgbClr val="66FF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cartoon of a green field with trees and grass&#10;&#10;Description automatically generated">
            <a:extLst>
              <a:ext uri="{FF2B5EF4-FFF2-40B4-BE49-F238E27FC236}">
                <a16:creationId xmlns:a16="http://schemas.microsoft.com/office/drawing/2014/main" id="{219E8656-C64F-40A3-99CA-5BD48D744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15"/>
            <a:ext cx="12192000" cy="7351776"/>
          </a:xfrm>
          <a:prstGeom prst="rect">
            <a:avLst/>
          </a:prstGeom>
        </p:spPr>
      </p:pic>
      <p:pic>
        <p:nvPicPr>
          <p:cNvPr id="17" name="Picture 16" descr="A cartoon sun with a face&#10;&#10;Description automatically generated">
            <a:extLst>
              <a:ext uri="{FF2B5EF4-FFF2-40B4-BE49-F238E27FC236}">
                <a16:creationId xmlns:a16="http://schemas.microsoft.com/office/drawing/2014/main" id="{9F58C25F-72BE-42B7-90A8-2CC9815E98B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125" b="91914" l="7852" r="91250">
                        <a14:foregroundMark x1="42891" y1="8359" x2="42891" y2="8359"/>
                        <a14:foregroundMark x1="91406" y1="49258" x2="91406" y2="49258"/>
                        <a14:foregroundMark x1="56055" y1="90508" x2="56055" y2="90508"/>
                        <a14:foregroundMark x1="40586" y1="91211" x2="40586" y2="91211"/>
                        <a14:foregroundMark x1="8750" y1="54922" x2="8750" y2="54922"/>
                        <a14:foregroundMark x1="8594" y1="38203" x2="8594" y2="38203"/>
                        <a14:foregroundMark x1="7852" y1="54570" x2="7852" y2="54570"/>
                        <a14:foregroundMark x1="57461" y1="91914" x2="57461" y2="91914"/>
                      </a14:backgroundRemoval>
                    </a14:imgEffect>
                  </a14:imgLayer>
                </a14:imgProps>
              </a:ext>
              <a:ext uri="{28A0092B-C50C-407E-A947-70E740481C1C}">
                <a14:useLocalDpi xmlns:a14="http://schemas.microsoft.com/office/drawing/2010/main" val="0"/>
              </a:ext>
            </a:extLst>
          </a:blip>
          <a:stretch>
            <a:fillRect/>
          </a:stretch>
        </p:blipFill>
        <p:spPr>
          <a:xfrm>
            <a:off x="9834368" y="-155388"/>
            <a:ext cx="2478024" cy="2478024"/>
          </a:xfrm>
          <a:prstGeom prst="rect">
            <a:avLst/>
          </a:prstGeom>
        </p:spPr>
      </p:pic>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70826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54969"/>
            <a:ext cx="8743249"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Giọng</a:t>
            </a:r>
            <a:r>
              <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khác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phù</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nói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nhân</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vật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mẹ</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Nhấn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giọng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vào</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những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ngữ</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cần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thiết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cảm</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xúc</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suy</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nghĩ</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nhỏ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thông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qua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hình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ảnh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chú</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ngựa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91653" y="2797954"/>
            <a:ext cx="1000085" cy="1000085"/>
          </a:xfrm>
          <a:prstGeom prst="rect">
            <a:avLst/>
          </a:prstGeom>
        </p:spPr>
      </p:pic>
      <p:pic>
        <p:nvPicPr>
          <p:cNvPr id="7" name="Picture 6">
            <a:extLst>
              <a:ext uri="{FF2B5EF4-FFF2-40B4-BE49-F238E27FC236}">
                <a16:creationId xmlns:a16="http://schemas.microsoft.com/office/drawing/2014/main" id="{B08F69B2-D65A-1D33-3C1E-97A46A0732F8}"/>
              </a:ext>
            </a:extLst>
          </p:cNvPr>
          <p:cNvPicPr>
            <a:picLocks noChangeAspect="1"/>
          </p:cNvPicPr>
          <p:nvPr/>
        </p:nvPicPr>
        <p:blipFill>
          <a:blip r:embed="rId9"/>
          <a:stretch>
            <a:fillRect/>
          </a:stretch>
        </p:blipFill>
        <p:spPr>
          <a:xfrm>
            <a:off x="3953248" y="582952"/>
            <a:ext cx="5072312" cy="1524132"/>
          </a:xfrm>
          <a:prstGeom prst="rect">
            <a:avLst/>
          </a:prstGeom>
        </p:spPr>
      </p:pic>
      <p:sp>
        <p:nvSpPr>
          <p:cNvPr id="2" name="Rectangle 1">
            <a:extLst>
              <a:ext uri="{FF2B5EF4-FFF2-40B4-BE49-F238E27FC236}">
                <a16:creationId xmlns:a16="http://schemas.microsoft.com/office/drawing/2014/main" id="{9348FF7E-7B1E-D785-4E2A-7C53789034B5}"/>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92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9">
            <a:extLst>
              <a:ext uri="{FF2B5EF4-FFF2-40B4-BE49-F238E27FC236}">
                <a16:creationId xmlns:a16="http://schemas.microsoft.com/office/drawing/2014/main" id="{7884F2C8-CF24-28C7-EFF8-1E54FA2EC5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4" name="TextBox 3">
            <a:extLst>
              <a:ext uri="{FF2B5EF4-FFF2-40B4-BE49-F238E27FC236}">
                <a16:creationId xmlns:a16="http://schemas.microsoft.com/office/drawing/2014/main" id="{65F5C07F-F906-2403-9D85-200CB7BCED19}"/>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5" name="Freeform 2">
            <a:extLst>
              <a:ext uri="{FF2B5EF4-FFF2-40B4-BE49-F238E27FC236}">
                <a16:creationId xmlns:a16="http://schemas.microsoft.com/office/drawing/2014/main" id="{B606D40F-A1BC-C249-E7BC-850EBC8B298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0000518D-08FF-6D32-A15E-0367CD618EEE}"/>
              </a:ext>
            </a:extLst>
          </p:cNvPr>
          <p:cNvPicPr>
            <a:picLocks noChangeAspect="1"/>
          </p:cNvPicPr>
          <p:nvPr/>
        </p:nvPicPr>
        <p:blipFill>
          <a:blip r:embed="rId5"/>
          <a:stretch>
            <a:fillRect/>
          </a:stretch>
        </p:blipFill>
        <p:spPr>
          <a:xfrm>
            <a:off x="789353" y="750823"/>
            <a:ext cx="10632345" cy="2975105"/>
          </a:xfrm>
          <a:prstGeom prst="rect">
            <a:avLst/>
          </a:prstGeom>
        </p:spPr>
      </p:pic>
      <p:pic>
        <p:nvPicPr>
          <p:cNvPr id="7" name="Picture 7">
            <a:extLst>
              <a:ext uri="{FF2B5EF4-FFF2-40B4-BE49-F238E27FC236}">
                <a16:creationId xmlns:a16="http://schemas.microsoft.com/office/drawing/2014/main" id="{8FC304A2-375C-9CBD-1ADC-B0BBB53275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
        <p:nvSpPr>
          <p:cNvPr id="2" name="Rectangle 1">
            <a:extLst>
              <a:ext uri="{FF2B5EF4-FFF2-40B4-BE49-F238E27FC236}">
                <a16:creationId xmlns:a16="http://schemas.microsoft.com/office/drawing/2014/main" id="{9DBD8E86-3214-281D-92FD-3E4A6D758888}"/>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vì sao bạn nhỏ lại tưởng tượng mình là chú ngựa con rong ruổi đó đây?</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14" name="Group 13">
            <a:extLst>
              <a:ext uri="{FF2B5EF4-FFF2-40B4-BE49-F238E27FC236}">
                <a16:creationId xmlns:a16="http://schemas.microsoft.com/office/drawing/2014/main" id="{E604D35F-5804-5DBA-DFA2-8662C889FBAC}"/>
              </a:ext>
            </a:extLst>
          </p:cNvPr>
          <p:cNvGrpSpPr/>
          <p:nvPr/>
        </p:nvGrpSpPr>
        <p:grpSpPr>
          <a:xfrm>
            <a:off x="341223" y="2363264"/>
            <a:ext cx="11133740" cy="3538675"/>
            <a:chOff x="366074" y="2189812"/>
            <a:chExt cx="11133740" cy="3538675"/>
          </a:xfrm>
        </p:grpSpPr>
        <p:sp>
          <p:nvSpPr>
            <p:cNvPr id="25" name="TextBox 24">
              <a:extLst>
                <a:ext uri="{FF2B5EF4-FFF2-40B4-BE49-F238E27FC236}">
                  <a16:creationId xmlns:a16="http://schemas.microsoft.com/office/drawing/2014/main" id="{97112F73-386A-9E4B-D9FB-F8DB6A086466}"/>
                </a:ext>
              </a:extLst>
            </p:cNvPr>
            <p:cNvSpPr txBox="1"/>
            <p:nvPr/>
          </p:nvSpPr>
          <p:spPr>
            <a:xfrm>
              <a:off x="962633" y="2561663"/>
              <a:ext cx="10537181"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bạn nhỏ biết tuổi của mình là tuổi Ngựa. Ngựa không yên</a:t>
              </a:r>
              <a:r>
                <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một chỗ, người tuổi Ngựa thích đi đây, đi đó. Bởi vậy, bạn nhỏ đã tưởng tượng mình như một chú ngựa con rong ruổi khắp đó đây, được tung vó đi đến muôn nơi.</a:t>
              </a:r>
            </a:p>
          </p:txBody>
        </p:sp>
        <p:pic>
          <p:nvPicPr>
            <p:cNvPr id="26" name="Picture 25" descr="A light bulb with stars and dots&#10;&#10;Description automatically generated">
              <a:extLst>
                <a:ext uri="{FF2B5EF4-FFF2-40B4-BE49-F238E27FC236}">
                  <a16:creationId xmlns:a16="http://schemas.microsoft.com/office/drawing/2014/main" id="{AE7A6F1F-0AEA-3A78-104C-F2412DEE192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6074" y="2189812"/>
              <a:ext cx="1007003" cy="1007003"/>
            </a:xfrm>
            <a:prstGeom prst="rect">
              <a:avLst/>
            </a:prstGeom>
          </p:spPr>
        </p:pic>
      </p:grpSp>
      <p:sp>
        <p:nvSpPr>
          <p:cNvPr id="2" name="Rectangle 1">
            <a:extLst>
              <a:ext uri="{FF2B5EF4-FFF2-40B4-BE49-F238E27FC236}">
                <a16:creationId xmlns:a16="http://schemas.microsoft.com/office/drawing/2014/main" id="{43481CD6-2DA8-A33D-FE92-E0246C3664FE}"/>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636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1043</Words>
  <Application>Microsoft Office PowerPoint</Application>
  <PresentationFormat>Widescreen</PresentationFormat>
  <Paragraphs>91</Paragraphs>
  <Slides>17</Slides>
  <Notes>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17</vt:i4>
      </vt:variant>
    </vt:vector>
  </HeadingPairs>
  <TitlesOfParts>
    <vt:vector size="31" baseType="lpstr">
      <vt:lpstr>Arial</vt:lpstr>
      <vt:lpstr>Calibri</vt:lpstr>
      <vt:lpstr>Calibri Light</vt:lpstr>
      <vt:lpstr>Cambria</vt:lpstr>
      <vt:lpstr>iCiel Pony</vt:lpstr>
      <vt:lpstr>Lato Hairline</vt:lpstr>
      <vt:lpstr>Lato Light</vt:lpstr>
      <vt:lpstr>Lato Regular</vt:lpstr>
      <vt:lpstr>SVN-Poky's</vt:lpstr>
      <vt:lpstr>Times New Roman</vt:lpstr>
      <vt:lpstr>1_Custom Design</vt:lpstr>
      <vt:lpstr>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 Thuy Nho</cp:lastModifiedBy>
  <cp:revision>39</cp:revision>
  <dcterms:created xsi:type="dcterms:W3CDTF">2024-06-12T02:20:18Z</dcterms:created>
  <dcterms:modified xsi:type="dcterms:W3CDTF">2024-09-17T22:35:52Z</dcterms:modified>
</cp:coreProperties>
</file>