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8" r:id="rId2"/>
    <p:sldId id="257" r:id="rId3"/>
    <p:sldId id="259" r:id="rId4"/>
    <p:sldId id="264" r:id="rId5"/>
    <p:sldId id="300" r:id="rId6"/>
    <p:sldId id="316" r:id="rId7"/>
    <p:sldId id="317" r:id="rId8"/>
    <p:sldId id="324" r:id="rId9"/>
    <p:sldId id="325" r:id="rId10"/>
    <p:sldId id="326" r:id="rId11"/>
    <p:sldId id="327" r:id="rId12"/>
    <p:sldId id="328" r:id="rId13"/>
    <p:sldId id="329" r:id="rId14"/>
    <p:sldId id="330" r:id="rId15"/>
    <p:sldId id="303" r:id="rId16"/>
  </p:sldIdLst>
  <p:sldSz cx="12192000" cy="6858000"/>
  <p:notesSz cx="6858000" cy="9144000"/>
  <p:embeddedFontLst>
    <p:embeddedFont>
      <p:font typeface="等线" panose="02010600030101010101" pitchFamily="2" charset="-122"/>
      <p:regular r:id="rId18"/>
      <p:bold r:id="rId19"/>
    </p:embeddedFont>
    <p:embeddedFont>
      <p:font typeface="等线 Light" panose="02010600030101010101" pitchFamily="2" charset="-122"/>
      <p:regular r:id="rId20"/>
    </p:embeddedFont>
    <p:embeddedFont>
      <p:font typeface="#9Slide03 Arima Madurai Medium" panose="020B0604020202020204" charset="0"/>
      <p:regular r:id="rId21"/>
    </p:embeddedFont>
    <p:embeddedFont>
      <p:font typeface="#9Slide07 IcielCadena" panose="020B0604020202020204" charset="0"/>
      <p:bold r:id="rId22"/>
    </p:embeddedFont>
    <p:embeddedFont>
      <p:font typeface="StarsStripes" panose="00000400000000000000" pitchFamily="2" charset="0"/>
      <p:regular r:id="rId23"/>
    </p:embeddedFont>
    <p:embeddedFont>
      <p:font typeface="Tahoma" panose="020B0604030504040204" pitchFamily="34" charset="0"/>
      <p:regular r:id="rId24"/>
      <p:bold r:id="rId25"/>
    </p:embeddedFont>
    <p:embeddedFont>
      <p:font typeface="UTM Androgyne" panose="02040603050506020204" pitchFamily="18" charset="0"/>
      <p:regular r:id="rId26"/>
    </p:embeddedFont>
    <p:embeddedFont>
      <p:font typeface="UTM Tam Le" panose="02040603050506020204" pitchFamily="18" charset="0"/>
      <p:regular r:id="rId27"/>
    </p:embeddedFont>
    <p:embeddedFont>
      <p:font typeface="UVN Nguyen Du" panose="04030805020802020802" pitchFamily="82" charset="0"/>
      <p:regular r:id="rId28"/>
    </p:embeddedFont>
    <p:embeddedFont>
      <p:font typeface="UVN Van" panose="00000400000000000000" pitchFamily="2" charset="0"/>
      <p:regular r:id="rId29"/>
      <p:bold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CF1"/>
    <a:srgbClr val="617CA0"/>
    <a:srgbClr val="679C67"/>
    <a:srgbClr val="F29335"/>
    <a:srgbClr val="FF0066"/>
    <a:srgbClr val="FF3300"/>
    <a:srgbClr val="492207"/>
    <a:srgbClr val="009900"/>
    <a:srgbClr val="D6FF71"/>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88029" autoAdjust="0"/>
  </p:normalViewPr>
  <p:slideViewPr>
    <p:cSldViewPr snapToGrid="0" showGuides="1">
      <p:cViewPr varScale="1">
        <p:scale>
          <a:sx n="97" d="100"/>
          <a:sy n="97" d="100"/>
        </p:scale>
        <p:origin x="93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02BCC-5BE0-4AFA-8B55-D3D3BD403254}" type="datetimeFigureOut">
              <a:rPr lang="zh-CN" altLang="en-US" smtClean="0"/>
              <a:t>2024/4/20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B884C-8C00-4394-9DB6-15A5CAE11C79}" type="slidenum">
              <a:rPr lang="zh-CN" altLang="en-US" smtClean="0"/>
              <a:t>‹#›</a:t>
            </a:fld>
            <a:endParaRPr lang="zh-CN" altLang="en-US"/>
          </a:p>
        </p:txBody>
      </p:sp>
    </p:spTree>
    <p:extLst>
      <p:ext uri="{BB962C8B-B14F-4D97-AF65-F5344CB8AC3E}">
        <p14:creationId xmlns:p14="http://schemas.microsoft.com/office/powerpoint/2010/main" val="314325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77B884C-8C00-4394-9DB6-15A5CAE11C79}" type="slidenum">
              <a:rPr lang="zh-CN" altLang="en-US" smtClean="0"/>
              <a:t>1</a:t>
            </a:fld>
            <a:endParaRPr lang="zh-CN" altLang="en-US"/>
          </a:p>
        </p:txBody>
      </p:sp>
    </p:spTree>
    <p:extLst>
      <p:ext uri="{BB962C8B-B14F-4D97-AF65-F5344CB8AC3E}">
        <p14:creationId xmlns:p14="http://schemas.microsoft.com/office/powerpoint/2010/main" val="3025579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10</a:t>
            </a:fld>
            <a:endParaRPr lang="zh-CN" altLang="en-US"/>
          </a:p>
        </p:txBody>
      </p:sp>
    </p:spTree>
    <p:extLst>
      <p:ext uri="{BB962C8B-B14F-4D97-AF65-F5344CB8AC3E}">
        <p14:creationId xmlns:p14="http://schemas.microsoft.com/office/powerpoint/2010/main" val="369543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tổ chức HS thảo luận nhóm 4 để điền vào phiếu học tập.</a:t>
            </a:r>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11</a:t>
            </a:fld>
            <a:endParaRPr lang="zh-CN" altLang="en-US"/>
          </a:p>
        </p:txBody>
      </p:sp>
    </p:spTree>
    <p:extLst>
      <p:ext uri="{BB962C8B-B14F-4D97-AF65-F5344CB8AC3E}">
        <p14:creationId xmlns:p14="http://schemas.microsoft.com/office/powerpoint/2010/main" val="1168569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12</a:t>
            </a:fld>
            <a:endParaRPr lang="zh-CN" altLang="en-US"/>
          </a:p>
        </p:txBody>
      </p:sp>
    </p:spTree>
    <p:extLst>
      <p:ext uri="{BB962C8B-B14F-4D97-AF65-F5344CB8AC3E}">
        <p14:creationId xmlns:p14="http://schemas.microsoft.com/office/powerpoint/2010/main" val="2965605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13</a:t>
            </a:fld>
            <a:endParaRPr lang="zh-CN" altLang="en-US"/>
          </a:p>
        </p:txBody>
      </p:sp>
    </p:spTree>
    <p:extLst>
      <p:ext uri="{BB962C8B-B14F-4D97-AF65-F5344CB8AC3E}">
        <p14:creationId xmlns:p14="http://schemas.microsoft.com/office/powerpoint/2010/main" val="271039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14</a:t>
            </a:fld>
            <a:endParaRPr lang="zh-CN" altLang="en-US"/>
          </a:p>
        </p:txBody>
      </p:sp>
    </p:spTree>
    <p:extLst>
      <p:ext uri="{BB962C8B-B14F-4D97-AF65-F5344CB8AC3E}">
        <p14:creationId xmlns:p14="http://schemas.microsoft.com/office/powerpoint/2010/main" val="1897258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15</a:t>
            </a:fld>
            <a:endParaRPr lang="zh-CN" altLang="en-US"/>
          </a:p>
        </p:txBody>
      </p:sp>
    </p:spTree>
    <p:extLst>
      <p:ext uri="{BB962C8B-B14F-4D97-AF65-F5344CB8AC3E}">
        <p14:creationId xmlns:p14="http://schemas.microsoft.com/office/powerpoint/2010/main" val="142466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2</a:t>
            </a:fld>
            <a:endParaRPr lang="zh-CN" altLang="en-US"/>
          </a:p>
        </p:txBody>
      </p:sp>
    </p:spTree>
    <p:extLst>
      <p:ext uri="{BB962C8B-B14F-4D97-AF65-F5344CB8AC3E}">
        <p14:creationId xmlns:p14="http://schemas.microsoft.com/office/powerpoint/2010/main" val="1588897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3</a:t>
            </a:fld>
            <a:endParaRPr lang="zh-CN" altLang="en-US"/>
          </a:p>
        </p:txBody>
      </p:sp>
    </p:spTree>
    <p:extLst>
      <p:ext uri="{BB962C8B-B14F-4D97-AF65-F5344CB8AC3E}">
        <p14:creationId xmlns:p14="http://schemas.microsoft.com/office/powerpoint/2010/main" val="309930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4</a:t>
            </a:fld>
            <a:endParaRPr lang="zh-CN" altLang="en-US"/>
          </a:p>
        </p:txBody>
      </p:sp>
    </p:spTree>
    <p:extLst>
      <p:ext uri="{BB962C8B-B14F-4D97-AF65-F5344CB8AC3E}">
        <p14:creationId xmlns:p14="http://schemas.microsoft.com/office/powerpoint/2010/main" val="206071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0">
                <a:solidFill>
                  <a:srgbClr val="333333"/>
                </a:solidFill>
                <a:effectLst/>
                <a:latin typeface="Tahoma" panose="020B0604030504040204" pitchFamily="34" charset="0"/>
              </a:rPr>
              <a:t>GV dẫn ý giới thiệu bài: </a:t>
            </a:r>
            <a:r>
              <a:rPr lang="vi-VN" b="0" i="0">
                <a:solidFill>
                  <a:srgbClr val="333333"/>
                </a:solidFill>
                <a:effectLst/>
                <a:latin typeface="Tahoma" panose="020B0604030504040204" pitchFamily="34" charset="0"/>
              </a:rPr>
              <a:t>Lúc sinh thời, Bác Hồ luôn quan tâm và đánh giá cao vị trí vai trò của phụ nữ trong quá trình phát triển của lịch sử dân tộc Việt Nam. Bác từng nhấn mạnh: “Non sông gấm vóc Việt Nam do phụ nữ ta, trẻ cũng như già, ra sức dệt thêu mà thêm tốt đẹp, rực rỡ”.</a:t>
            </a:r>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5</a:t>
            </a:fld>
            <a:endParaRPr lang="zh-CN" altLang="en-US"/>
          </a:p>
        </p:txBody>
      </p:sp>
    </p:spTree>
    <p:extLst>
      <p:ext uri="{BB962C8B-B14F-4D97-AF65-F5344CB8AC3E}">
        <p14:creationId xmlns:p14="http://schemas.microsoft.com/office/powerpoint/2010/main" val="354628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6</a:t>
            </a:fld>
            <a:endParaRPr lang="zh-CN" altLang="en-US"/>
          </a:p>
        </p:txBody>
      </p:sp>
    </p:spTree>
    <p:extLst>
      <p:ext uri="{BB962C8B-B14F-4D97-AF65-F5344CB8AC3E}">
        <p14:creationId xmlns:p14="http://schemas.microsoft.com/office/powerpoint/2010/main" val="1091732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7</a:t>
            </a:fld>
            <a:endParaRPr lang="zh-CN" altLang="en-US"/>
          </a:p>
        </p:txBody>
      </p:sp>
    </p:spTree>
    <p:extLst>
      <p:ext uri="{BB962C8B-B14F-4D97-AF65-F5344CB8AC3E}">
        <p14:creationId xmlns:p14="http://schemas.microsoft.com/office/powerpoint/2010/main" val="352913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tổ chức HS chơi trò Bắn tên hoặc Truyền điện để HS nối tiếp nhau kể những từ chỉ phẩm chất khác của phụ nữa Việt Nam</a:t>
            </a:r>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8</a:t>
            </a:fld>
            <a:endParaRPr lang="zh-CN" altLang="en-US"/>
          </a:p>
        </p:txBody>
      </p:sp>
    </p:spTree>
    <p:extLst>
      <p:ext uri="{BB962C8B-B14F-4D97-AF65-F5344CB8AC3E}">
        <p14:creationId xmlns:p14="http://schemas.microsoft.com/office/powerpoint/2010/main" val="3099614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tổ chức HS chơi trò Bắn tên hoặc Truyền điện để HS nối tiếp nhau kể những từ chỉ phẩm chất khác của phụ nữa Việt Nam</a:t>
            </a:r>
            <a:endParaRPr lang="zh-CN" altLang="en-US"/>
          </a:p>
        </p:txBody>
      </p:sp>
      <p:sp>
        <p:nvSpPr>
          <p:cNvPr id="4" name="灯片编号占位符 3"/>
          <p:cNvSpPr>
            <a:spLocks noGrp="1"/>
          </p:cNvSpPr>
          <p:nvPr>
            <p:ph type="sldNum" sz="quarter" idx="5"/>
          </p:nvPr>
        </p:nvSpPr>
        <p:spPr/>
        <p:txBody>
          <a:bodyPr/>
          <a:lstStyle/>
          <a:p>
            <a:fld id="{777B884C-8C00-4394-9DB6-15A5CAE11C79}" type="slidenum">
              <a:rPr lang="zh-CN" altLang="en-US" smtClean="0"/>
              <a:t>9</a:t>
            </a:fld>
            <a:endParaRPr lang="zh-CN" altLang="en-US"/>
          </a:p>
        </p:txBody>
      </p:sp>
    </p:spTree>
    <p:extLst>
      <p:ext uri="{BB962C8B-B14F-4D97-AF65-F5344CB8AC3E}">
        <p14:creationId xmlns:p14="http://schemas.microsoft.com/office/powerpoint/2010/main" val="1314577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8988385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4789567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1870970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494024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2613397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65220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9963254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8878435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3146602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2802278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2024/4/20</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6674506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2024/4/20</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7316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20.png"/><Relationship Id="rId15" Type="http://schemas.openxmlformats.org/officeDocument/2006/relationships/image" Target="../media/image4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jp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3B71264-C090-456C-972A-4F20A48D5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9" name="图片 8">
            <a:extLst>
              <a:ext uri="{FF2B5EF4-FFF2-40B4-BE49-F238E27FC236}">
                <a16:creationId xmlns:a16="http://schemas.microsoft.com/office/drawing/2014/main" id="{F6107722-8034-425A-958D-10B680E53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11" name="图片 10">
            <a:extLst>
              <a:ext uri="{FF2B5EF4-FFF2-40B4-BE49-F238E27FC236}">
                <a16:creationId xmlns:a16="http://schemas.microsoft.com/office/drawing/2014/main" id="{A81FB204-22B9-4566-ABE6-3978718461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6929" y="1359861"/>
            <a:ext cx="4784256" cy="5121968"/>
          </a:xfrm>
          <a:prstGeom prst="rect">
            <a:avLst/>
          </a:prstGeom>
        </p:spPr>
      </p:pic>
      <p:pic>
        <p:nvPicPr>
          <p:cNvPr id="15" name="图片 14">
            <a:extLst>
              <a:ext uri="{FF2B5EF4-FFF2-40B4-BE49-F238E27FC236}">
                <a16:creationId xmlns:a16="http://schemas.microsoft.com/office/drawing/2014/main" id="{69439CEC-9F1D-42CF-B72C-064937CF18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17" name="图片 16">
            <a:extLst>
              <a:ext uri="{FF2B5EF4-FFF2-40B4-BE49-F238E27FC236}">
                <a16:creationId xmlns:a16="http://schemas.microsoft.com/office/drawing/2014/main" id="{84AC4AFF-6BBC-4ABE-A6E8-D3063820BD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9" name="图片 18">
            <a:extLst>
              <a:ext uri="{FF2B5EF4-FFF2-40B4-BE49-F238E27FC236}">
                <a16:creationId xmlns:a16="http://schemas.microsoft.com/office/drawing/2014/main" id="{BB911CE9-928E-477A-B3AC-4B6FDB50A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21" name="图片 20">
            <a:extLst>
              <a:ext uri="{FF2B5EF4-FFF2-40B4-BE49-F238E27FC236}">
                <a16:creationId xmlns:a16="http://schemas.microsoft.com/office/drawing/2014/main" id="{4D1B6485-3BB7-402F-93E4-0DD2DD86CA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23" name="图片 22">
            <a:extLst>
              <a:ext uri="{FF2B5EF4-FFF2-40B4-BE49-F238E27FC236}">
                <a16:creationId xmlns:a16="http://schemas.microsoft.com/office/drawing/2014/main" id="{823271C4-B094-46F9-81CA-AC8A5DB4E52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644428">
            <a:off x="8632162" y="1206368"/>
            <a:ext cx="863797" cy="419196"/>
          </a:xfrm>
          <a:prstGeom prst="rect">
            <a:avLst/>
          </a:prstGeom>
        </p:spPr>
      </p:pic>
      <p:pic>
        <p:nvPicPr>
          <p:cNvPr id="25" name="图片 24">
            <a:extLst>
              <a:ext uri="{FF2B5EF4-FFF2-40B4-BE49-F238E27FC236}">
                <a16:creationId xmlns:a16="http://schemas.microsoft.com/office/drawing/2014/main" id="{B962FA2F-D87F-48B6-8D6C-408F50C6DB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27" name="图片 26">
            <a:extLst>
              <a:ext uri="{FF2B5EF4-FFF2-40B4-BE49-F238E27FC236}">
                <a16:creationId xmlns:a16="http://schemas.microsoft.com/office/drawing/2014/main" id="{31967DD1-C1FA-476C-B795-42FB3BF450DE}"/>
              </a:ext>
            </a:extLst>
          </p:cNvPr>
          <p:cNvPicPr>
            <a:picLocks noChangeAspect="1"/>
          </p:cNvPicPr>
          <p:nvPr/>
        </p:nvPicPr>
        <p:blipFill rotWithShape="1">
          <a:blip r:embed="rId14">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29" name="图片 28">
            <a:extLst>
              <a:ext uri="{FF2B5EF4-FFF2-40B4-BE49-F238E27FC236}">
                <a16:creationId xmlns:a16="http://schemas.microsoft.com/office/drawing/2014/main" id="{1A62BFEB-70F2-482D-9420-91C44AFA7E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37" name="图片 36">
            <a:extLst>
              <a:ext uri="{FF2B5EF4-FFF2-40B4-BE49-F238E27FC236}">
                <a16:creationId xmlns:a16="http://schemas.microsoft.com/office/drawing/2014/main" id="{5B47641D-9B33-4B4A-9389-9B763CA1930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3508" y="3836359"/>
            <a:ext cx="532692" cy="594157"/>
          </a:xfrm>
          <a:prstGeom prst="rect">
            <a:avLst/>
          </a:prstGeom>
        </p:spPr>
      </p:pic>
      <p:sp>
        <p:nvSpPr>
          <p:cNvPr id="40" name="矩形 39">
            <a:extLst>
              <a:ext uri="{FF2B5EF4-FFF2-40B4-BE49-F238E27FC236}">
                <a16:creationId xmlns:a16="http://schemas.microsoft.com/office/drawing/2014/main" id="{5B2A9A4C-B5BC-4D92-87D2-F750148EC297}"/>
              </a:ext>
            </a:extLst>
          </p:cNvPr>
          <p:cNvSpPr/>
          <p:nvPr/>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a:extLst>
              <a:ext uri="{FF2B5EF4-FFF2-40B4-BE49-F238E27FC236}">
                <a16:creationId xmlns:a16="http://schemas.microsoft.com/office/drawing/2014/main" id="{3AF095B3-79C9-45E2-BFF1-9B81F4C37F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pic>
        <p:nvPicPr>
          <p:cNvPr id="2" name="悠扬婉转充满希望的钢琴节奏背景乐_1分38秒">
            <a:hlinkClick r:id="" action="ppaction://media"/>
            <a:extLst>
              <a:ext uri="{FF2B5EF4-FFF2-40B4-BE49-F238E27FC236}">
                <a16:creationId xmlns:a16="http://schemas.microsoft.com/office/drawing/2014/main" id="{01B9A742-A562-4EFC-9D62-0F2C50CC33F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88025" y="336402"/>
            <a:ext cx="487363" cy="487363"/>
          </a:xfrm>
          <a:prstGeom prst="rect">
            <a:avLst/>
          </a:prstGeom>
        </p:spPr>
      </p:pic>
      <p:grpSp>
        <p:nvGrpSpPr>
          <p:cNvPr id="3" name="Group 2">
            <a:extLst>
              <a:ext uri="{FF2B5EF4-FFF2-40B4-BE49-F238E27FC236}">
                <a16:creationId xmlns:a16="http://schemas.microsoft.com/office/drawing/2014/main" id="{D54FCBA5-58E2-48A9-98BD-4AF6437BA867}"/>
              </a:ext>
            </a:extLst>
          </p:cNvPr>
          <p:cNvGrpSpPr/>
          <p:nvPr/>
        </p:nvGrpSpPr>
        <p:grpSpPr>
          <a:xfrm>
            <a:off x="559783" y="466053"/>
            <a:ext cx="6530242" cy="1423124"/>
            <a:chOff x="559783" y="466053"/>
            <a:chExt cx="6530242" cy="1423124"/>
          </a:xfrm>
        </p:grpSpPr>
        <p:pic>
          <p:nvPicPr>
            <p:cNvPr id="4" name="Picture 3">
              <a:extLst>
                <a:ext uri="{FF2B5EF4-FFF2-40B4-BE49-F238E27FC236}">
                  <a16:creationId xmlns:a16="http://schemas.microsoft.com/office/drawing/2014/main" id="{2B3F1BFA-3C2F-4FF1-9DC4-7BFEC27201FF}"/>
                </a:ext>
              </a:extLst>
            </p:cNvPr>
            <p:cNvPicPr>
              <a:picLocks noChangeAspect="1"/>
            </p:cNvPicPr>
            <p:nvPr/>
          </p:nvPicPr>
          <p:blipFill rotWithShape="1">
            <a:blip r:embed="rId19">
              <a:extLst>
                <a:ext uri="{28A0092B-C50C-407E-A947-70E740481C1C}">
                  <a14:useLocalDpi xmlns:a14="http://schemas.microsoft.com/office/drawing/2010/main" val="0"/>
                </a:ext>
              </a:extLst>
            </a:blip>
            <a:srcRect l="65420" t="72406" b="15882"/>
            <a:stretch/>
          </p:blipFill>
          <p:spPr>
            <a:xfrm>
              <a:off x="559783" y="466053"/>
              <a:ext cx="6530242" cy="1423124"/>
            </a:xfrm>
            <a:prstGeom prst="rect">
              <a:avLst/>
            </a:prstGeom>
          </p:spPr>
        </p:pic>
        <p:sp>
          <p:nvSpPr>
            <p:cNvPr id="5" name="TextBox 4">
              <a:extLst>
                <a:ext uri="{FF2B5EF4-FFF2-40B4-BE49-F238E27FC236}">
                  <a16:creationId xmlns:a16="http://schemas.microsoft.com/office/drawing/2014/main" id="{BD2D5BCA-1216-4E87-887B-5BA6B8E84FC7}"/>
                </a:ext>
              </a:extLst>
            </p:cNvPr>
            <p:cNvSpPr txBox="1"/>
            <p:nvPr/>
          </p:nvSpPr>
          <p:spPr>
            <a:xfrm>
              <a:off x="2153776" y="815166"/>
              <a:ext cx="4545027" cy="830997"/>
            </a:xfrm>
            <a:prstGeom prst="rect">
              <a:avLst/>
            </a:prstGeom>
            <a:noFill/>
          </p:spPr>
          <p:txBody>
            <a:bodyPr wrap="square" rtlCol="0">
              <a:spAutoFit/>
            </a:bodyPr>
            <a:lstStyle/>
            <a:p>
              <a:r>
                <a:rPr lang="en-US" sz="4800" dirty="0" err="1">
                  <a:solidFill>
                    <a:schemeClr val="bg1"/>
                  </a:solidFill>
                  <a:latin typeface="#9Slide03 Arima Madurai Medium" panose="00000600000000000000" pitchFamily="2" charset="0"/>
                  <a:cs typeface="#9Slide03 Arima Madurai Medium" panose="00000600000000000000" pitchFamily="2" charset="0"/>
                </a:rPr>
                <a:t>Luyện</a:t>
              </a:r>
              <a:r>
                <a:rPr lang="en-US" sz="4800" dirty="0">
                  <a:solidFill>
                    <a:schemeClr val="bg1"/>
                  </a:solidFill>
                  <a:latin typeface="#9Slide03 Arima Madurai Medium" panose="00000600000000000000" pitchFamily="2" charset="0"/>
                  <a:cs typeface="#9Slide03 Arima Madurai Medium" panose="00000600000000000000" pitchFamily="2" charset="0"/>
                </a:rPr>
                <a:t> </a:t>
              </a:r>
              <a:r>
                <a:rPr lang="en-US" sz="4800" dirty="0" err="1">
                  <a:solidFill>
                    <a:schemeClr val="bg1"/>
                  </a:solidFill>
                  <a:latin typeface="#9Slide03 Arima Madurai Medium" panose="00000600000000000000" pitchFamily="2" charset="0"/>
                  <a:cs typeface="#9Slide03 Arima Madurai Medium" panose="00000600000000000000" pitchFamily="2" charset="0"/>
                </a:rPr>
                <a:t>từ</a:t>
              </a:r>
              <a:r>
                <a:rPr lang="en-US" sz="4800" dirty="0">
                  <a:solidFill>
                    <a:schemeClr val="bg1"/>
                  </a:solidFill>
                  <a:latin typeface="#9Slide03 Arima Madurai Medium" panose="00000600000000000000" pitchFamily="2" charset="0"/>
                  <a:cs typeface="#9Slide03 Arima Madurai Medium" panose="00000600000000000000" pitchFamily="2" charset="0"/>
                </a:rPr>
                <a:t> </a:t>
              </a:r>
              <a:r>
                <a:rPr lang="en-US" sz="4800" dirty="0" err="1">
                  <a:solidFill>
                    <a:schemeClr val="bg1"/>
                  </a:solidFill>
                  <a:latin typeface="#9Slide03 Arima Madurai Medium" panose="00000600000000000000" pitchFamily="2" charset="0"/>
                  <a:cs typeface="#9Slide03 Arima Madurai Medium" panose="00000600000000000000" pitchFamily="2" charset="0"/>
                </a:rPr>
                <a:t>và</a:t>
              </a:r>
              <a:r>
                <a:rPr lang="en-US" sz="4800" dirty="0">
                  <a:solidFill>
                    <a:schemeClr val="bg1"/>
                  </a:solidFill>
                  <a:latin typeface="#9Slide03 Arima Madurai Medium" panose="00000600000000000000" pitchFamily="2" charset="0"/>
                  <a:cs typeface="#9Slide03 Arima Madurai Medium" panose="00000600000000000000" pitchFamily="2" charset="0"/>
                </a:rPr>
                <a:t> </a:t>
              </a:r>
              <a:r>
                <a:rPr lang="en-US" sz="4800" dirty="0" err="1">
                  <a:solidFill>
                    <a:schemeClr val="bg1"/>
                  </a:solidFill>
                  <a:latin typeface="#9Slide03 Arima Madurai Medium" panose="00000600000000000000" pitchFamily="2" charset="0"/>
                  <a:cs typeface="#9Slide03 Arima Madurai Medium" panose="00000600000000000000" pitchFamily="2" charset="0"/>
                </a:rPr>
                <a:t>câu</a:t>
              </a:r>
              <a:endParaRPr lang="en-US" sz="4800" dirty="0">
                <a:solidFill>
                  <a:schemeClr val="bg1"/>
                </a:solidFill>
                <a:latin typeface="#9Slide03 Arima Madurai Medium" panose="00000600000000000000" pitchFamily="2" charset="0"/>
                <a:cs typeface="#9Slide03 Arima Madurai Medium" panose="00000600000000000000" pitchFamily="2" charset="0"/>
              </a:endParaRPr>
            </a:p>
          </p:txBody>
        </p:sp>
      </p:grpSp>
      <p:grpSp>
        <p:nvGrpSpPr>
          <p:cNvPr id="6" name="Group 5">
            <a:extLst>
              <a:ext uri="{FF2B5EF4-FFF2-40B4-BE49-F238E27FC236}">
                <a16:creationId xmlns:a16="http://schemas.microsoft.com/office/drawing/2014/main" id="{DA2775C4-388C-42DA-AC19-9262065BFA28}"/>
              </a:ext>
            </a:extLst>
          </p:cNvPr>
          <p:cNvGrpSpPr/>
          <p:nvPr/>
        </p:nvGrpSpPr>
        <p:grpSpPr>
          <a:xfrm>
            <a:off x="313257" y="1917978"/>
            <a:ext cx="1880598" cy="1667707"/>
            <a:chOff x="313257" y="1917978"/>
            <a:chExt cx="1880598" cy="1667707"/>
          </a:xfrm>
        </p:grpSpPr>
        <p:pic>
          <p:nvPicPr>
            <p:cNvPr id="38" name="Picture 37">
              <a:extLst>
                <a:ext uri="{FF2B5EF4-FFF2-40B4-BE49-F238E27FC236}">
                  <a16:creationId xmlns:a16="http://schemas.microsoft.com/office/drawing/2014/main" id="{7B3B510D-29DD-4853-9105-E1CD792D3855}"/>
                </a:ext>
              </a:extLst>
            </p:cNvPr>
            <p:cNvPicPr>
              <a:picLocks noChangeAspect="1"/>
            </p:cNvPicPr>
            <p:nvPr/>
          </p:nvPicPr>
          <p:blipFill rotWithShape="1">
            <a:blip r:embed="rId20" cstate="print">
              <a:duotone>
                <a:prstClr val="black"/>
                <a:schemeClr val="accent5">
                  <a:lumMod val="40000"/>
                  <a:lumOff val="60000"/>
                  <a:tint val="45000"/>
                  <a:satMod val="400000"/>
                </a:schemeClr>
              </a:duotone>
              <a:extLst>
                <a:ext uri="{28A0092B-C50C-407E-A947-70E740481C1C}">
                  <a14:useLocalDpi xmlns:a14="http://schemas.microsoft.com/office/drawing/2010/main" val="0"/>
                </a:ext>
              </a:extLst>
            </a:blip>
            <a:srcRect l="15968" t="20471" r="24160" b="24764"/>
            <a:stretch/>
          </p:blipFill>
          <p:spPr>
            <a:xfrm>
              <a:off x="313257" y="1917978"/>
              <a:ext cx="1880598" cy="1667707"/>
            </a:xfrm>
            <a:prstGeom prst="rect">
              <a:avLst/>
            </a:prstGeom>
          </p:spPr>
        </p:pic>
        <p:sp>
          <p:nvSpPr>
            <p:cNvPr id="44" name="TextBox 43">
              <a:extLst>
                <a:ext uri="{FF2B5EF4-FFF2-40B4-BE49-F238E27FC236}">
                  <a16:creationId xmlns:a16="http://schemas.microsoft.com/office/drawing/2014/main" id="{8C99DA2D-FC66-4E9E-99AD-D5B0C4C8020E}"/>
                </a:ext>
              </a:extLst>
            </p:cNvPr>
            <p:cNvSpPr txBox="1"/>
            <p:nvPr/>
          </p:nvSpPr>
          <p:spPr>
            <a:xfrm>
              <a:off x="686835" y="2361164"/>
              <a:ext cx="1336166" cy="769441"/>
            </a:xfrm>
            <a:prstGeom prst="rect">
              <a:avLst/>
            </a:prstGeom>
            <a:noFill/>
          </p:spPr>
          <p:txBody>
            <a:bodyPr wrap="square" rtlCol="0">
              <a:spAutoFit/>
            </a:bodyPr>
            <a:lstStyle/>
            <a:p>
              <a:r>
                <a:rPr lang="en-US" sz="4400" dirty="0" err="1">
                  <a:solidFill>
                    <a:srgbClr val="002060"/>
                  </a:solidFill>
                  <a:latin typeface="#9Slide03 Arima Madurai Medium" panose="00000600000000000000" pitchFamily="2" charset="0"/>
                  <a:cs typeface="#9Slide03 Arima Madurai Medium" panose="00000600000000000000" pitchFamily="2" charset="0"/>
                </a:rPr>
                <a:t>Mở</a:t>
              </a:r>
              <a:endParaRPr lang="en-US" sz="4400" dirty="0">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12" name="Group 11">
            <a:extLst>
              <a:ext uri="{FF2B5EF4-FFF2-40B4-BE49-F238E27FC236}">
                <a16:creationId xmlns:a16="http://schemas.microsoft.com/office/drawing/2014/main" id="{F987E819-A577-4AD1-AC6F-0FB7D06BC55B}"/>
              </a:ext>
            </a:extLst>
          </p:cNvPr>
          <p:cNvGrpSpPr/>
          <p:nvPr/>
        </p:nvGrpSpPr>
        <p:grpSpPr>
          <a:xfrm>
            <a:off x="1880321" y="1827253"/>
            <a:ext cx="1739481" cy="1961535"/>
            <a:chOff x="1880321" y="1827253"/>
            <a:chExt cx="1739481" cy="1961535"/>
          </a:xfrm>
        </p:grpSpPr>
        <p:pic>
          <p:nvPicPr>
            <p:cNvPr id="39" name="Picture 38">
              <a:extLst>
                <a:ext uri="{FF2B5EF4-FFF2-40B4-BE49-F238E27FC236}">
                  <a16:creationId xmlns:a16="http://schemas.microsoft.com/office/drawing/2014/main" id="{357AA014-C69F-4655-8F75-71EC4449778C}"/>
                </a:ext>
              </a:extLst>
            </p:cNvPr>
            <p:cNvPicPr>
              <a:picLocks noChangeAspect="1"/>
            </p:cNvPicPr>
            <p:nvPr/>
          </p:nvPicPr>
          <p:blipFill rotWithShape="1">
            <a:blip r:embed="rId21" cstate="print">
              <a:duotone>
                <a:prstClr val="black"/>
                <a:schemeClr val="accent6">
                  <a:tint val="45000"/>
                  <a:satMod val="400000"/>
                </a:schemeClr>
              </a:duotone>
              <a:extLst>
                <a:ext uri="{28A0092B-C50C-407E-A947-70E740481C1C}">
                  <a14:useLocalDpi xmlns:a14="http://schemas.microsoft.com/office/drawing/2010/main" val="0"/>
                </a:ext>
              </a:extLst>
            </a:blip>
            <a:srcRect l="15968" t="20471" r="24160" b="24764"/>
            <a:stretch/>
          </p:blipFill>
          <p:spPr>
            <a:xfrm rot="5766079">
              <a:off x="1769294" y="1938280"/>
              <a:ext cx="1961535" cy="1739481"/>
            </a:xfrm>
            <a:prstGeom prst="rect">
              <a:avLst/>
            </a:prstGeom>
          </p:spPr>
        </p:pic>
        <p:sp>
          <p:nvSpPr>
            <p:cNvPr id="45" name="TextBox 44">
              <a:extLst>
                <a:ext uri="{FF2B5EF4-FFF2-40B4-BE49-F238E27FC236}">
                  <a16:creationId xmlns:a16="http://schemas.microsoft.com/office/drawing/2014/main" id="{10678335-F33B-43E0-9795-FE131B462CF9}"/>
                </a:ext>
              </a:extLst>
            </p:cNvPr>
            <p:cNvSpPr txBox="1"/>
            <p:nvPr/>
          </p:nvSpPr>
          <p:spPr>
            <a:xfrm>
              <a:off x="1952807" y="2301611"/>
              <a:ext cx="1478483" cy="800219"/>
            </a:xfrm>
            <a:prstGeom prst="rect">
              <a:avLst/>
            </a:prstGeom>
            <a:noFill/>
          </p:spPr>
          <p:txBody>
            <a:bodyPr wrap="square" rtlCol="0">
              <a:spAutoFit/>
            </a:bodyPr>
            <a:lstStyle/>
            <a:p>
              <a:r>
                <a:rPr lang="en-US" sz="4600" dirty="0" err="1">
                  <a:solidFill>
                    <a:srgbClr val="1B7F54"/>
                  </a:solidFill>
                  <a:latin typeface="#9Slide03 Arima Madurai Medium" panose="00000600000000000000" pitchFamily="2" charset="0"/>
                  <a:cs typeface="#9Slide03 Arima Madurai Medium" panose="00000600000000000000" pitchFamily="2" charset="0"/>
                </a:rPr>
                <a:t>rộng</a:t>
              </a:r>
              <a:endParaRPr lang="en-US" sz="4600" dirty="0">
                <a:solidFill>
                  <a:srgbClr val="1B7F54"/>
                </a:solidFill>
                <a:latin typeface="#9Slide03 Arima Madurai Medium" panose="00000600000000000000" pitchFamily="2" charset="0"/>
                <a:cs typeface="#9Slide03 Arima Madurai Medium" panose="00000600000000000000" pitchFamily="2" charset="0"/>
              </a:endParaRPr>
            </a:p>
          </p:txBody>
        </p:sp>
      </p:grpSp>
      <p:grpSp>
        <p:nvGrpSpPr>
          <p:cNvPr id="13" name="Group 12">
            <a:extLst>
              <a:ext uri="{FF2B5EF4-FFF2-40B4-BE49-F238E27FC236}">
                <a16:creationId xmlns:a16="http://schemas.microsoft.com/office/drawing/2014/main" id="{0E26EE76-DC69-48A5-8CD1-888A9CAB9DC6}"/>
              </a:ext>
            </a:extLst>
          </p:cNvPr>
          <p:cNvGrpSpPr/>
          <p:nvPr/>
        </p:nvGrpSpPr>
        <p:grpSpPr>
          <a:xfrm>
            <a:off x="3221033" y="1861920"/>
            <a:ext cx="1894008" cy="1679599"/>
            <a:chOff x="3221033" y="1861920"/>
            <a:chExt cx="1894008" cy="1679599"/>
          </a:xfrm>
        </p:grpSpPr>
        <p:pic>
          <p:nvPicPr>
            <p:cNvPr id="8" name="Picture 7">
              <a:extLst>
                <a:ext uri="{FF2B5EF4-FFF2-40B4-BE49-F238E27FC236}">
                  <a16:creationId xmlns:a16="http://schemas.microsoft.com/office/drawing/2014/main" id="{B25E927B-1D80-4A31-A8A8-778042858BC6}"/>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5968" t="20471" r="24160" b="24764"/>
            <a:stretch/>
          </p:blipFill>
          <p:spPr>
            <a:xfrm>
              <a:off x="3221033" y="1861920"/>
              <a:ext cx="1894008" cy="1679599"/>
            </a:xfrm>
            <a:prstGeom prst="rect">
              <a:avLst/>
            </a:prstGeom>
          </p:spPr>
        </p:pic>
        <p:sp>
          <p:nvSpPr>
            <p:cNvPr id="46" name="TextBox 45">
              <a:extLst>
                <a:ext uri="{FF2B5EF4-FFF2-40B4-BE49-F238E27FC236}">
                  <a16:creationId xmlns:a16="http://schemas.microsoft.com/office/drawing/2014/main" id="{E1F02271-3ED1-449C-A7DB-A6C0DFFA0A81}"/>
                </a:ext>
              </a:extLst>
            </p:cNvPr>
            <p:cNvSpPr txBox="1"/>
            <p:nvPr/>
          </p:nvSpPr>
          <p:spPr>
            <a:xfrm>
              <a:off x="3554379" y="2360066"/>
              <a:ext cx="1478483" cy="800219"/>
            </a:xfrm>
            <a:prstGeom prst="rect">
              <a:avLst/>
            </a:prstGeom>
            <a:noFill/>
          </p:spPr>
          <p:txBody>
            <a:bodyPr wrap="square" rtlCol="0">
              <a:spAutoFit/>
            </a:bodyPr>
            <a:lstStyle/>
            <a:p>
              <a:r>
                <a:rPr lang="en-US" sz="4600">
                  <a:solidFill>
                    <a:srgbClr val="D16125"/>
                  </a:solidFill>
                  <a:latin typeface="#9Slide03 Arima Madurai Medium" panose="00000600000000000000" pitchFamily="2" charset="0"/>
                  <a:cs typeface="#9Slide03 Arima Madurai Medium" panose="00000600000000000000" pitchFamily="2" charset="0"/>
                </a:rPr>
                <a:t>vốn</a:t>
              </a:r>
            </a:p>
          </p:txBody>
        </p:sp>
      </p:grpSp>
      <p:grpSp>
        <p:nvGrpSpPr>
          <p:cNvPr id="14" name="Group 13">
            <a:extLst>
              <a:ext uri="{FF2B5EF4-FFF2-40B4-BE49-F238E27FC236}">
                <a16:creationId xmlns:a16="http://schemas.microsoft.com/office/drawing/2014/main" id="{5744CA53-5D36-4326-9021-F9E70B15FD6F}"/>
              </a:ext>
            </a:extLst>
          </p:cNvPr>
          <p:cNvGrpSpPr/>
          <p:nvPr/>
        </p:nvGrpSpPr>
        <p:grpSpPr>
          <a:xfrm>
            <a:off x="4818703" y="1853778"/>
            <a:ext cx="1655818" cy="1867192"/>
            <a:chOff x="4818703" y="1853778"/>
            <a:chExt cx="1655818" cy="1867192"/>
          </a:xfrm>
        </p:grpSpPr>
        <p:pic>
          <p:nvPicPr>
            <p:cNvPr id="42" name="Picture 41">
              <a:extLst>
                <a:ext uri="{FF2B5EF4-FFF2-40B4-BE49-F238E27FC236}">
                  <a16:creationId xmlns:a16="http://schemas.microsoft.com/office/drawing/2014/main" id="{DEE46175-8BC0-4F8B-B284-F4D6ED8EB58C}"/>
                </a:ext>
              </a:extLst>
            </p:cNvPr>
            <p:cNvPicPr>
              <a:picLocks noChangeAspect="1"/>
            </p:cNvPicPr>
            <p:nvPr/>
          </p:nvPicPr>
          <p:blipFill rotWithShape="1">
            <a:blip r:embed="rId23" cstate="print">
              <a:duotone>
                <a:prstClr val="black"/>
                <a:srgbClr val="EEC5FF">
                  <a:tint val="45000"/>
                  <a:satMod val="400000"/>
                </a:srgbClr>
              </a:duotone>
              <a:extLst>
                <a:ext uri="{28A0092B-C50C-407E-A947-70E740481C1C}">
                  <a14:useLocalDpi xmlns:a14="http://schemas.microsoft.com/office/drawing/2010/main" val="0"/>
                </a:ext>
              </a:extLst>
            </a:blip>
            <a:srcRect l="15968" t="20471" r="24160" b="24764"/>
            <a:stretch/>
          </p:blipFill>
          <p:spPr>
            <a:xfrm rot="5938595">
              <a:off x="4713016" y="1959465"/>
              <a:ext cx="1867192" cy="1655818"/>
            </a:xfrm>
            <a:prstGeom prst="rect">
              <a:avLst/>
            </a:prstGeom>
          </p:spPr>
        </p:pic>
        <p:sp>
          <p:nvSpPr>
            <p:cNvPr id="47" name="TextBox 46">
              <a:extLst>
                <a:ext uri="{FF2B5EF4-FFF2-40B4-BE49-F238E27FC236}">
                  <a16:creationId xmlns:a16="http://schemas.microsoft.com/office/drawing/2014/main" id="{787121BE-4FE9-45B2-91D6-C5B26F71F8B4}"/>
                </a:ext>
              </a:extLst>
            </p:cNvPr>
            <p:cNvSpPr txBox="1"/>
            <p:nvPr/>
          </p:nvSpPr>
          <p:spPr>
            <a:xfrm>
              <a:off x="5157764" y="2360066"/>
              <a:ext cx="955043" cy="800219"/>
            </a:xfrm>
            <a:prstGeom prst="rect">
              <a:avLst/>
            </a:prstGeom>
            <a:noFill/>
          </p:spPr>
          <p:txBody>
            <a:bodyPr wrap="square" rtlCol="0">
              <a:spAutoFit/>
            </a:bodyPr>
            <a:lstStyle/>
            <a:p>
              <a:r>
                <a:rPr lang="en-US" sz="4600">
                  <a:solidFill>
                    <a:srgbClr val="7030A0"/>
                  </a:solidFill>
                  <a:latin typeface="#9Slide03 Arima Madurai Medium" panose="00000600000000000000" pitchFamily="2" charset="0"/>
                  <a:cs typeface="#9Slide03 Arima Madurai Medium" panose="00000600000000000000" pitchFamily="2" charset="0"/>
                </a:rPr>
                <a:t>từ</a:t>
              </a:r>
            </a:p>
          </p:txBody>
        </p:sp>
      </p:grpSp>
      <p:sp>
        <p:nvSpPr>
          <p:cNvPr id="10" name="Rectangle 9">
            <a:extLst>
              <a:ext uri="{FF2B5EF4-FFF2-40B4-BE49-F238E27FC236}">
                <a16:creationId xmlns:a16="http://schemas.microsoft.com/office/drawing/2014/main" id="{CC53CC51-01CC-434D-B485-D684D075B898}"/>
              </a:ext>
            </a:extLst>
          </p:cNvPr>
          <p:cNvSpPr/>
          <p:nvPr/>
        </p:nvSpPr>
        <p:spPr>
          <a:xfrm>
            <a:off x="1294271" y="3657141"/>
            <a:ext cx="4578496" cy="1323439"/>
          </a:xfrm>
          <a:prstGeom prst="rect">
            <a:avLst/>
          </a:prstGeom>
          <a:noFill/>
        </p:spPr>
        <p:txBody>
          <a:bodyPr wrap="none" lIns="91440" tIns="45720" rIns="91440" bIns="45720">
            <a:spAutoFit/>
          </a:bodyPr>
          <a:lstStyle/>
          <a:p>
            <a:pPr algn="ct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tarsStripes" panose="00000400000000000000" pitchFamily="2" charset="0"/>
              </a:rPr>
              <a:t>Nam </a:t>
            </a:r>
            <a:r>
              <a:rPr lang="en-US" sz="8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tarsStripes" panose="00000400000000000000" pitchFamily="2" charset="0"/>
              </a:rPr>
              <a:t>và</a:t>
            </a: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tarsStripes" panose="00000400000000000000" pitchFamily="2" charset="0"/>
              </a:rPr>
              <a:t> </a:t>
            </a:r>
            <a:r>
              <a:rPr lang="en-US" sz="8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tarsStripes" panose="00000400000000000000" pitchFamily="2" charset="0"/>
              </a:rPr>
              <a:t>nữ</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tarsStripes" panose="00000400000000000000" pitchFamily="2" charset="0"/>
            </a:endParaRPr>
          </a:p>
        </p:txBody>
      </p:sp>
    </p:spTree>
    <p:extLst>
      <p:ext uri="{BB962C8B-B14F-4D97-AF65-F5344CB8AC3E}">
        <p14:creationId xmlns:p14="http://schemas.microsoft.com/office/powerpoint/2010/main" val="3558156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64"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randombar(horizontal)">
                                      <p:cBhvr>
                                        <p:cTn id="9" dur="500"/>
                                        <p:tgtEl>
                                          <p:spTgt spid="11"/>
                                        </p:tgtEl>
                                      </p:cBhvr>
                                    </p:animEffect>
                                  </p:childTnLst>
                                </p:cTn>
                              </p:par>
                              <p:par>
                                <p:cTn id="10" presetID="14" presetClass="entr" presetSubtype="1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par>
                                <p:cTn id="31" presetID="14" presetClass="entr" presetSubtype="1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randombar(horizontal)">
                                      <p:cBhvr>
                                        <p:cTn id="51" dur="500"/>
                                        <p:tgtEl>
                                          <p:spTgt spid="13"/>
                                        </p:tgtEl>
                                      </p:cBhvr>
                                    </p:animEffect>
                                  </p:childTnLst>
                                </p:cTn>
                              </p:par>
                            </p:childTnLst>
                          </p:cTn>
                        </p:par>
                        <p:par>
                          <p:cTn id="52" fill="hold">
                            <p:stCondLst>
                              <p:cond delay="1500"/>
                            </p:stCondLst>
                            <p:childTnLst>
                              <p:par>
                                <p:cTn id="53" presetID="14" presetClass="entr" presetSubtype="1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randombar(horizont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outVertical)">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1" repeatCount="indefinite"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5" name="Group 14">
            <a:extLst>
              <a:ext uri="{FF2B5EF4-FFF2-40B4-BE49-F238E27FC236}">
                <a16:creationId xmlns:a16="http://schemas.microsoft.com/office/drawing/2014/main" id="{409679E2-BBB4-421B-875A-D72003C8B789}"/>
              </a:ext>
            </a:extLst>
          </p:cNvPr>
          <p:cNvGrpSpPr/>
          <p:nvPr/>
        </p:nvGrpSpPr>
        <p:grpSpPr>
          <a:xfrm>
            <a:off x="3634377" y="43827"/>
            <a:ext cx="4919385" cy="1958082"/>
            <a:chOff x="3379662" y="138732"/>
            <a:chExt cx="4919385" cy="1958082"/>
          </a:xfrm>
        </p:grpSpPr>
        <p:pic>
          <p:nvPicPr>
            <p:cNvPr id="3" name="Picture 2">
              <a:extLst>
                <a:ext uri="{FF2B5EF4-FFF2-40B4-BE49-F238E27FC236}">
                  <a16:creationId xmlns:a16="http://schemas.microsoft.com/office/drawing/2014/main" id="{FA768297-B1E9-4AC2-AD3F-A8AA10E7C6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41" t="4327" r="9560" b="70144"/>
            <a:stretch/>
          </p:blipFill>
          <p:spPr>
            <a:xfrm>
              <a:off x="3379662" y="138732"/>
              <a:ext cx="4919385" cy="1958082"/>
            </a:xfrm>
            <a:prstGeom prst="rect">
              <a:avLst/>
            </a:prstGeom>
          </p:spPr>
        </p:pic>
        <p:sp>
          <p:nvSpPr>
            <p:cNvPr id="35" name="TextBox 34">
              <a:extLst>
                <a:ext uri="{FF2B5EF4-FFF2-40B4-BE49-F238E27FC236}">
                  <a16:creationId xmlns:a16="http://schemas.microsoft.com/office/drawing/2014/main" id="{17AFE924-423D-4A21-952F-7A4DEB683BDB}"/>
                </a:ext>
              </a:extLst>
            </p:cNvPr>
            <p:cNvSpPr txBox="1"/>
            <p:nvPr/>
          </p:nvSpPr>
          <p:spPr>
            <a:xfrm>
              <a:off x="3973495" y="883237"/>
              <a:ext cx="3731717" cy="707886"/>
            </a:xfrm>
            <a:prstGeom prst="rect">
              <a:avLst/>
            </a:prstGeom>
            <a:noFill/>
          </p:spPr>
          <p:txBody>
            <a:bodyPr wrap="square">
              <a:spAutoFit/>
            </a:bodyPr>
            <a:lstStyle/>
            <a:p>
              <a:pPr algn="ctr"/>
              <a:r>
                <a:rPr lang="en-US" sz="4000" b="1">
                  <a:solidFill>
                    <a:srgbClr val="FF0066"/>
                  </a:solidFill>
                  <a:latin typeface="UVN Van" panose="00000400000000000000" pitchFamily="2" charset="0"/>
                </a:rPr>
                <a:t>Nhiệm vụ 2</a:t>
              </a:r>
              <a:endParaRPr lang="en-US" sz="4000" b="1">
                <a:solidFill>
                  <a:srgbClr val="FF0066"/>
                </a:solidFill>
              </a:endParaRPr>
            </a:p>
          </p:txBody>
        </p:sp>
      </p:grpSp>
      <p:sp>
        <p:nvSpPr>
          <p:cNvPr id="7" name="TextBox 6">
            <a:extLst>
              <a:ext uri="{FF2B5EF4-FFF2-40B4-BE49-F238E27FC236}">
                <a16:creationId xmlns:a16="http://schemas.microsoft.com/office/drawing/2014/main" id="{E03A7968-C18C-4408-8087-3046AA7B942D}"/>
              </a:ext>
            </a:extLst>
          </p:cNvPr>
          <p:cNvSpPr txBox="1"/>
          <p:nvPr/>
        </p:nvSpPr>
        <p:spPr>
          <a:xfrm>
            <a:off x="789019" y="2156639"/>
            <a:ext cx="10610097" cy="1077218"/>
          </a:xfrm>
          <a:prstGeom prst="rect">
            <a:avLst/>
          </a:prstGeom>
          <a:noFill/>
        </p:spPr>
        <p:txBody>
          <a:bodyPr wrap="square">
            <a:spAutoFit/>
          </a:bodyPr>
          <a:lstStyle/>
          <a:p>
            <a:pPr algn="ctr"/>
            <a:r>
              <a:rPr lang="en-US" sz="3200" b="1">
                <a:solidFill>
                  <a:srgbClr val="0070C0"/>
                </a:solidFill>
                <a:latin typeface="UVN Van" panose="00000400000000000000" pitchFamily="2" charset="0"/>
              </a:rPr>
              <a:t>Mỗi câu tục ngữ dưới đây nói lên phẩm chất gì của phụ nữ Việt Nam?</a:t>
            </a:r>
            <a:endParaRPr lang="en-US" sz="3200" b="1">
              <a:solidFill>
                <a:srgbClr val="C00000"/>
              </a:solidFill>
            </a:endParaRPr>
          </a:p>
        </p:txBody>
      </p:sp>
      <p:sp>
        <p:nvSpPr>
          <p:cNvPr id="8" name="TextBox 7">
            <a:extLst>
              <a:ext uri="{FF2B5EF4-FFF2-40B4-BE49-F238E27FC236}">
                <a16:creationId xmlns:a16="http://schemas.microsoft.com/office/drawing/2014/main" id="{177BC9D0-8241-499E-A8DB-E2FB6EA05167}"/>
              </a:ext>
            </a:extLst>
          </p:cNvPr>
          <p:cNvSpPr txBox="1"/>
          <p:nvPr/>
        </p:nvSpPr>
        <p:spPr>
          <a:xfrm>
            <a:off x="377693" y="3412423"/>
            <a:ext cx="7206638"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a. Chỗ ướt mẹ nằm, chỗ ráo con lăn.</a:t>
            </a:r>
            <a:endParaRPr lang="en-US" sz="3200" b="1">
              <a:solidFill>
                <a:srgbClr val="C00000"/>
              </a:solidFill>
            </a:endParaRPr>
          </a:p>
        </p:txBody>
      </p:sp>
      <p:sp>
        <p:nvSpPr>
          <p:cNvPr id="9" name="TextBox 8">
            <a:extLst>
              <a:ext uri="{FF2B5EF4-FFF2-40B4-BE49-F238E27FC236}">
                <a16:creationId xmlns:a16="http://schemas.microsoft.com/office/drawing/2014/main" id="{45B3E040-4B61-4165-AA7C-5E9849B88BBC}"/>
              </a:ext>
            </a:extLst>
          </p:cNvPr>
          <p:cNvSpPr txBox="1"/>
          <p:nvPr/>
        </p:nvSpPr>
        <p:spPr>
          <a:xfrm>
            <a:off x="345047" y="4737543"/>
            <a:ext cx="7206638"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c. Giặc đến nhà, đàn bà cũng đánh.</a:t>
            </a:r>
            <a:endParaRPr lang="en-US" sz="3200" b="1">
              <a:solidFill>
                <a:srgbClr val="C00000"/>
              </a:solidFill>
            </a:endParaRPr>
          </a:p>
        </p:txBody>
      </p:sp>
      <p:sp>
        <p:nvSpPr>
          <p:cNvPr id="10" name="TextBox 9">
            <a:extLst>
              <a:ext uri="{FF2B5EF4-FFF2-40B4-BE49-F238E27FC236}">
                <a16:creationId xmlns:a16="http://schemas.microsoft.com/office/drawing/2014/main" id="{E5B18183-0F96-4D46-990F-0B5F2A6FC71B}"/>
              </a:ext>
            </a:extLst>
          </p:cNvPr>
          <p:cNvSpPr txBox="1"/>
          <p:nvPr/>
        </p:nvSpPr>
        <p:spPr>
          <a:xfrm>
            <a:off x="329281" y="4096386"/>
            <a:ext cx="9907797"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b. Nhà khó cậy vợ hiền, nước loạn nhờ tướng giỏi.</a:t>
            </a:r>
            <a:endParaRPr lang="en-US" sz="3200" b="1">
              <a:solidFill>
                <a:srgbClr val="C00000"/>
              </a:solidFill>
            </a:endParaRPr>
          </a:p>
        </p:txBody>
      </p:sp>
    </p:spTree>
    <p:extLst>
      <p:ext uri="{BB962C8B-B14F-4D97-AF65-F5344CB8AC3E}">
        <p14:creationId xmlns:p14="http://schemas.microsoft.com/office/powerpoint/2010/main" val="34510128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62249" y="-2451569"/>
            <a:ext cx="6667501" cy="11951637"/>
          </a:xfrm>
          <a:prstGeom prst="rect">
            <a:avLst/>
          </a:prstGeom>
        </p:spPr>
      </p:pic>
      <p:graphicFrame>
        <p:nvGraphicFramePr>
          <p:cNvPr id="2" name="Table 2">
            <a:extLst>
              <a:ext uri="{FF2B5EF4-FFF2-40B4-BE49-F238E27FC236}">
                <a16:creationId xmlns:a16="http://schemas.microsoft.com/office/drawing/2014/main" id="{9E36011B-A39D-4993-813C-6C91C81E42C8}"/>
              </a:ext>
            </a:extLst>
          </p:cNvPr>
          <p:cNvGraphicFramePr>
            <a:graphicFrameLocks noGrp="1"/>
          </p:cNvGraphicFramePr>
          <p:nvPr>
            <p:extLst>
              <p:ext uri="{D42A27DB-BD31-4B8C-83A1-F6EECF244321}">
                <p14:modId xmlns:p14="http://schemas.microsoft.com/office/powerpoint/2010/main" val="2402674292"/>
              </p:ext>
            </p:extLst>
          </p:nvPr>
        </p:nvGraphicFramePr>
        <p:xfrm>
          <a:off x="344977" y="435072"/>
          <a:ext cx="11446329" cy="6246579"/>
        </p:xfrm>
        <a:graphic>
          <a:graphicData uri="http://schemas.openxmlformats.org/drawingml/2006/table">
            <a:tbl>
              <a:tblPr firstRow="1" bandRow="1">
                <a:tableStyleId>{C4B1156A-380E-4F78-BDF5-A606A8083BF9}</a:tableStyleId>
              </a:tblPr>
              <a:tblGrid>
                <a:gridCol w="3270365">
                  <a:extLst>
                    <a:ext uri="{9D8B030D-6E8A-4147-A177-3AD203B41FA5}">
                      <a16:colId xmlns:a16="http://schemas.microsoft.com/office/drawing/2014/main" val="1276314069"/>
                    </a:ext>
                  </a:extLst>
                </a:gridCol>
                <a:gridCol w="4043077">
                  <a:extLst>
                    <a:ext uri="{9D8B030D-6E8A-4147-A177-3AD203B41FA5}">
                      <a16:colId xmlns:a16="http://schemas.microsoft.com/office/drawing/2014/main" val="15383436"/>
                    </a:ext>
                  </a:extLst>
                </a:gridCol>
                <a:gridCol w="4132887">
                  <a:extLst>
                    <a:ext uri="{9D8B030D-6E8A-4147-A177-3AD203B41FA5}">
                      <a16:colId xmlns:a16="http://schemas.microsoft.com/office/drawing/2014/main" val="2204596282"/>
                    </a:ext>
                  </a:extLst>
                </a:gridCol>
              </a:tblGrid>
              <a:tr h="5275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0005605"/>
                  </a:ext>
                </a:extLst>
              </a:tr>
              <a:tr h="142139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7620567"/>
                  </a:ext>
                </a:extLst>
              </a:tr>
              <a:tr h="228600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9417285"/>
                  </a:ext>
                </a:extLst>
              </a:tr>
              <a:tr h="152249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6923418"/>
                  </a:ext>
                </a:extLst>
              </a:tr>
            </a:tbl>
          </a:graphicData>
        </a:graphic>
      </p:graphicFrame>
      <p:sp>
        <p:nvSpPr>
          <p:cNvPr id="11" name="TextBox 10">
            <a:extLst>
              <a:ext uri="{FF2B5EF4-FFF2-40B4-BE49-F238E27FC236}">
                <a16:creationId xmlns:a16="http://schemas.microsoft.com/office/drawing/2014/main" id="{76598604-6E31-4B2B-B969-266CA13A3F8A}"/>
              </a:ext>
            </a:extLst>
          </p:cNvPr>
          <p:cNvSpPr txBox="1"/>
          <p:nvPr/>
        </p:nvSpPr>
        <p:spPr>
          <a:xfrm>
            <a:off x="687993" y="372767"/>
            <a:ext cx="2395493"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Tục ngữ</a:t>
            </a:r>
            <a:endParaRPr lang="en-US" sz="3200" b="1">
              <a:solidFill>
                <a:srgbClr val="C00000"/>
              </a:solidFill>
            </a:endParaRPr>
          </a:p>
        </p:txBody>
      </p:sp>
      <p:sp>
        <p:nvSpPr>
          <p:cNvPr id="13" name="TextBox 12">
            <a:extLst>
              <a:ext uri="{FF2B5EF4-FFF2-40B4-BE49-F238E27FC236}">
                <a16:creationId xmlns:a16="http://schemas.microsoft.com/office/drawing/2014/main" id="{F7A5B587-8A36-444D-9AEA-505C3E818933}"/>
              </a:ext>
            </a:extLst>
          </p:cNvPr>
          <p:cNvSpPr txBox="1"/>
          <p:nvPr/>
        </p:nvSpPr>
        <p:spPr>
          <a:xfrm>
            <a:off x="4160950" y="415270"/>
            <a:ext cx="2957005"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Giải nghĩa</a:t>
            </a:r>
            <a:endParaRPr lang="en-US" sz="3200" b="1">
              <a:solidFill>
                <a:srgbClr val="C00000"/>
              </a:solidFill>
            </a:endParaRPr>
          </a:p>
        </p:txBody>
      </p:sp>
      <p:sp>
        <p:nvSpPr>
          <p:cNvPr id="16" name="TextBox 15">
            <a:extLst>
              <a:ext uri="{FF2B5EF4-FFF2-40B4-BE49-F238E27FC236}">
                <a16:creationId xmlns:a16="http://schemas.microsoft.com/office/drawing/2014/main" id="{612841F4-49ED-4A1F-BB4B-A397574BB785}"/>
              </a:ext>
            </a:extLst>
          </p:cNvPr>
          <p:cNvSpPr txBox="1"/>
          <p:nvPr/>
        </p:nvSpPr>
        <p:spPr>
          <a:xfrm>
            <a:off x="8226078" y="437494"/>
            <a:ext cx="2957005"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Phẩm chất</a:t>
            </a:r>
            <a:endParaRPr lang="en-US" sz="3200" b="1">
              <a:solidFill>
                <a:srgbClr val="C00000"/>
              </a:solidFill>
            </a:endParaRPr>
          </a:p>
        </p:txBody>
      </p:sp>
      <p:sp>
        <p:nvSpPr>
          <p:cNvPr id="17" name="TextBox 16">
            <a:extLst>
              <a:ext uri="{FF2B5EF4-FFF2-40B4-BE49-F238E27FC236}">
                <a16:creationId xmlns:a16="http://schemas.microsoft.com/office/drawing/2014/main" id="{A672A2F3-694D-4BBE-82D6-BEF2ABA4C76D}"/>
              </a:ext>
            </a:extLst>
          </p:cNvPr>
          <p:cNvSpPr txBox="1"/>
          <p:nvPr/>
        </p:nvSpPr>
        <p:spPr>
          <a:xfrm>
            <a:off x="372835" y="892502"/>
            <a:ext cx="3178899" cy="1477328"/>
          </a:xfrm>
          <a:prstGeom prst="rect">
            <a:avLst/>
          </a:prstGeom>
          <a:noFill/>
        </p:spPr>
        <p:txBody>
          <a:bodyPr wrap="square">
            <a:spAutoFit/>
          </a:bodyPr>
          <a:lstStyle/>
          <a:p>
            <a:pPr algn="just"/>
            <a:r>
              <a:rPr lang="en-US" sz="3000" dirty="0">
                <a:latin typeface="UVN Van" panose="00000400000000000000" pitchFamily="2" charset="0"/>
              </a:rPr>
              <a:t>a. </a:t>
            </a:r>
            <a:r>
              <a:rPr lang="en-US" sz="3000" dirty="0" err="1">
                <a:latin typeface="UVN Van" panose="00000400000000000000" pitchFamily="2" charset="0"/>
              </a:rPr>
              <a:t>Chỗ</a:t>
            </a:r>
            <a:r>
              <a:rPr lang="en-US" sz="3000" dirty="0">
                <a:latin typeface="UVN Van" panose="00000400000000000000" pitchFamily="2" charset="0"/>
              </a:rPr>
              <a:t> </a:t>
            </a:r>
            <a:r>
              <a:rPr lang="en-US" sz="3000" dirty="0" err="1">
                <a:latin typeface="UVN Van" panose="00000400000000000000" pitchFamily="2" charset="0"/>
              </a:rPr>
              <a:t>ướt</a:t>
            </a:r>
            <a:r>
              <a:rPr lang="en-US" sz="3000" dirty="0">
                <a:latin typeface="UVN Van" panose="00000400000000000000" pitchFamily="2" charset="0"/>
              </a:rPr>
              <a:t> </a:t>
            </a:r>
            <a:r>
              <a:rPr lang="en-US" sz="3000" dirty="0" err="1">
                <a:latin typeface="UVN Van" panose="00000400000000000000" pitchFamily="2" charset="0"/>
              </a:rPr>
              <a:t>mẹ</a:t>
            </a:r>
            <a:r>
              <a:rPr lang="en-US" sz="3000" dirty="0">
                <a:latin typeface="UVN Van" panose="00000400000000000000" pitchFamily="2" charset="0"/>
              </a:rPr>
              <a:t> </a:t>
            </a:r>
            <a:r>
              <a:rPr lang="en-US" sz="3000" dirty="0" err="1">
                <a:latin typeface="UVN Van" panose="00000400000000000000" pitchFamily="2" charset="0"/>
              </a:rPr>
              <a:t>nằm</a:t>
            </a:r>
            <a:r>
              <a:rPr lang="en-US" sz="3000" dirty="0">
                <a:latin typeface="UVN Van" panose="00000400000000000000" pitchFamily="2" charset="0"/>
              </a:rPr>
              <a:t>, </a:t>
            </a:r>
            <a:r>
              <a:rPr lang="en-US" sz="3000" dirty="0" err="1">
                <a:latin typeface="UVN Van" panose="00000400000000000000" pitchFamily="2" charset="0"/>
              </a:rPr>
              <a:t>chỗ</a:t>
            </a:r>
            <a:r>
              <a:rPr lang="en-US" sz="3000" dirty="0">
                <a:latin typeface="UVN Van" panose="00000400000000000000" pitchFamily="2" charset="0"/>
              </a:rPr>
              <a:t> </a:t>
            </a:r>
            <a:r>
              <a:rPr lang="en-US" sz="3000" dirty="0" err="1">
                <a:latin typeface="UVN Van" panose="00000400000000000000" pitchFamily="2" charset="0"/>
              </a:rPr>
              <a:t>ráo</a:t>
            </a:r>
            <a:r>
              <a:rPr lang="en-US" sz="3000" dirty="0">
                <a:latin typeface="UVN Van" panose="00000400000000000000" pitchFamily="2" charset="0"/>
              </a:rPr>
              <a:t> con </a:t>
            </a:r>
            <a:r>
              <a:rPr lang="en-US" sz="3000" dirty="0" err="1">
                <a:latin typeface="UVN Van" panose="00000400000000000000" pitchFamily="2" charset="0"/>
              </a:rPr>
              <a:t>lăn</a:t>
            </a:r>
            <a:r>
              <a:rPr lang="en-US" sz="3000" dirty="0">
                <a:latin typeface="UVN Van" panose="00000400000000000000" pitchFamily="2" charset="0"/>
              </a:rPr>
              <a:t>.</a:t>
            </a:r>
            <a:endParaRPr lang="en-US" sz="3000" dirty="0"/>
          </a:p>
        </p:txBody>
      </p:sp>
      <p:sp>
        <p:nvSpPr>
          <p:cNvPr id="18" name="TextBox 17">
            <a:extLst>
              <a:ext uri="{FF2B5EF4-FFF2-40B4-BE49-F238E27FC236}">
                <a16:creationId xmlns:a16="http://schemas.microsoft.com/office/drawing/2014/main" id="{56730556-E2A0-4F6E-A42F-2F019FA9D1DC}"/>
              </a:ext>
            </a:extLst>
          </p:cNvPr>
          <p:cNvSpPr txBox="1"/>
          <p:nvPr/>
        </p:nvSpPr>
        <p:spPr>
          <a:xfrm>
            <a:off x="3682710" y="924884"/>
            <a:ext cx="3887522" cy="1477328"/>
          </a:xfrm>
          <a:prstGeom prst="rect">
            <a:avLst/>
          </a:prstGeom>
          <a:noFill/>
        </p:spPr>
        <p:txBody>
          <a:bodyPr wrap="square">
            <a:spAutoFit/>
          </a:bodyPr>
          <a:lstStyle/>
          <a:p>
            <a:pPr algn="just"/>
            <a:r>
              <a:rPr lang="en-US" sz="3000">
                <a:latin typeface="UVN Van" panose="00000400000000000000" pitchFamily="2" charset="0"/>
              </a:rPr>
              <a:t>Người mẹ bao giờ cũng nhường những gì tốt nhất cho con.</a:t>
            </a:r>
            <a:endParaRPr lang="en-US" sz="3000"/>
          </a:p>
        </p:txBody>
      </p:sp>
      <p:sp>
        <p:nvSpPr>
          <p:cNvPr id="19" name="TextBox 18">
            <a:extLst>
              <a:ext uri="{FF2B5EF4-FFF2-40B4-BE49-F238E27FC236}">
                <a16:creationId xmlns:a16="http://schemas.microsoft.com/office/drawing/2014/main" id="{8E4B7CE6-EF43-428F-919F-C3B676D72A39}"/>
              </a:ext>
            </a:extLst>
          </p:cNvPr>
          <p:cNvSpPr txBox="1"/>
          <p:nvPr/>
        </p:nvSpPr>
        <p:spPr>
          <a:xfrm>
            <a:off x="7727171" y="943015"/>
            <a:ext cx="3887522" cy="1477328"/>
          </a:xfrm>
          <a:prstGeom prst="rect">
            <a:avLst/>
          </a:prstGeom>
          <a:noFill/>
        </p:spPr>
        <p:txBody>
          <a:bodyPr wrap="square">
            <a:spAutoFit/>
          </a:bodyPr>
          <a:lstStyle/>
          <a:p>
            <a:pPr algn="just"/>
            <a:r>
              <a:rPr lang="en-US" sz="3000">
                <a:latin typeface="UVN Van" panose="00000400000000000000" pitchFamily="2" charset="0"/>
              </a:rPr>
              <a:t>Lòng thương con, đức hi sinh, nhường nhịn của người mẹ.</a:t>
            </a:r>
            <a:endParaRPr lang="en-US" sz="3000"/>
          </a:p>
        </p:txBody>
      </p:sp>
      <p:sp>
        <p:nvSpPr>
          <p:cNvPr id="20" name="TextBox 19">
            <a:extLst>
              <a:ext uri="{FF2B5EF4-FFF2-40B4-BE49-F238E27FC236}">
                <a16:creationId xmlns:a16="http://schemas.microsoft.com/office/drawing/2014/main" id="{E9BA649F-CE09-406B-A889-FCD0219C65D2}"/>
              </a:ext>
            </a:extLst>
          </p:cNvPr>
          <p:cNvSpPr txBox="1"/>
          <p:nvPr/>
        </p:nvSpPr>
        <p:spPr>
          <a:xfrm>
            <a:off x="327198" y="2369830"/>
            <a:ext cx="3178899" cy="1477328"/>
          </a:xfrm>
          <a:prstGeom prst="rect">
            <a:avLst/>
          </a:prstGeom>
          <a:noFill/>
        </p:spPr>
        <p:txBody>
          <a:bodyPr wrap="square">
            <a:spAutoFit/>
          </a:bodyPr>
          <a:lstStyle/>
          <a:p>
            <a:pPr algn="just"/>
            <a:r>
              <a:rPr lang="en-US" sz="3000">
                <a:latin typeface="UVN Van" panose="00000400000000000000" pitchFamily="2" charset="0"/>
              </a:rPr>
              <a:t>b. Nhà khó cậy vợ hiền, nước loạn nhờ tướng giỏi.</a:t>
            </a:r>
            <a:endParaRPr lang="en-US" sz="3000"/>
          </a:p>
        </p:txBody>
      </p:sp>
      <p:sp>
        <p:nvSpPr>
          <p:cNvPr id="21" name="TextBox 20">
            <a:extLst>
              <a:ext uri="{FF2B5EF4-FFF2-40B4-BE49-F238E27FC236}">
                <a16:creationId xmlns:a16="http://schemas.microsoft.com/office/drawing/2014/main" id="{2CE006B7-7423-4582-91DB-0F91C9E0CD0C}"/>
              </a:ext>
            </a:extLst>
          </p:cNvPr>
          <p:cNvSpPr txBox="1"/>
          <p:nvPr/>
        </p:nvSpPr>
        <p:spPr>
          <a:xfrm>
            <a:off x="3651165" y="2369830"/>
            <a:ext cx="3887522" cy="2400657"/>
          </a:xfrm>
          <a:prstGeom prst="rect">
            <a:avLst/>
          </a:prstGeom>
          <a:noFill/>
        </p:spPr>
        <p:txBody>
          <a:bodyPr wrap="square">
            <a:spAutoFit/>
          </a:bodyPr>
          <a:lstStyle/>
          <a:p>
            <a:pPr algn="just"/>
            <a:r>
              <a:rPr lang="en-US" sz="3000">
                <a:latin typeface="UVN Van" panose="00000400000000000000" pitchFamily="2" charset="0"/>
              </a:rPr>
              <a:t>Khi cảnh nhà khó khăn, phải trông cậy vào người vợ hiền. Đất nước loạn lạc, phải nhờ cậy vị tướng giỏi.</a:t>
            </a:r>
            <a:endParaRPr lang="en-US" sz="3000"/>
          </a:p>
        </p:txBody>
      </p:sp>
      <p:sp>
        <p:nvSpPr>
          <p:cNvPr id="22" name="TextBox 21">
            <a:extLst>
              <a:ext uri="{FF2B5EF4-FFF2-40B4-BE49-F238E27FC236}">
                <a16:creationId xmlns:a16="http://schemas.microsoft.com/office/drawing/2014/main" id="{CA7C35D8-24DA-4E2B-8D50-85A28246A49E}"/>
              </a:ext>
            </a:extLst>
          </p:cNvPr>
          <p:cNvSpPr txBox="1"/>
          <p:nvPr/>
        </p:nvSpPr>
        <p:spPr>
          <a:xfrm>
            <a:off x="7695626" y="2364996"/>
            <a:ext cx="3887522" cy="1938992"/>
          </a:xfrm>
          <a:prstGeom prst="rect">
            <a:avLst/>
          </a:prstGeom>
          <a:noFill/>
        </p:spPr>
        <p:txBody>
          <a:bodyPr wrap="square">
            <a:spAutoFit/>
          </a:bodyPr>
          <a:lstStyle/>
          <a:p>
            <a:pPr algn="just"/>
            <a:r>
              <a:rPr lang="en-US" sz="3000">
                <a:latin typeface="UVN Van" panose="00000400000000000000" pitchFamily="2" charset="0"/>
              </a:rPr>
              <a:t>Phụ nữ rất đảm đang, giỏi giang, là người giữ gìn hạnh phúc gia đình.</a:t>
            </a:r>
            <a:endParaRPr lang="en-US" sz="3000"/>
          </a:p>
        </p:txBody>
      </p:sp>
      <p:sp>
        <p:nvSpPr>
          <p:cNvPr id="23" name="TextBox 22">
            <a:extLst>
              <a:ext uri="{FF2B5EF4-FFF2-40B4-BE49-F238E27FC236}">
                <a16:creationId xmlns:a16="http://schemas.microsoft.com/office/drawing/2014/main" id="{11E114C0-4C94-4CED-9340-E8C2C460FE70}"/>
              </a:ext>
            </a:extLst>
          </p:cNvPr>
          <p:cNvSpPr txBox="1"/>
          <p:nvPr/>
        </p:nvSpPr>
        <p:spPr>
          <a:xfrm>
            <a:off x="351499" y="4613915"/>
            <a:ext cx="3178899" cy="1477328"/>
          </a:xfrm>
          <a:prstGeom prst="rect">
            <a:avLst/>
          </a:prstGeom>
          <a:noFill/>
        </p:spPr>
        <p:txBody>
          <a:bodyPr wrap="square">
            <a:spAutoFit/>
          </a:bodyPr>
          <a:lstStyle/>
          <a:p>
            <a:pPr algn="just"/>
            <a:r>
              <a:rPr lang="en-US" sz="3000">
                <a:latin typeface="UVN Van" panose="00000400000000000000" pitchFamily="2" charset="0"/>
              </a:rPr>
              <a:t>c. Giặc đến nhà, đàn bà cũng đánh.</a:t>
            </a:r>
            <a:endParaRPr lang="en-US" sz="3000"/>
          </a:p>
        </p:txBody>
      </p:sp>
      <p:sp>
        <p:nvSpPr>
          <p:cNvPr id="24" name="TextBox 23">
            <a:extLst>
              <a:ext uri="{FF2B5EF4-FFF2-40B4-BE49-F238E27FC236}">
                <a16:creationId xmlns:a16="http://schemas.microsoft.com/office/drawing/2014/main" id="{ECC8B331-B6CE-491B-A1CD-35456238D4C4}"/>
              </a:ext>
            </a:extLst>
          </p:cNvPr>
          <p:cNvSpPr txBox="1"/>
          <p:nvPr/>
        </p:nvSpPr>
        <p:spPr>
          <a:xfrm>
            <a:off x="3651165" y="4680852"/>
            <a:ext cx="3887522" cy="1938992"/>
          </a:xfrm>
          <a:prstGeom prst="rect">
            <a:avLst/>
          </a:prstGeom>
          <a:noFill/>
        </p:spPr>
        <p:txBody>
          <a:bodyPr wrap="square">
            <a:spAutoFit/>
          </a:bodyPr>
          <a:lstStyle/>
          <a:p>
            <a:pPr algn="just"/>
            <a:r>
              <a:rPr lang="en-US" sz="3000">
                <a:latin typeface="UVN Van" panose="00000400000000000000" pitchFamily="2" charset="0"/>
              </a:rPr>
              <a:t>Khi đất nước có giặc ngoại xâm, phụ nữ cũng sẵn sàng tham gia đánh giặc.</a:t>
            </a:r>
            <a:endParaRPr lang="en-US" sz="3000"/>
          </a:p>
        </p:txBody>
      </p:sp>
      <p:sp>
        <p:nvSpPr>
          <p:cNvPr id="25" name="TextBox 24">
            <a:extLst>
              <a:ext uri="{FF2B5EF4-FFF2-40B4-BE49-F238E27FC236}">
                <a16:creationId xmlns:a16="http://schemas.microsoft.com/office/drawing/2014/main" id="{9C98D95E-DBE2-48B0-B7C4-8A282C2078A9}"/>
              </a:ext>
            </a:extLst>
          </p:cNvPr>
          <p:cNvSpPr txBox="1"/>
          <p:nvPr/>
        </p:nvSpPr>
        <p:spPr>
          <a:xfrm>
            <a:off x="7763484" y="4680852"/>
            <a:ext cx="3887522" cy="1015663"/>
          </a:xfrm>
          <a:prstGeom prst="rect">
            <a:avLst/>
          </a:prstGeom>
          <a:noFill/>
        </p:spPr>
        <p:txBody>
          <a:bodyPr wrap="square">
            <a:spAutoFit/>
          </a:bodyPr>
          <a:lstStyle/>
          <a:p>
            <a:pPr algn="just"/>
            <a:r>
              <a:rPr lang="en-US" sz="3000">
                <a:latin typeface="UVN Van" panose="00000400000000000000" pitchFamily="2" charset="0"/>
              </a:rPr>
              <a:t>Anh hùng, dũng cảm, kiên cường.</a:t>
            </a:r>
            <a:endParaRPr lang="en-US" sz="3000"/>
          </a:p>
        </p:txBody>
      </p:sp>
      <p:grpSp>
        <p:nvGrpSpPr>
          <p:cNvPr id="3" name="Group 2">
            <a:extLst>
              <a:ext uri="{FF2B5EF4-FFF2-40B4-BE49-F238E27FC236}">
                <a16:creationId xmlns:a16="http://schemas.microsoft.com/office/drawing/2014/main" id="{DA1B6D7A-5398-46A3-A878-5C117E61FCDB}"/>
              </a:ext>
            </a:extLst>
          </p:cNvPr>
          <p:cNvGrpSpPr/>
          <p:nvPr/>
        </p:nvGrpSpPr>
        <p:grpSpPr>
          <a:xfrm>
            <a:off x="4926019" y="886476"/>
            <a:ext cx="6134642" cy="5857480"/>
            <a:chOff x="4630245" y="775059"/>
            <a:chExt cx="6134642" cy="5857480"/>
          </a:xfrm>
        </p:grpSpPr>
        <p:pic>
          <p:nvPicPr>
            <p:cNvPr id="26" name="Picture 25">
              <a:extLst>
                <a:ext uri="{FF2B5EF4-FFF2-40B4-BE49-F238E27FC236}">
                  <a16:creationId xmlns:a16="http://schemas.microsoft.com/office/drawing/2014/main" id="{B46247CF-48B8-4717-8890-9EE3F413776B}"/>
                </a:ext>
              </a:extLst>
            </p:cNvPr>
            <p:cNvPicPr>
              <a:picLocks noChangeAspect="1"/>
            </p:cNvPicPr>
            <p:nvPr/>
          </p:nvPicPr>
          <p:blipFill rotWithShape="1">
            <a:blip r:embed="rId4">
              <a:extLst>
                <a:ext uri="{28A0092B-C50C-407E-A947-70E740481C1C}">
                  <a14:useLocalDpi xmlns:a14="http://schemas.microsoft.com/office/drawing/2010/main" val="0"/>
                </a:ext>
              </a:extLst>
            </a:blip>
            <a:srcRect l="51702" r="-1922" b="64134"/>
            <a:stretch/>
          </p:blipFill>
          <p:spPr>
            <a:xfrm>
              <a:off x="4630245" y="775059"/>
              <a:ext cx="6134642" cy="5857480"/>
            </a:xfrm>
            <a:prstGeom prst="rect">
              <a:avLst/>
            </a:prstGeom>
          </p:spPr>
        </p:pic>
        <p:sp>
          <p:nvSpPr>
            <p:cNvPr id="27" name="Rectangle 26">
              <a:extLst>
                <a:ext uri="{FF2B5EF4-FFF2-40B4-BE49-F238E27FC236}">
                  <a16:creationId xmlns:a16="http://schemas.microsoft.com/office/drawing/2014/main" id="{F818E8C8-42A2-46EF-ADA0-EB746DF8A990}"/>
                </a:ext>
              </a:extLst>
            </p:cNvPr>
            <p:cNvSpPr/>
            <p:nvPr/>
          </p:nvSpPr>
          <p:spPr>
            <a:xfrm>
              <a:off x="6151388" y="2818553"/>
              <a:ext cx="3307893" cy="1754326"/>
            </a:xfrm>
            <a:prstGeom prst="rect">
              <a:avLst/>
            </a:prstGeom>
            <a:noFill/>
          </p:spPr>
          <p:txBody>
            <a:bodyPr wrap="none" lIns="91440" tIns="45720" rIns="91440" bIns="45720">
              <a:spAutoFit/>
            </a:bodyPr>
            <a:lstStyle/>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rPr>
                <a:t>Thảo</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rPr>
                <a:t>luận</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rPr>
                <a:t> </a:t>
              </a:r>
            </a:p>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rPr>
                <a:t>nhóm</a:t>
              </a:r>
              <a:r>
                <a:rPr lang="en-US" sz="5400" b="1" dirty="0">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rPr>
                <a:t> 4</a:t>
              </a:r>
            </a:p>
          </p:txBody>
        </p:sp>
      </p:grpSp>
      <p:grpSp>
        <p:nvGrpSpPr>
          <p:cNvPr id="29" name="Group 28">
            <a:extLst>
              <a:ext uri="{FF2B5EF4-FFF2-40B4-BE49-F238E27FC236}">
                <a16:creationId xmlns:a16="http://schemas.microsoft.com/office/drawing/2014/main" id="{4AD27E6F-A556-4849-AC91-53A1CAD6FAAF}"/>
              </a:ext>
            </a:extLst>
          </p:cNvPr>
          <p:cNvGrpSpPr/>
          <p:nvPr/>
        </p:nvGrpSpPr>
        <p:grpSpPr>
          <a:xfrm>
            <a:off x="5131971" y="1471251"/>
            <a:ext cx="5532369" cy="4059996"/>
            <a:chOff x="-2199041" y="1653552"/>
            <a:chExt cx="5532369" cy="4059996"/>
          </a:xfrm>
        </p:grpSpPr>
        <p:pic>
          <p:nvPicPr>
            <p:cNvPr id="30" name="Picture 29">
              <a:extLst>
                <a:ext uri="{FF2B5EF4-FFF2-40B4-BE49-F238E27FC236}">
                  <a16:creationId xmlns:a16="http://schemas.microsoft.com/office/drawing/2014/main" id="{7E6A3441-E481-49D8-B41C-D4F54D2595FA}"/>
                </a:ext>
              </a:extLst>
            </p:cNvPr>
            <p:cNvPicPr>
              <a:picLocks noChangeAspect="1"/>
            </p:cNvPicPr>
            <p:nvPr/>
          </p:nvPicPr>
          <p:blipFill rotWithShape="1">
            <a:blip r:embed="rId5">
              <a:extLst>
                <a:ext uri="{28A0092B-C50C-407E-A947-70E740481C1C}">
                  <a14:useLocalDpi xmlns:a14="http://schemas.microsoft.com/office/drawing/2010/main" val="0"/>
                </a:ext>
              </a:extLst>
            </a:blip>
            <a:srcRect t="35681" r="50000" b="36873"/>
            <a:stretch/>
          </p:blipFill>
          <p:spPr>
            <a:xfrm>
              <a:off x="-2199041" y="1653552"/>
              <a:ext cx="5532369" cy="4059996"/>
            </a:xfrm>
            <a:prstGeom prst="rect">
              <a:avLst/>
            </a:prstGeom>
          </p:spPr>
        </p:pic>
        <p:sp>
          <p:nvSpPr>
            <p:cNvPr id="31" name="Rectangle 30">
              <a:extLst>
                <a:ext uri="{FF2B5EF4-FFF2-40B4-BE49-F238E27FC236}">
                  <a16:creationId xmlns:a16="http://schemas.microsoft.com/office/drawing/2014/main" id="{9AEF056B-4A5D-458D-B1E7-A932AF451EC0}"/>
                </a:ext>
              </a:extLst>
            </p:cNvPr>
            <p:cNvSpPr/>
            <p:nvPr/>
          </p:nvSpPr>
          <p:spPr>
            <a:xfrm>
              <a:off x="-1444523" y="3065840"/>
              <a:ext cx="3690434" cy="1446550"/>
            </a:xfrm>
            <a:prstGeom prst="rect">
              <a:avLst/>
            </a:prstGeom>
            <a:noFill/>
          </p:spPr>
          <p:txBody>
            <a:bodyPr wrap="none" lIns="91440" tIns="45720" rIns="91440" bIns="45720">
              <a:spAutoFit/>
            </a:bodyPr>
            <a:lstStyle/>
            <a:p>
              <a:pPr algn="ctr"/>
              <a:r>
                <a:rPr lang="en-US" sz="8800" b="1" dirty="0">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rPr>
                <a:t>Chia </a:t>
              </a:r>
              <a:r>
                <a:rPr lang="en-US" sz="8800" b="1" dirty="0" err="1">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rPr>
                <a:t>sẻ</a:t>
              </a:r>
              <a:endParaRPr lang="en-US" sz="8800" b="1" dirty="0">
                <a:ln w="6600">
                  <a:solidFill>
                    <a:schemeClr val="accent2"/>
                  </a:solidFill>
                  <a:prstDash val="solid"/>
                </a:ln>
                <a:solidFill>
                  <a:srgbClr val="FFFFFF"/>
                </a:solidFill>
                <a:effectLst>
                  <a:outerShdw dist="38100" dir="2700000" algn="tl" rotWithShape="0">
                    <a:schemeClr val="accent2"/>
                  </a:outerShdw>
                </a:effectLst>
                <a:latin typeface="#9Slide07 IcielCadena" panose="02000503000000020004" pitchFamily="2" charset="0"/>
              </a:endParaRPr>
            </a:p>
          </p:txBody>
        </p:sp>
      </p:grpSp>
    </p:spTree>
    <p:extLst>
      <p:ext uri="{BB962C8B-B14F-4D97-AF65-F5344CB8AC3E}">
        <p14:creationId xmlns:p14="http://schemas.microsoft.com/office/powerpoint/2010/main" val="3373222129"/>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0"/>
                                        <p:tgtEl>
                                          <p:spTgt spid="3"/>
                                        </p:tgtEl>
                                      </p:cBhvr>
                                    </p:animEffect>
                                    <p:anim calcmode="lin" valueType="num">
                                      <p:cBhvr>
                                        <p:cTn id="40" dur="2000" fill="hold"/>
                                        <p:tgtEl>
                                          <p:spTgt spid="3"/>
                                        </p:tgtEl>
                                        <p:attrNameLst>
                                          <p:attrName>style.rotation</p:attrName>
                                        </p:attrNameLst>
                                      </p:cBhvr>
                                      <p:tavLst>
                                        <p:tav tm="0">
                                          <p:val>
                                            <p:fltVal val="720"/>
                                          </p:val>
                                        </p:tav>
                                        <p:tav tm="100000">
                                          <p:val>
                                            <p:fltVal val="0"/>
                                          </p:val>
                                        </p:tav>
                                      </p:tavLst>
                                    </p:anim>
                                    <p:anim calcmode="lin" valueType="num">
                                      <p:cBhvr>
                                        <p:cTn id="41" dur="2000" fill="hold"/>
                                        <p:tgtEl>
                                          <p:spTgt spid="3"/>
                                        </p:tgtEl>
                                        <p:attrNameLst>
                                          <p:attrName>ppt_h</p:attrName>
                                        </p:attrNameLst>
                                      </p:cBhvr>
                                      <p:tavLst>
                                        <p:tav tm="0">
                                          <p:val>
                                            <p:fltVal val="0"/>
                                          </p:val>
                                        </p:tav>
                                        <p:tav tm="100000">
                                          <p:val>
                                            <p:strVal val="#ppt_h"/>
                                          </p:val>
                                        </p:tav>
                                      </p:tavLst>
                                    </p:anim>
                                    <p:anim calcmode="lin" valueType="num">
                                      <p:cBhvr>
                                        <p:cTn id="42"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left)">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left)">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left)">
                                      <p:cBhvr>
                                        <p:cTn id="8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7" grpId="0"/>
      <p:bldP spid="18" grpId="0"/>
      <p:bldP spid="19" grpId="0"/>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5" name="Group 14">
            <a:extLst>
              <a:ext uri="{FF2B5EF4-FFF2-40B4-BE49-F238E27FC236}">
                <a16:creationId xmlns:a16="http://schemas.microsoft.com/office/drawing/2014/main" id="{409679E2-BBB4-421B-875A-D72003C8B789}"/>
              </a:ext>
            </a:extLst>
          </p:cNvPr>
          <p:cNvGrpSpPr/>
          <p:nvPr/>
        </p:nvGrpSpPr>
        <p:grpSpPr>
          <a:xfrm>
            <a:off x="3634377" y="43827"/>
            <a:ext cx="4919385" cy="1958082"/>
            <a:chOff x="3379662" y="138732"/>
            <a:chExt cx="4919385" cy="1958082"/>
          </a:xfrm>
        </p:grpSpPr>
        <p:pic>
          <p:nvPicPr>
            <p:cNvPr id="3" name="Picture 2">
              <a:extLst>
                <a:ext uri="{FF2B5EF4-FFF2-40B4-BE49-F238E27FC236}">
                  <a16:creationId xmlns:a16="http://schemas.microsoft.com/office/drawing/2014/main" id="{FA768297-B1E9-4AC2-AD3F-A8AA10E7C6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41" t="4327" r="9560" b="70144"/>
            <a:stretch/>
          </p:blipFill>
          <p:spPr>
            <a:xfrm>
              <a:off x="3379662" y="138732"/>
              <a:ext cx="4919385" cy="1958082"/>
            </a:xfrm>
            <a:prstGeom prst="rect">
              <a:avLst/>
            </a:prstGeom>
          </p:spPr>
        </p:pic>
        <p:sp>
          <p:nvSpPr>
            <p:cNvPr id="35" name="TextBox 34">
              <a:extLst>
                <a:ext uri="{FF2B5EF4-FFF2-40B4-BE49-F238E27FC236}">
                  <a16:creationId xmlns:a16="http://schemas.microsoft.com/office/drawing/2014/main" id="{17AFE924-423D-4A21-952F-7A4DEB683BDB}"/>
                </a:ext>
              </a:extLst>
            </p:cNvPr>
            <p:cNvSpPr txBox="1"/>
            <p:nvPr/>
          </p:nvSpPr>
          <p:spPr>
            <a:xfrm>
              <a:off x="3973495" y="883237"/>
              <a:ext cx="3731717" cy="707886"/>
            </a:xfrm>
            <a:prstGeom prst="rect">
              <a:avLst/>
            </a:prstGeom>
            <a:noFill/>
          </p:spPr>
          <p:txBody>
            <a:bodyPr wrap="square">
              <a:spAutoFit/>
            </a:bodyPr>
            <a:lstStyle/>
            <a:p>
              <a:pPr algn="ctr"/>
              <a:r>
                <a:rPr lang="en-US" sz="4000" b="1">
                  <a:solidFill>
                    <a:srgbClr val="FF0066"/>
                  </a:solidFill>
                  <a:latin typeface="UVN Van" panose="00000400000000000000" pitchFamily="2" charset="0"/>
                </a:rPr>
                <a:t>Nhiệm vụ 3</a:t>
              </a:r>
              <a:endParaRPr lang="en-US" sz="4000" b="1">
                <a:solidFill>
                  <a:srgbClr val="FF0066"/>
                </a:solidFill>
              </a:endParaRPr>
            </a:p>
          </p:txBody>
        </p:sp>
      </p:grpSp>
      <p:sp>
        <p:nvSpPr>
          <p:cNvPr id="7" name="TextBox 6">
            <a:extLst>
              <a:ext uri="{FF2B5EF4-FFF2-40B4-BE49-F238E27FC236}">
                <a16:creationId xmlns:a16="http://schemas.microsoft.com/office/drawing/2014/main" id="{E03A7968-C18C-4408-8087-3046AA7B942D}"/>
              </a:ext>
            </a:extLst>
          </p:cNvPr>
          <p:cNvSpPr txBox="1"/>
          <p:nvPr/>
        </p:nvSpPr>
        <p:spPr>
          <a:xfrm>
            <a:off x="422664" y="1941603"/>
            <a:ext cx="9270804"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Đặt câu với một trong các câu tục ngữ trên.</a:t>
            </a:r>
            <a:endParaRPr lang="en-US" sz="3200" b="1">
              <a:solidFill>
                <a:srgbClr val="C00000"/>
              </a:solidFill>
            </a:endParaRPr>
          </a:p>
        </p:txBody>
      </p:sp>
      <p:sp>
        <p:nvSpPr>
          <p:cNvPr id="8" name="TextBox 7">
            <a:extLst>
              <a:ext uri="{FF2B5EF4-FFF2-40B4-BE49-F238E27FC236}">
                <a16:creationId xmlns:a16="http://schemas.microsoft.com/office/drawing/2014/main" id="{177BC9D0-8241-499E-A8DB-E2FB6EA05167}"/>
              </a:ext>
            </a:extLst>
          </p:cNvPr>
          <p:cNvSpPr txBox="1"/>
          <p:nvPr/>
        </p:nvSpPr>
        <p:spPr>
          <a:xfrm>
            <a:off x="314629" y="2642163"/>
            <a:ext cx="7206638"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a. Chỗ ướt mẹ nằm, chỗ ráo con lăn.</a:t>
            </a:r>
            <a:endParaRPr lang="en-US" sz="3200" b="1">
              <a:solidFill>
                <a:srgbClr val="C00000"/>
              </a:solidFill>
            </a:endParaRPr>
          </a:p>
        </p:txBody>
      </p:sp>
      <p:sp>
        <p:nvSpPr>
          <p:cNvPr id="9" name="TextBox 8">
            <a:extLst>
              <a:ext uri="{FF2B5EF4-FFF2-40B4-BE49-F238E27FC236}">
                <a16:creationId xmlns:a16="http://schemas.microsoft.com/office/drawing/2014/main" id="{45B3E040-4B61-4165-AA7C-5E9849B88BBC}"/>
              </a:ext>
            </a:extLst>
          </p:cNvPr>
          <p:cNvSpPr txBox="1"/>
          <p:nvPr/>
        </p:nvSpPr>
        <p:spPr>
          <a:xfrm>
            <a:off x="281983" y="3967283"/>
            <a:ext cx="7206638"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c. Giặc đến nhà, đàn bà cũng đánh.</a:t>
            </a:r>
            <a:endParaRPr lang="en-US" sz="3200" b="1">
              <a:solidFill>
                <a:srgbClr val="C00000"/>
              </a:solidFill>
            </a:endParaRPr>
          </a:p>
        </p:txBody>
      </p:sp>
      <p:sp>
        <p:nvSpPr>
          <p:cNvPr id="10" name="TextBox 9">
            <a:extLst>
              <a:ext uri="{FF2B5EF4-FFF2-40B4-BE49-F238E27FC236}">
                <a16:creationId xmlns:a16="http://schemas.microsoft.com/office/drawing/2014/main" id="{E5B18183-0F96-4D46-990F-0B5F2A6FC71B}"/>
              </a:ext>
            </a:extLst>
          </p:cNvPr>
          <p:cNvSpPr txBox="1"/>
          <p:nvPr/>
        </p:nvSpPr>
        <p:spPr>
          <a:xfrm>
            <a:off x="266217" y="3326126"/>
            <a:ext cx="9907797"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b. Nhà khó cậy vợ hiền, nước loạn nhờ tướng giỏi.</a:t>
            </a:r>
            <a:endParaRPr lang="en-US" sz="3200" b="1">
              <a:solidFill>
                <a:srgbClr val="C00000"/>
              </a:solidFill>
            </a:endParaRPr>
          </a:p>
        </p:txBody>
      </p:sp>
      <p:grpSp>
        <p:nvGrpSpPr>
          <p:cNvPr id="13" name="Group 12">
            <a:extLst>
              <a:ext uri="{FF2B5EF4-FFF2-40B4-BE49-F238E27FC236}">
                <a16:creationId xmlns:a16="http://schemas.microsoft.com/office/drawing/2014/main" id="{550BCC6D-E2FC-43C2-ADD5-6118DF86C52D}"/>
              </a:ext>
            </a:extLst>
          </p:cNvPr>
          <p:cNvGrpSpPr/>
          <p:nvPr/>
        </p:nvGrpSpPr>
        <p:grpSpPr>
          <a:xfrm>
            <a:off x="-723450" y="4248063"/>
            <a:ext cx="13638900" cy="2390019"/>
            <a:chOff x="-723450" y="4248063"/>
            <a:chExt cx="13638900" cy="2390019"/>
          </a:xfrm>
        </p:grpSpPr>
        <p:pic>
          <p:nvPicPr>
            <p:cNvPr id="12" name="Picture 11">
              <a:extLst>
                <a:ext uri="{FF2B5EF4-FFF2-40B4-BE49-F238E27FC236}">
                  <a16:creationId xmlns:a16="http://schemas.microsoft.com/office/drawing/2014/main" id="{6ABEA7E8-E9DB-4982-A223-F010B3D06167}"/>
                </a:ext>
              </a:extLst>
            </p:cNvPr>
            <p:cNvPicPr>
              <a:picLocks noChangeAspect="1"/>
            </p:cNvPicPr>
            <p:nvPr/>
          </p:nvPicPr>
          <p:blipFill rotWithShape="1">
            <a:blip r:embed="rId5">
              <a:extLst>
                <a:ext uri="{28A0092B-C50C-407E-A947-70E740481C1C}">
                  <a14:useLocalDpi xmlns:a14="http://schemas.microsoft.com/office/drawing/2010/main" val="0"/>
                </a:ext>
              </a:extLst>
            </a:blip>
            <a:srcRect b="76447"/>
            <a:stretch/>
          </p:blipFill>
          <p:spPr>
            <a:xfrm>
              <a:off x="-723450" y="4248063"/>
              <a:ext cx="13638900" cy="2390019"/>
            </a:xfrm>
            <a:prstGeom prst="rect">
              <a:avLst/>
            </a:prstGeom>
          </p:spPr>
        </p:pic>
        <p:sp>
          <p:nvSpPr>
            <p:cNvPr id="11" name="TextBox 10">
              <a:extLst>
                <a:ext uri="{FF2B5EF4-FFF2-40B4-BE49-F238E27FC236}">
                  <a16:creationId xmlns:a16="http://schemas.microsoft.com/office/drawing/2014/main" id="{D833A4B4-50F1-4AD0-9F2D-90ACF7670E01}"/>
                </a:ext>
              </a:extLst>
            </p:cNvPr>
            <p:cNvSpPr txBox="1"/>
            <p:nvPr/>
          </p:nvSpPr>
          <p:spPr>
            <a:xfrm>
              <a:off x="560506" y="4904463"/>
              <a:ext cx="9319217" cy="1077218"/>
            </a:xfrm>
            <a:prstGeom prst="rect">
              <a:avLst/>
            </a:prstGeom>
            <a:noFill/>
          </p:spPr>
          <p:txBody>
            <a:bodyPr wrap="square">
              <a:spAutoFit/>
            </a:bodyPr>
            <a:lstStyle/>
            <a:p>
              <a:pPr algn="ctr"/>
              <a:r>
                <a:rPr lang="en-US" sz="3200" b="1">
                  <a:solidFill>
                    <a:srgbClr val="FF0000"/>
                  </a:solidFill>
                  <a:latin typeface="UVN Van" panose="00000400000000000000" pitchFamily="2" charset="0"/>
                </a:rPr>
                <a:t>* Lưu ý: </a:t>
              </a:r>
              <a:r>
                <a:rPr lang="en-US" sz="3200" b="1">
                  <a:solidFill>
                    <a:srgbClr val="0070C0"/>
                  </a:solidFill>
                  <a:latin typeface="UVN Van" panose="00000400000000000000" pitchFamily="2" charset="0"/>
                </a:rPr>
                <a:t>không đặt câu theo kiểu giải nghĩa, nên đưa câu tục ngữ vào tình huống thực tế.</a:t>
              </a:r>
              <a:endParaRPr lang="en-US" sz="3200" b="1">
                <a:solidFill>
                  <a:srgbClr val="C00000"/>
                </a:solidFill>
              </a:endParaRPr>
            </a:p>
          </p:txBody>
        </p:sp>
      </p:grpSp>
    </p:spTree>
    <p:extLst>
      <p:ext uri="{BB962C8B-B14F-4D97-AF65-F5344CB8AC3E}">
        <p14:creationId xmlns:p14="http://schemas.microsoft.com/office/powerpoint/2010/main" val="15413458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righ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sp>
        <p:nvSpPr>
          <p:cNvPr id="7" name="TextBox 6">
            <a:extLst>
              <a:ext uri="{FF2B5EF4-FFF2-40B4-BE49-F238E27FC236}">
                <a16:creationId xmlns:a16="http://schemas.microsoft.com/office/drawing/2014/main" id="{E03A7968-C18C-4408-8087-3046AA7B942D}"/>
              </a:ext>
            </a:extLst>
          </p:cNvPr>
          <p:cNvSpPr txBox="1"/>
          <p:nvPr/>
        </p:nvSpPr>
        <p:spPr>
          <a:xfrm>
            <a:off x="314629" y="1623010"/>
            <a:ext cx="1577230" cy="584775"/>
          </a:xfrm>
          <a:prstGeom prst="rect">
            <a:avLst/>
          </a:prstGeom>
          <a:noFill/>
        </p:spPr>
        <p:txBody>
          <a:bodyPr wrap="square">
            <a:spAutoFit/>
          </a:bodyPr>
          <a:lstStyle/>
          <a:p>
            <a:pPr algn="ctr"/>
            <a:r>
              <a:rPr lang="en-US" sz="3200" b="1">
                <a:solidFill>
                  <a:srgbClr val="FF3300"/>
                </a:solidFill>
                <a:latin typeface="UVN Van" panose="00000400000000000000" pitchFamily="2" charset="0"/>
              </a:rPr>
              <a:t>Ví dụ:</a:t>
            </a:r>
            <a:endParaRPr lang="en-US" sz="3200" b="1">
              <a:solidFill>
                <a:srgbClr val="FF3300"/>
              </a:solidFill>
            </a:endParaRPr>
          </a:p>
        </p:txBody>
      </p:sp>
      <p:sp>
        <p:nvSpPr>
          <p:cNvPr id="8" name="TextBox 7">
            <a:extLst>
              <a:ext uri="{FF2B5EF4-FFF2-40B4-BE49-F238E27FC236}">
                <a16:creationId xmlns:a16="http://schemas.microsoft.com/office/drawing/2014/main" id="{177BC9D0-8241-499E-A8DB-E2FB6EA05167}"/>
              </a:ext>
            </a:extLst>
          </p:cNvPr>
          <p:cNvSpPr txBox="1"/>
          <p:nvPr/>
        </p:nvSpPr>
        <p:spPr>
          <a:xfrm>
            <a:off x="373834" y="2226283"/>
            <a:ext cx="11371478" cy="1569660"/>
          </a:xfrm>
          <a:prstGeom prst="rect">
            <a:avLst/>
          </a:prstGeom>
          <a:noFill/>
        </p:spPr>
        <p:txBody>
          <a:bodyPr wrap="square">
            <a:spAutoFit/>
          </a:bodyPr>
          <a:lstStyle/>
          <a:p>
            <a:pPr algn="just"/>
            <a:r>
              <a:rPr lang="en-US" sz="3200">
                <a:solidFill>
                  <a:srgbClr val="0070C0"/>
                </a:solidFill>
                <a:latin typeface="UVN Van" panose="00000400000000000000" pitchFamily="2" charset="0"/>
              </a:rPr>
              <a:t>a. Người mẹ nào cũng “</a:t>
            </a:r>
            <a:r>
              <a:rPr lang="en-US" sz="3200">
                <a:solidFill>
                  <a:srgbClr val="FF3300"/>
                </a:solidFill>
                <a:latin typeface="UVN Van" panose="00000400000000000000" pitchFamily="2" charset="0"/>
              </a:rPr>
              <a:t>chỗ ướt mẹ nằm, chỗ ráo con lăn</a:t>
            </a:r>
            <a:r>
              <a:rPr lang="en-US" sz="3200">
                <a:solidFill>
                  <a:srgbClr val="0070C0"/>
                </a:solidFill>
                <a:latin typeface="UVN Van" panose="00000400000000000000" pitchFamily="2" charset="0"/>
              </a:rPr>
              <a:t>”. Bác Nga là một người phụ nữ như thế, suốt ngày tần tảo, vất vả và chăm sóc con cái.</a:t>
            </a:r>
            <a:endParaRPr lang="en-US" sz="3200">
              <a:solidFill>
                <a:srgbClr val="C00000"/>
              </a:solidFill>
            </a:endParaRPr>
          </a:p>
        </p:txBody>
      </p:sp>
      <p:sp>
        <p:nvSpPr>
          <p:cNvPr id="9" name="TextBox 8">
            <a:extLst>
              <a:ext uri="{FF2B5EF4-FFF2-40B4-BE49-F238E27FC236}">
                <a16:creationId xmlns:a16="http://schemas.microsoft.com/office/drawing/2014/main" id="{45B3E040-4B61-4165-AA7C-5E9849B88BBC}"/>
              </a:ext>
            </a:extLst>
          </p:cNvPr>
          <p:cNvSpPr txBox="1"/>
          <p:nvPr/>
        </p:nvSpPr>
        <p:spPr>
          <a:xfrm>
            <a:off x="373834" y="5439732"/>
            <a:ext cx="11383385" cy="1077218"/>
          </a:xfrm>
          <a:prstGeom prst="rect">
            <a:avLst/>
          </a:prstGeom>
          <a:noFill/>
        </p:spPr>
        <p:txBody>
          <a:bodyPr wrap="square">
            <a:spAutoFit/>
          </a:bodyPr>
          <a:lstStyle/>
          <a:p>
            <a:pPr algn="just"/>
            <a:r>
              <a:rPr lang="en-US" sz="3200">
                <a:solidFill>
                  <a:srgbClr val="0070C0"/>
                </a:solidFill>
                <a:latin typeface="UVN Van" panose="00000400000000000000" pitchFamily="2" charset="0"/>
              </a:rPr>
              <a:t>c. Nói đến chị Út Tịch, em nhớ đến ngay câu tục ngữ: “</a:t>
            </a:r>
            <a:r>
              <a:rPr lang="en-US" sz="3200">
                <a:solidFill>
                  <a:srgbClr val="FF3300"/>
                </a:solidFill>
                <a:latin typeface="UVN Van" panose="00000400000000000000" pitchFamily="2" charset="0"/>
              </a:rPr>
              <a:t>Giặc đến nhà, đàn bà cũng đánh</a:t>
            </a:r>
            <a:r>
              <a:rPr lang="en-US" sz="3200">
                <a:solidFill>
                  <a:srgbClr val="0070C0"/>
                </a:solidFill>
                <a:latin typeface="UVN Van" panose="00000400000000000000" pitchFamily="2" charset="0"/>
              </a:rPr>
              <a:t>”.</a:t>
            </a:r>
            <a:endParaRPr lang="en-US" sz="3200">
              <a:solidFill>
                <a:srgbClr val="C00000"/>
              </a:solidFill>
            </a:endParaRPr>
          </a:p>
        </p:txBody>
      </p:sp>
      <p:sp>
        <p:nvSpPr>
          <p:cNvPr id="10" name="TextBox 9">
            <a:extLst>
              <a:ext uri="{FF2B5EF4-FFF2-40B4-BE49-F238E27FC236}">
                <a16:creationId xmlns:a16="http://schemas.microsoft.com/office/drawing/2014/main" id="{E5B18183-0F96-4D46-990F-0B5F2A6FC71B}"/>
              </a:ext>
            </a:extLst>
          </p:cNvPr>
          <p:cNvSpPr txBox="1"/>
          <p:nvPr/>
        </p:nvSpPr>
        <p:spPr>
          <a:xfrm>
            <a:off x="373835" y="3803827"/>
            <a:ext cx="11371478" cy="1569660"/>
          </a:xfrm>
          <a:prstGeom prst="rect">
            <a:avLst/>
          </a:prstGeom>
          <a:noFill/>
        </p:spPr>
        <p:txBody>
          <a:bodyPr wrap="square">
            <a:spAutoFit/>
          </a:bodyPr>
          <a:lstStyle/>
          <a:p>
            <a:pPr algn="just"/>
            <a:r>
              <a:rPr lang="en-US" sz="3200">
                <a:solidFill>
                  <a:srgbClr val="0070C0"/>
                </a:solidFill>
                <a:latin typeface="UVN Van" panose="00000400000000000000" pitchFamily="2" charset="0"/>
              </a:rPr>
              <a:t>b. Lúc gặp chuyện không may, nhờ có vợ đảm đang, một mình lo toan mọi việc, cuối cùng cả nhà cũng vượt qua. Lúc ấy người chồng mới thấy: “</a:t>
            </a:r>
            <a:r>
              <a:rPr lang="en-US" sz="3200">
                <a:solidFill>
                  <a:srgbClr val="FF3300"/>
                </a:solidFill>
                <a:latin typeface="UVN Van" panose="00000400000000000000" pitchFamily="2" charset="0"/>
              </a:rPr>
              <a:t>Nhà khó cậy vợ hiền, nước loạn nhờ tướng giỏi</a:t>
            </a:r>
            <a:r>
              <a:rPr lang="en-US" sz="3200">
                <a:solidFill>
                  <a:srgbClr val="0070C0"/>
                </a:solidFill>
                <a:latin typeface="UVN Van" panose="00000400000000000000" pitchFamily="2" charset="0"/>
              </a:rPr>
              <a:t>”.</a:t>
            </a:r>
            <a:endParaRPr lang="en-US" sz="3200">
              <a:solidFill>
                <a:srgbClr val="C00000"/>
              </a:solidFill>
            </a:endParaRPr>
          </a:p>
        </p:txBody>
      </p:sp>
      <p:grpSp>
        <p:nvGrpSpPr>
          <p:cNvPr id="14" name="Group 13">
            <a:extLst>
              <a:ext uri="{FF2B5EF4-FFF2-40B4-BE49-F238E27FC236}">
                <a16:creationId xmlns:a16="http://schemas.microsoft.com/office/drawing/2014/main" id="{B06D40D6-C9E1-4DA9-B79A-DBCFDE433E37}"/>
              </a:ext>
            </a:extLst>
          </p:cNvPr>
          <p:cNvGrpSpPr/>
          <p:nvPr/>
        </p:nvGrpSpPr>
        <p:grpSpPr>
          <a:xfrm>
            <a:off x="2731733" y="90609"/>
            <a:ext cx="6054915" cy="1868778"/>
            <a:chOff x="2731733" y="90609"/>
            <a:chExt cx="6054915" cy="1868778"/>
          </a:xfrm>
        </p:grpSpPr>
        <p:pic>
          <p:nvPicPr>
            <p:cNvPr id="13" name="Picture 12">
              <a:extLst>
                <a:ext uri="{FF2B5EF4-FFF2-40B4-BE49-F238E27FC236}">
                  <a16:creationId xmlns:a16="http://schemas.microsoft.com/office/drawing/2014/main" id="{B10D978C-1436-4B83-9D58-8EAEE03D3511}"/>
                </a:ext>
              </a:extLst>
            </p:cNvPr>
            <p:cNvPicPr>
              <a:picLocks noChangeAspect="1"/>
            </p:cNvPicPr>
            <p:nvPr/>
          </p:nvPicPr>
          <p:blipFill rotWithShape="1">
            <a:blip r:embed="rId4">
              <a:extLst>
                <a:ext uri="{28A0092B-C50C-407E-A947-70E740481C1C}">
                  <a14:useLocalDpi xmlns:a14="http://schemas.microsoft.com/office/drawing/2010/main" val="0"/>
                </a:ext>
              </a:extLst>
            </a:blip>
            <a:srcRect r="50599" b="72750"/>
            <a:stretch/>
          </p:blipFill>
          <p:spPr>
            <a:xfrm>
              <a:off x="2731733" y="90609"/>
              <a:ext cx="6054915" cy="1868778"/>
            </a:xfrm>
            <a:prstGeom prst="rect">
              <a:avLst/>
            </a:prstGeom>
          </p:spPr>
        </p:pic>
        <p:sp>
          <p:nvSpPr>
            <p:cNvPr id="16" name="TextBox 15">
              <a:extLst>
                <a:ext uri="{FF2B5EF4-FFF2-40B4-BE49-F238E27FC236}">
                  <a16:creationId xmlns:a16="http://schemas.microsoft.com/office/drawing/2014/main" id="{B0D3C23A-1677-4800-BDB5-C3857243ABE7}"/>
                </a:ext>
              </a:extLst>
            </p:cNvPr>
            <p:cNvSpPr txBox="1"/>
            <p:nvPr/>
          </p:nvSpPr>
          <p:spPr>
            <a:xfrm>
              <a:off x="3451808" y="954476"/>
              <a:ext cx="4840854" cy="707886"/>
            </a:xfrm>
            <a:prstGeom prst="rect">
              <a:avLst/>
            </a:prstGeom>
            <a:noFill/>
          </p:spPr>
          <p:txBody>
            <a:bodyPr wrap="square">
              <a:spAutoFit/>
            </a:bodyPr>
            <a:lstStyle/>
            <a:p>
              <a:pPr algn="ctr"/>
              <a:r>
                <a:rPr lang="en-US" sz="4000" b="1">
                  <a:solidFill>
                    <a:srgbClr val="002060"/>
                  </a:solidFill>
                  <a:latin typeface="UVN Nguyen Du" panose="04030805020802020802" pitchFamily="82" charset="0"/>
                </a:rPr>
                <a:t>Làm việc cá nhân</a:t>
              </a:r>
            </a:p>
          </p:txBody>
        </p:sp>
      </p:grpSp>
    </p:spTree>
    <p:extLst>
      <p:ext uri="{BB962C8B-B14F-4D97-AF65-F5344CB8AC3E}">
        <p14:creationId xmlns:p14="http://schemas.microsoft.com/office/powerpoint/2010/main" val="9768505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056460" y="-237574"/>
            <a:ext cx="6644640" cy="7293950"/>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720895" y="2983014"/>
            <a:ext cx="3437362" cy="4262328"/>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1800784" y="3237175"/>
            <a:ext cx="3372032" cy="4147058"/>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760092" y="4709638"/>
            <a:ext cx="2516159" cy="2621465"/>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476770" y="263883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8" name="TextBox 27">
            <a:extLst>
              <a:ext uri="{FF2B5EF4-FFF2-40B4-BE49-F238E27FC236}">
                <a16:creationId xmlns:a16="http://schemas.microsoft.com/office/drawing/2014/main" id="{747B1BBA-B715-44DB-9BD7-D944C64880ED}"/>
              </a:ext>
            </a:extLst>
          </p:cNvPr>
          <p:cNvSpPr txBox="1"/>
          <p:nvPr/>
        </p:nvSpPr>
        <p:spPr>
          <a:xfrm>
            <a:off x="4950185" y="1539704"/>
            <a:ext cx="7010211" cy="2677784"/>
          </a:xfrm>
          <a:prstGeom prst="rect">
            <a:avLst/>
          </a:prstGeom>
          <a:solidFill>
            <a:srgbClr val="FCFCF1"/>
          </a:solidFill>
        </p:spPr>
        <p:txBody>
          <a:bodyPr wrap="square" rtlCol="0">
            <a:spAutoFit/>
          </a:bodyPr>
          <a:lstStyle/>
          <a:p>
            <a:pPr algn="just">
              <a:lnSpc>
                <a:spcPct val="120000"/>
              </a:lnSpc>
            </a:pP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Biết</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được</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các</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từ</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ngữ</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chỉ</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phẩm</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chất</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đáng</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quý</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của</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phụ</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nữ</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Việt</a:t>
            </a:r>
            <a:r>
              <a:rPr lang="en-US" sz="3600" dirty="0">
                <a:solidFill>
                  <a:srgbClr val="002060"/>
                </a:solidFill>
                <a:latin typeface="UVN Van" panose="00000400000000000000" pitchFamily="2" charset="0"/>
              </a:rPr>
              <a:t> Nam, </a:t>
            </a:r>
            <a:r>
              <a:rPr lang="en-US" sz="3600" dirty="0" err="1">
                <a:solidFill>
                  <a:srgbClr val="002060"/>
                </a:solidFill>
                <a:latin typeface="UVN Van" panose="00000400000000000000" pitchFamily="2" charset="0"/>
              </a:rPr>
              <a:t>các</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câu</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tục</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ngữ</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ca</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ngợi</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phẩm</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chất</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của</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phụ</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nữ</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Việt</a:t>
            </a:r>
            <a:r>
              <a:rPr lang="en-US" sz="3600" dirty="0">
                <a:solidFill>
                  <a:srgbClr val="002060"/>
                </a:solidFill>
                <a:latin typeface="UVN Van" panose="00000400000000000000" pitchFamily="2" charset="0"/>
              </a:rPr>
              <a:t> Nam.</a:t>
            </a:r>
          </a:p>
        </p:txBody>
      </p:sp>
      <p:sp>
        <p:nvSpPr>
          <p:cNvPr id="31" name="Rectangle 30">
            <a:extLst>
              <a:ext uri="{FF2B5EF4-FFF2-40B4-BE49-F238E27FC236}">
                <a16:creationId xmlns:a16="http://schemas.microsoft.com/office/drawing/2014/main" id="{3E61E984-D1F3-4AE4-877E-48AAC987CB08}"/>
              </a:ext>
            </a:extLst>
          </p:cNvPr>
          <p:cNvSpPr/>
          <p:nvPr/>
        </p:nvSpPr>
        <p:spPr>
          <a:xfrm>
            <a:off x="5947045" y="311252"/>
            <a:ext cx="5551520" cy="861774"/>
          </a:xfrm>
          <a:prstGeom prst="rect">
            <a:avLst/>
          </a:prstGeom>
          <a:noFill/>
        </p:spPr>
        <p:txBody>
          <a:bodyPr wrap="none" lIns="91440" tIns="45720" rIns="91440" bIns="45720">
            <a:spAutoFit/>
          </a:bodyPr>
          <a:lstStyle/>
          <a:p>
            <a:pPr algn="ctr"/>
            <a:r>
              <a:rPr lang="en-US" sz="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Đánh giá mục tiêu</a:t>
            </a:r>
            <a:endParaRPr lang="en-US" sz="5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endParaRPr>
          </a:p>
        </p:txBody>
      </p:sp>
      <p:sp>
        <p:nvSpPr>
          <p:cNvPr id="32" name="TextBox 31">
            <a:extLst>
              <a:ext uri="{FF2B5EF4-FFF2-40B4-BE49-F238E27FC236}">
                <a16:creationId xmlns:a16="http://schemas.microsoft.com/office/drawing/2014/main" id="{7855C347-AB6E-4091-A571-B79348887FF7}"/>
              </a:ext>
            </a:extLst>
          </p:cNvPr>
          <p:cNvSpPr txBox="1"/>
          <p:nvPr/>
        </p:nvSpPr>
        <p:spPr>
          <a:xfrm>
            <a:off x="4950184" y="4946743"/>
            <a:ext cx="7010211" cy="1348190"/>
          </a:xfrm>
          <a:prstGeom prst="rect">
            <a:avLst/>
          </a:prstGeom>
          <a:solidFill>
            <a:srgbClr val="FCFCF1"/>
          </a:solidFill>
        </p:spPr>
        <p:txBody>
          <a:bodyPr wrap="square" rtlCol="0">
            <a:spAutoFit/>
          </a:bodyPr>
          <a:lstStyle/>
          <a:p>
            <a:pPr algn="just">
              <a:lnSpc>
                <a:spcPct val="120000"/>
              </a:lnSpc>
            </a:pP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Biết</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cách</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đặt</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câu</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với</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các</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câu</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tục</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ngữ</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vừa</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học</a:t>
            </a:r>
            <a:r>
              <a:rPr lang="en-US" sz="3600" dirty="0">
                <a:solidFill>
                  <a:srgbClr val="FF0066"/>
                </a:solidFill>
                <a:latin typeface="UVN Van" panose="00000400000000000000" pitchFamily="2" charset="0"/>
              </a:rPr>
              <a:t>.</a:t>
            </a:r>
          </a:p>
        </p:txBody>
      </p:sp>
      <p:grpSp>
        <p:nvGrpSpPr>
          <p:cNvPr id="3" name="Group 2">
            <a:extLst>
              <a:ext uri="{FF2B5EF4-FFF2-40B4-BE49-F238E27FC236}">
                <a16:creationId xmlns:a16="http://schemas.microsoft.com/office/drawing/2014/main" id="{A6CBBAC8-99D0-46F2-98B6-80453DEF14F6}"/>
              </a:ext>
            </a:extLst>
          </p:cNvPr>
          <p:cNvGrpSpPr/>
          <p:nvPr/>
        </p:nvGrpSpPr>
        <p:grpSpPr>
          <a:xfrm>
            <a:off x="4803815" y="4304569"/>
            <a:ext cx="942349" cy="1221966"/>
            <a:chOff x="5830315" y="4699721"/>
            <a:chExt cx="942349" cy="1221966"/>
          </a:xfrm>
        </p:grpSpPr>
        <p:pic>
          <p:nvPicPr>
            <p:cNvPr id="11" name="Picture 10">
              <a:extLst>
                <a:ext uri="{FF2B5EF4-FFF2-40B4-BE49-F238E27FC236}">
                  <a16:creationId xmlns:a16="http://schemas.microsoft.com/office/drawing/2014/main" id="{5E1CB32A-E643-4EFD-9FBE-B74600FCB9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0710" t="76257" r="6710" b="1841"/>
            <a:stretch/>
          </p:blipFill>
          <p:spPr>
            <a:xfrm>
              <a:off x="5830315" y="4699721"/>
              <a:ext cx="942349" cy="1221966"/>
            </a:xfrm>
            <a:prstGeom prst="rect">
              <a:avLst/>
            </a:prstGeom>
          </p:spPr>
        </p:pic>
        <p:sp>
          <p:nvSpPr>
            <p:cNvPr id="37" name="TextBox 36">
              <a:extLst>
                <a:ext uri="{FF2B5EF4-FFF2-40B4-BE49-F238E27FC236}">
                  <a16:creationId xmlns:a16="http://schemas.microsoft.com/office/drawing/2014/main" id="{53127BA3-26AB-4D7C-97AC-70AEE3635D1B}"/>
                </a:ext>
              </a:extLst>
            </p:cNvPr>
            <p:cNvSpPr txBox="1"/>
            <p:nvPr/>
          </p:nvSpPr>
          <p:spPr>
            <a:xfrm>
              <a:off x="5936274" y="5046761"/>
              <a:ext cx="809389" cy="652871"/>
            </a:xfrm>
            <a:prstGeom prst="rect">
              <a:avLst/>
            </a:prstGeom>
            <a:noFill/>
          </p:spPr>
          <p:txBody>
            <a:bodyPr wrap="square" rtlCol="0">
              <a:spAutoFit/>
            </a:bodyPr>
            <a:lstStyle/>
            <a:p>
              <a:pPr algn="just">
                <a:lnSpc>
                  <a:spcPct val="120000"/>
                </a:lnSpc>
              </a:pPr>
              <a:r>
                <a:rPr lang="en-US" sz="3400" b="1">
                  <a:solidFill>
                    <a:srgbClr val="FF0066"/>
                  </a:solidFill>
                  <a:latin typeface="UVN Van" panose="00000400000000000000" pitchFamily="2" charset="0"/>
                </a:rPr>
                <a:t>02</a:t>
              </a:r>
            </a:p>
          </p:txBody>
        </p:sp>
      </p:grpSp>
      <p:grpSp>
        <p:nvGrpSpPr>
          <p:cNvPr id="2" name="Group 1">
            <a:extLst>
              <a:ext uri="{FF2B5EF4-FFF2-40B4-BE49-F238E27FC236}">
                <a16:creationId xmlns:a16="http://schemas.microsoft.com/office/drawing/2014/main" id="{DF35E7EF-57CE-49EF-83DD-C39A385A494A}"/>
              </a:ext>
            </a:extLst>
          </p:cNvPr>
          <p:cNvGrpSpPr/>
          <p:nvPr/>
        </p:nvGrpSpPr>
        <p:grpSpPr>
          <a:xfrm>
            <a:off x="4880368" y="1014078"/>
            <a:ext cx="922535" cy="1154983"/>
            <a:chOff x="5761833" y="1191829"/>
            <a:chExt cx="922535" cy="1154983"/>
          </a:xfrm>
        </p:grpSpPr>
        <p:pic>
          <p:nvPicPr>
            <p:cNvPr id="7" name="Picture 6">
              <a:extLst>
                <a:ext uri="{FF2B5EF4-FFF2-40B4-BE49-F238E27FC236}">
                  <a16:creationId xmlns:a16="http://schemas.microsoft.com/office/drawing/2014/main" id="{43BE5874-E219-4107-9869-B3588D9655F1}"/>
                </a:ext>
              </a:extLst>
            </p:cNvPr>
            <p:cNvPicPr>
              <a:picLocks noChangeAspect="1"/>
            </p:cNvPicPr>
            <p:nvPr/>
          </p:nvPicPr>
          <p:blipFill rotWithShape="1">
            <a:blip r:embed="rId14">
              <a:extLst>
                <a:ext uri="{28A0092B-C50C-407E-A947-70E740481C1C}">
                  <a14:useLocalDpi xmlns:a14="http://schemas.microsoft.com/office/drawing/2010/main" val="0"/>
                </a:ext>
              </a:extLst>
            </a:blip>
            <a:srcRect l="9353" t="4839" r="69558" b="75104"/>
            <a:stretch/>
          </p:blipFill>
          <p:spPr>
            <a:xfrm>
              <a:off x="5761833" y="1191829"/>
              <a:ext cx="908366" cy="1154983"/>
            </a:xfrm>
            <a:prstGeom prst="rect">
              <a:avLst/>
            </a:prstGeom>
          </p:spPr>
        </p:pic>
        <p:sp>
          <p:nvSpPr>
            <p:cNvPr id="38" name="TextBox 37">
              <a:extLst>
                <a:ext uri="{FF2B5EF4-FFF2-40B4-BE49-F238E27FC236}">
                  <a16:creationId xmlns:a16="http://schemas.microsoft.com/office/drawing/2014/main" id="{7C808E0C-4924-456D-A0C4-8068B5312094}"/>
                </a:ext>
              </a:extLst>
            </p:cNvPr>
            <p:cNvSpPr txBox="1"/>
            <p:nvPr/>
          </p:nvSpPr>
          <p:spPr>
            <a:xfrm>
              <a:off x="5874979" y="1627030"/>
              <a:ext cx="809389" cy="652871"/>
            </a:xfrm>
            <a:prstGeom prst="rect">
              <a:avLst/>
            </a:prstGeom>
            <a:noFill/>
          </p:spPr>
          <p:txBody>
            <a:bodyPr wrap="square" rtlCol="0">
              <a:spAutoFit/>
            </a:bodyPr>
            <a:lstStyle/>
            <a:p>
              <a:pPr algn="just">
                <a:lnSpc>
                  <a:spcPct val="120000"/>
                </a:lnSpc>
              </a:pPr>
              <a:r>
                <a:rPr lang="en-US" sz="3400" b="1">
                  <a:solidFill>
                    <a:srgbClr val="0070C0"/>
                  </a:solidFill>
                  <a:latin typeface="UVN Van" panose="00000400000000000000" pitchFamily="2" charset="0"/>
                </a:rPr>
                <a:t>01</a:t>
              </a:r>
            </a:p>
          </p:txBody>
        </p:sp>
      </p:grpSp>
      <p:pic>
        <p:nvPicPr>
          <p:cNvPr id="8" name="Picture 7">
            <a:extLst>
              <a:ext uri="{FF2B5EF4-FFF2-40B4-BE49-F238E27FC236}">
                <a16:creationId xmlns:a16="http://schemas.microsoft.com/office/drawing/2014/main" id="{230D17EA-CBB0-4D8E-8396-64CCE781F6D8}"/>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840040" y="1008987"/>
            <a:ext cx="1219200" cy="1219200"/>
          </a:xfrm>
          <a:prstGeom prst="rect">
            <a:avLst/>
          </a:prstGeom>
        </p:spPr>
      </p:pic>
      <p:pic>
        <p:nvPicPr>
          <p:cNvPr id="25" name="Picture 24">
            <a:extLst>
              <a:ext uri="{FF2B5EF4-FFF2-40B4-BE49-F238E27FC236}">
                <a16:creationId xmlns:a16="http://schemas.microsoft.com/office/drawing/2014/main" id="{E84C25DD-9B2E-4E4A-B741-6CDE95473D4E}"/>
              </a:ext>
            </a:extLst>
          </p:cNvPr>
          <p:cNvPicPr>
            <a:picLocks noChangeAspect="1"/>
          </p:cNvPicPr>
          <p:nvPr/>
        </p:nvPicPr>
        <p:blipFill>
          <a:blip r:embed="rId15">
            <a:duotone>
              <a:prstClr val="black"/>
              <a:srgbClr val="FF0066">
                <a:tint val="45000"/>
                <a:satMod val="400000"/>
              </a:srgbClr>
            </a:duotone>
            <a:extLst>
              <a:ext uri="{28A0092B-C50C-407E-A947-70E740481C1C}">
                <a14:useLocalDpi xmlns:a14="http://schemas.microsoft.com/office/drawing/2010/main" val="0"/>
              </a:ext>
            </a:extLst>
          </a:blip>
          <a:stretch>
            <a:fillRect/>
          </a:stretch>
        </p:blipFill>
        <p:spPr>
          <a:xfrm>
            <a:off x="4835107" y="4458755"/>
            <a:ext cx="1219200" cy="1219200"/>
          </a:xfrm>
          <a:prstGeom prst="rect">
            <a:avLst/>
          </a:prstGeom>
        </p:spPr>
      </p:pic>
    </p:spTree>
    <p:extLst>
      <p:ext uri="{BB962C8B-B14F-4D97-AF65-F5344CB8AC3E}">
        <p14:creationId xmlns:p14="http://schemas.microsoft.com/office/powerpoint/2010/main" val="27474510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4065899" y="543737"/>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49" name="组合 48">
            <a:extLst>
              <a:ext uri="{FF2B5EF4-FFF2-40B4-BE49-F238E27FC236}">
                <a16:creationId xmlns:a16="http://schemas.microsoft.com/office/drawing/2014/main" id="{79667BFF-F07F-4DA4-9591-236B970F2BF0}"/>
              </a:ext>
            </a:extLst>
          </p:cNvPr>
          <p:cNvGrpSpPr/>
          <p:nvPr/>
        </p:nvGrpSpPr>
        <p:grpSpPr>
          <a:xfrm>
            <a:off x="455760" y="1817225"/>
            <a:ext cx="4439186" cy="4752540"/>
            <a:chOff x="3962499" y="1520620"/>
            <a:chExt cx="3565106" cy="3816760"/>
          </a:xfrm>
        </p:grpSpPr>
        <p:sp>
          <p:nvSpPr>
            <p:cNvPr id="50" name="矩形 49">
              <a:extLst>
                <a:ext uri="{FF2B5EF4-FFF2-40B4-BE49-F238E27FC236}">
                  <a16:creationId xmlns:a16="http://schemas.microsoft.com/office/drawing/2014/main" id="{038F85FA-E520-4609-BDCB-EB913F773C4B}"/>
                </a:ext>
              </a:extLst>
            </p:cNvPr>
            <p:cNvSpPr/>
            <p:nvPr/>
          </p:nvSpPr>
          <p:spPr>
            <a:xfrm>
              <a:off x="4861367" y="2118167"/>
              <a:ext cx="1990846" cy="2812648"/>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a:extLst>
                <a:ext uri="{FF2B5EF4-FFF2-40B4-BE49-F238E27FC236}">
                  <a16:creationId xmlns:a16="http://schemas.microsoft.com/office/drawing/2014/main" id="{7061F0C9-DC48-409C-97F6-5BF3909ABA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2499" y="1520620"/>
              <a:ext cx="3565106" cy="3816760"/>
            </a:xfrm>
            <a:prstGeom prst="rect">
              <a:avLst/>
            </a:prstGeom>
          </p:spPr>
        </p:pic>
      </p:grpSp>
      <p:grpSp>
        <p:nvGrpSpPr>
          <p:cNvPr id="14" name="Group 13">
            <a:extLst>
              <a:ext uri="{FF2B5EF4-FFF2-40B4-BE49-F238E27FC236}">
                <a16:creationId xmlns:a16="http://schemas.microsoft.com/office/drawing/2014/main" id="{77D83055-51E8-411E-B392-E20D0DF42A5A}"/>
              </a:ext>
            </a:extLst>
          </p:cNvPr>
          <p:cNvGrpSpPr/>
          <p:nvPr/>
        </p:nvGrpSpPr>
        <p:grpSpPr>
          <a:xfrm>
            <a:off x="5290603" y="454606"/>
            <a:ext cx="5407305" cy="2048715"/>
            <a:chOff x="5290603" y="454606"/>
            <a:chExt cx="5407305" cy="2048715"/>
          </a:xfrm>
        </p:grpSpPr>
        <p:pic>
          <p:nvPicPr>
            <p:cNvPr id="13" name="Picture 12">
              <a:extLst>
                <a:ext uri="{FF2B5EF4-FFF2-40B4-BE49-F238E27FC236}">
                  <a16:creationId xmlns:a16="http://schemas.microsoft.com/office/drawing/2014/main" id="{4945A6F9-F374-4E03-AAE6-972E8811F223}"/>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34" name="Rectangle 33">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algn="ctr"/>
              <a:r>
                <a:rPr lang="en-US" sz="6000" b="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Dặn dò</a:t>
              </a:r>
              <a:endParaRPr lang="en-US" sz="6000" b="1" cap="none" spc="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endParaRPr>
            </a:p>
          </p:txBody>
        </p:sp>
      </p:grpSp>
      <p:sp>
        <p:nvSpPr>
          <p:cNvPr id="42" name="TextBox 41">
            <a:extLst>
              <a:ext uri="{FF2B5EF4-FFF2-40B4-BE49-F238E27FC236}">
                <a16:creationId xmlns:a16="http://schemas.microsoft.com/office/drawing/2014/main" id="{D99853CE-5EC4-49A4-8667-655018BA9092}"/>
              </a:ext>
            </a:extLst>
          </p:cNvPr>
          <p:cNvSpPr txBox="1"/>
          <p:nvPr/>
        </p:nvSpPr>
        <p:spPr>
          <a:xfrm>
            <a:off x="4789645" y="2561277"/>
            <a:ext cx="6850785" cy="1569660"/>
          </a:xfrm>
          <a:prstGeom prst="rect">
            <a:avLst/>
          </a:prstGeom>
          <a:noFill/>
        </p:spPr>
        <p:txBody>
          <a:bodyPr wrap="square">
            <a:spAutoFit/>
          </a:bodyPr>
          <a:lstStyle/>
          <a:p>
            <a:pPr marL="457200" indent="-457200" algn="just">
              <a:buFont typeface="Wingdings" panose="05000000000000000000" pitchFamily="2" charset="2"/>
              <a:buChar char="Ø"/>
            </a:pPr>
            <a:r>
              <a:rPr lang="en-US" sz="3200" b="1">
                <a:solidFill>
                  <a:srgbClr val="0070C0"/>
                </a:solidFill>
                <a:latin typeface="UVN Van" panose="00000400000000000000" pitchFamily="2" charset="0"/>
              </a:rPr>
              <a:t>Ghi nhớ những từ chỉ phẩm chất, những câu tục ngữ về phụ nữ đã học.</a:t>
            </a:r>
            <a:endParaRPr lang="en-US" sz="3200" b="1">
              <a:solidFill>
                <a:srgbClr val="0070C0"/>
              </a:solidFill>
            </a:endParaRPr>
          </a:p>
        </p:txBody>
      </p:sp>
      <p:sp>
        <p:nvSpPr>
          <p:cNvPr id="43" name="TextBox 42">
            <a:extLst>
              <a:ext uri="{FF2B5EF4-FFF2-40B4-BE49-F238E27FC236}">
                <a16:creationId xmlns:a16="http://schemas.microsoft.com/office/drawing/2014/main" id="{2F732E6A-9C20-466B-8A2E-3F8ACF9BAD43}"/>
              </a:ext>
            </a:extLst>
          </p:cNvPr>
          <p:cNvSpPr txBox="1"/>
          <p:nvPr/>
        </p:nvSpPr>
        <p:spPr>
          <a:xfrm>
            <a:off x="4789645" y="4336380"/>
            <a:ext cx="6850785" cy="1077218"/>
          </a:xfrm>
          <a:prstGeom prst="rect">
            <a:avLst/>
          </a:prstGeom>
          <a:noFill/>
        </p:spPr>
        <p:txBody>
          <a:bodyPr wrap="square">
            <a:spAutoFit/>
          </a:bodyPr>
          <a:lstStyle/>
          <a:p>
            <a:pPr marL="457200" indent="-457200" algn="just">
              <a:buFont typeface="Wingdings" panose="05000000000000000000" pitchFamily="2" charset="2"/>
              <a:buChar char="Ø"/>
            </a:pPr>
            <a:r>
              <a:rPr lang="en-US" sz="3200" b="1">
                <a:solidFill>
                  <a:srgbClr val="0070C0"/>
                </a:solidFill>
                <a:latin typeface="UVN Van" panose="00000400000000000000" pitchFamily="2" charset="0"/>
              </a:rPr>
              <a:t>Chuẩn bị bài sau: </a:t>
            </a:r>
          </a:p>
          <a:p>
            <a:pPr algn="just"/>
            <a:r>
              <a:rPr lang="en-US" sz="3200" b="1">
                <a:solidFill>
                  <a:srgbClr val="0070C0"/>
                </a:solidFill>
                <a:latin typeface="UVN Van" panose="00000400000000000000" pitchFamily="2" charset="0"/>
              </a:rPr>
              <a:t>	Ôn tập về dấu câu (Dấu phẩy)</a:t>
            </a:r>
            <a:endParaRPr lang="en-US" sz="3200" b="1">
              <a:solidFill>
                <a:srgbClr val="0070C0"/>
              </a:solidFill>
            </a:endParaRPr>
          </a:p>
        </p:txBody>
      </p:sp>
    </p:spTree>
    <p:extLst>
      <p:ext uri="{BB962C8B-B14F-4D97-AF65-F5344CB8AC3E}">
        <p14:creationId xmlns:p14="http://schemas.microsoft.com/office/powerpoint/2010/main" val="3557680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056460" y="-237574"/>
            <a:ext cx="6644640" cy="7293950"/>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720895" y="2983014"/>
            <a:ext cx="3437362" cy="4262328"/>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1800784" y="3237175"/>
            <a:ext cx="3372032" cy="4147058"/>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760092" y="4709638"/>
            <a:ext cx="2516159" cy="2621465"/>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476770" y="263883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8" name="TextBox 27">
            <a:extLst>
              <a:ext uri="{FF2B5EF4-FFF2-40B4-BE49-F238E27FC236}">
                <a16:creationId xmlns:a16="http://schemas.microsoft.com/office/drawing/2014/main" id="{747B1BBA-B715-44DB-9BD7-D944C64880ED}"/>
              </a:ext>
            </a:extLst>
          </p:cNvPr>
          <p:cNvSpPr txBox="1"/>
          <p:nvPr/>
        </p:nvSpPr>
        <p:spPr>
          <a:xfrm>
            <a:off x="4950185" y="1539704"/>
            <a:ext cx="7010211" cy="2677784"/>
          </a:xfrm>
          <a:prstGeom prst="rect">
            <a:avLst/>
          </a:prstGeom>
          <a:solidFill>
            <a:srgbClr val="FCFCF1"/>
          </a:solidFill>
        </p:spPr>
        <p:txBody>
          <a:bodyPr wrap="square" rtlCol="0">
            <a:spAutoFit/>
          </a:bodyPr>
          <a:lstStyle/>
          <a:p>
            <a:pPr algn="just">
              <a:lnSpc>
                <a:spcPct val="120000"/>
              </a:lnSpc>
            </a:pP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Biết</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được</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các</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từ</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ngữ</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chỉ</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phẩm</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chất</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đáng</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quý</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của</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phụ</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nữ</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Việt</a:t>
            </a:r>
            <a:r>
              <a:rPr lang="en-US" sz="3600" dirty="0">
                <a:solidFill>
                  <a:srgbClr val="002060"/>
                </a:solidFill>
                <a:latin typeface="UVN Van" panose="00000400000000000000" pitchFamily="2" charset="0"/>
              </a:rPr>
              <a:t> Nam, </a:t>
            </a:r>
            <a:r>
              <a:rPr lang="en-US" sz="3600" dirty="0" err="1">
                <a:solidFill>
                  <a:srgbClr val="002060"/>
                </a:solidFill>
                <a:latin typeface="UVN Van" panose="00000400000000000000" pitchFamily="2" charset="0"/>
              </a:rPr>
              <a:t>các</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câu</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tục</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ngữ</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ca</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ngợi</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phẩm</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chất</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của</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phụ</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nữ</a:t>
            </a:r>
            <a:r>
              <a:rPr lang="en-US" sz="3600" dirty="0">
                <a:solidFill>
                  <a:srgbClr val="002060"/>
                </a:solidFill>
                <a:latin typeface="UVN Van" panose="00000400000000000000" pitchFamily="2" charset="0"/>
              </a:rPr>
              <a:t> </a:t>
            </a:r>
            <a:r>
              <a:rPr lang="en-US" sz="3600" dirty="0" err="1">
                <a:solidFill>
                  <a:srgbClr val="002060"/>
                </a:solidFill>
                <a:latin typeface="UVN Van" panose="00000400000000000000" pitchFamily="2" charset="0"/>
              </a:rPr>
              <a:t>Việt</a:t>
            </a:r>
            <a:r>
              <a:rPr lang="en-US" sz="3600" dirty="0">
                <a:solidFill>
                  <a:srgbClr val="002060"/>
                </a:solidFill>
                <a:latin typeface="UVN Van" panose="00000400000000000000" pitchFamily="2" charset="0"/>
              </a:rPr>
              <a:t> Nam.</a:t>
            </a:r>
          </a:p>
        </p:txBody>
      </p:sp>
      <p:sp>
        <p:nvSpPr>
          <p:cNvPr id="31" name="Rectangle 30">
            <a:extLst>
              <a:ext uri="{FF2B5EF4-FFF2-40B4-BE49-F238E27FC236}">
                <a16:creationId xmlns:a16="http://schemas.microsoft.com/office/drawing/2014/main" id="{3E61E984-D1F3-4AE4-877E-48AAC987CB08}"/>
              </a:ext>
            </a:extLst>
          </p:cNvPr>
          <p:cNvSpPr/>
          <p:nvPr/>
        </p:nvSpPr>
        <p:spPr>
          <a:xfrm>
            <a:off x="6222760" y="311252"/>
            <a:ext cx="5000087" cy="861774"/>
          </a:xfrm>
          <a:prstGeom prst="rect">
            <a:avLst/>
          </a:prstGeom>
          <a:noFill/>
        </p:spPr>
        <p:txBody>
          <a:bodyPr wrap="none" lIns="91440" tIns="45720" rIns="91440" bIns="45720">
            <a:spAutoFit/>
          </a:bodyPr>
          <a:lstStyle/>
          <a:p>
            <a:pPr algn="ctr"/>
            <a:r>
              <a:rPr lang="en-US" sz="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rPr>
              <a:t>Mục tiêu bài học</a:t>
            </a:r>
            <a:endParaRPr lang="en-US" sz="5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UTM Androgyne" panose="02040603050506020204" pitchFamily="18" charset="0"/>
            </a:endParaRPr>
          </a:p>
        </p:txBody>
      </p:sp>
      <p:sp>
        <p:nvSpPr>
          <p:cNvPr id="32" name="TextBox 31">
            <a:extLst>
              <a:ext uri="{FF2B5EF4-FFF2-40B4-BE49-F238E27FC236}">
                <a16:creationId xmlns:a16="http://schemas.microsoft.com/office/drawing/2014/main" id="{7855C347-AB6E-4091-A571-B79348887FF7}"/>
              </a:ext>
            </a:extLst>
          </p:cNvPr>
          <p:cNvSpPr txBox="1"/>
          <p:nvPr/>
        </p:nvSpPr>
        <p:spPr>
          <a:xfrm>
            <a:off x="4950184" y="4946743"/>
            <a:ext cx="7010211" cy="1348190"/>
          </a:xfrm>
          <a:prstGeom prst="rect">
            <a:avLst/>
          </a:prstGeom>
          <a:solidFill>
            <a:srgbClr val="FCFCF1"/>
          </a:solidFill>
        </p:spPr>
        <p:txBody>
          <a:bodyPr wrap="square" rtlCol="0">
            <a:spAutoFit/>
          </a:bodyPr>
          <a:lstStyle/>
          <a:p>
            <a:pPr algn="just">
              <a:lnSpc>
                <a:spcPct val="120000"/>
              </a:lnSpc>
            </a:pPr>
            <a:r>
              <a:rPr lang="en-US" sz="3600" dirty="0">
                <a:solidFill>
                  <a:srgbClr val="002060"/>
                </a:solidFill>
                <a:latin typeface="UVN Van" panose="00000400000000000000" pitchFamily="2" charset="0"/>
              </a:rPr>
              <a:t>       </a:t>
            </a:r>
            <a:r>
              <a:rPr lang="en-US" sz="3600" dirty="0" err="1">
                <a:solidFill>
                  <a:srgbClr val="FF0066"/>
                </a:solidFill>
                <a:latin typeface="UVN Van" panose="00000400000000000000" pitchFamily="2" charset="0"/>
              </a:rPr>
              <a:t>Biết</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cách</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đặt</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câu</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với</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các</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câu</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tục</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ngữ</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vừa</a:t>
            </a:r>
            <a:r>
              <a:rPr lang="en-US" sz="3600" dirty="0">
                <a:solidFill>
                  <a:srgbClr val="FF0066"/>
                </a:solidFill>
                <a:latin typeface="UVN Van" panose="00000400000000000000" pitchFamily="2" charset="0"/>
              </a:rPr>
              <a:t> </a:t>
            </a:r>
            <a:r>
              <a:rPr lang="en-US" sz="3600" dirty="0" err="1">
                <a:solidFill>
                  <a:srgbClr val="FF0066"/>
                </a:solidFill>
                <a:latin typeface="UVN Van" panose="00000400000000000000" pitchFamily="2" charset="0"/>
              </a:rPr>
              <a:t>học</a:t>
            </a:r>
            <a:r>
              <a:rPr lang="en-US" sz="3600" dirty="0">
                <a:solidFill>
                  <a:srgbClr val="FF0066"/>
                </a:solidFill>
                <a:latin typeface="UVN Van" panose="00000400000000000000" pitchFamily="2" charset="0"/>
              </a:rPr>
              <a:t>.</a:t>
            </a:r>
          </a:p>
        </p:txBody>
      </p:sp>
      <p:grpSp>
        <p:nvGrpSpPr>
          <p:cNvPr id="3" name="Group 2">
            <a:extLst>
              <a:ext uri="{FF2B5EF4-FFF2-40B4-BE49-F238E27FC236}">
                <a16:creationId xmlns:a16="http://schemas.microsoft.com/office/drawing/2014/main" id="{A6CBBAC8-99D0-46F2-98B6-80453DEF14F6}"/>
              </a:ext>
            </a:extLst>
          </p:cNvPr>
          <p:cNvGrpSpPr/>
          <p:nvPr/>
        </p:nvGrpSpPr>
        <p:grpSpPr>
          <a:xfrm>
            <a:off x="4803815" y="4304569"/>
            <a:ext cx="942349" cy="1221966"/>
            <a:chOff x="5830315" y="4699721"/>
            <a:chExt cx="942349" cy="1221966"/>
          </a:xfrm>
        </p:grpSpPr>
        <p:pic>
          <p:nvPicPr>
            <p:cNvPr id="11" name="Picture 10">
              <a:extLst>
                <a:ext uri="{FF2B5EF4-FFF2-40B4-BE49-F238E27FC236}">
                  <a16:creationId xmlns:a16="http://schemas.microsoft.com/office/drawing/2014/main" id="{5E1CB32A-E643-4EFD-9FBE-B74600FCB94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0710" t="76257" r="6710" b="1841"/>
            <a:stretch/>
          </p:blipFill>
          <p:spPr>
            <a:xfrm>
              <a:off x="5830315" y="4699721"/>
              <a:ext cx="942349" cy="1221966"/>
            </a:xfrm>
            <a:prstGeom prst="rect">
              <a:avLst/>
            </a:prstGeom>
          </p:spPr>
        </p:pic>
        <p:sp>
          <p:nvSpPr>
            <p:cNvPr id="37" name="TextBox 36">
              <a:extLst>
                <a:ext uri="{FF2B5EF4-FFF2-40B4-BE49-F238E27FC236}">
                  <a16:creationId xmlns:a16="http://schemas.microsoft.com/office/drawing/2014/main" id="{53127BA3-26AB-4D7C-97AC-70AEE3635D1B}"/>
                </a:ext>
              </a:extLst>
            </p:cNvPr>
            <p:cNvSpPr txBox="1"/>
            <p:nvPr/>
          </p:nvSpPr>
          <p:spPr>
            <a:xfrm>
              <a:off x="5936274" y="5046761"/>
              <a:ext cx="809389" cy="652871"/>
            </a:xfrm>
            <a:prstGeom prst="rect">
              <a:avLst/>
            </a:prstGeom>
            <a:noFill/>
          </p:spPr>
          <p:txBody>
            <a:bodyPr wrap="square" rtlCol="0">
              <a:spAutoFit/>
            </a:bodyPr>
            <a:lstStyle/>
            <a:p>
              <a:pPr algn="just">
                <a:lnSpc>
                  <a:spcPct val="120000"/>
                </a:lnSpc>
              </a:pPr>
              <a:r>
                <a:rPr lang="en-US" sz="3400" b="1">
                  <a:solidFill>
                    <a:srgbClr val="FF0066"/>
                  </a:solidFill>
                  <a:latin typeface="UVN Van" panose="00000400000000000000" pitchFamily="2" charset="0"/>
                </a:rPr>
                <a:t>02</a:t>
              </a:r>
            </a:p>
          </p:txBody>
        </p:sp>
      </p:grpSp>
      <p:grpSp>
        <p:nvGrpSpPr>
          <p:cNvPr id="2" name="Group 1">
            <a:extLst>
              <a:ext uri="{FF2B5EF4-FFF2-40B4-BE49-F238E27FC236}">
                <a16:creationId xmlns:a16="http://schemas.microsoft.com/office/drawing/2014/main" id="{DF35E7EF-57CE-49EF-83DD-C39A385A494A}"/>
              </a:ext>
            </a:extLst>
          </p:cNvPr>
          <p:cNvGrpSpPr/>
          <p:nvPr/>
        </p:nvGrpSpPr>
        <p:grpSpPr>
          <a:xfrm>
            <a:off x="4880368" y="1014078"/>
            <a:ext cx="922535" cy="1154983"/>
            <a:chOff x="5761833" y="1191829"/>
            <a:chExt cx="922535" cy="1154983"/>
          </a:xfrm>
        </p:grpSpPr>
        <p:pic>
          <p:nvPicPr>
            <p:cNvPr id="7" name="Picture 6">
              <a:extLst>
                <a:ext uri="{FF2B5EF4-FFF2-40B4-BE49-F238E27FC236}">
                  <a16:creationId xmlns:a16="http://schemas.microsoft.com/office/drawing/2014/main" id="{43BE5874-E219-4107-9869-B3588D9655F1}"/>
                </a:ext>
              </a:extLst>
            </p:cNvPr>
            <p:cNvPicPr>
              <a:picLocks noChangeAspect="1"/>
            </p:cNvPicPr>
            <p:nvPr/>
          </p:nvPicPr>
          <p:blipFill rotWithShape="1">
            <a:blip r:embed="rId14">
              <a:extLst>
                <a:ext uri="{28A0092B-C50C-407E-A947-70E740481C1C}">
                  <a14:useLocalDpi xmlns:a14="http://schemas.microsoft.com/office/drawing/2010/main" val="0"/>
                </a:ext>
              </a:extLst>
            </a:blip>
            <a:srcRect l="9353" t="4839" r="69558" b="75104"/>
            <a:stretch/>
          </p:blipFill>
          <p:spPr>
            <a:xfrm>
              <a:off x="5761833" y="1191829"/>
              <a:ext cx="908366" cy="1154983"/>
            </a:xfrm>
            <a:prstGeom prst="rect">
              <a:avLst/>
            </a:prstGeom>
          </p:spPr>
        </p:pic>
        <p:sp>
          <p:nvSpPr>
            <p:cNvPr id="38" name="TextBox 37">
              <a:extLst>
                <a:ext uri="{FF2B5EF4-FFF2-40B4-BE49-F238E27FC236}">
                  <a16:creationId xmlns:a16="http://schemas.microsoft.com/office/drawing/2014/main" id="{7C808E0C-4924-456D-A0C4-8068B5312094}"/>
                </a:ext>
              </a:extLst>
            </p:cNvPr>
            <p:cNvSpPr txBox="1"/>
            <p:nvPr/>
          </p:nvSpPr>
          <p:spPr>
            <a:xfrm>
              <a:off x="5874979" y="1627030"/>
              <a:ext cx="809389" cy="652871"/>
            </a:xfrm>
            <a:prstGeom prst="rect">
              <a:avLst/>
            </a:prstGeom>
            <a:noFill/>
          </p:spPr>
          <p:txBody>
            <a:bodyPr wrap="square" rtlCol="0">
              <a:spAutoFit/>
            </a:bodyPr>
            <a:lstStyle/>
            <a:p>
              <a:pPr algn="just">
                <a:lnSpc>
                  <a:spcPct val="120000"/>
                </a:lnSpc>
              </a:pPr>
              <a:r>
                <a:rPr lang="en-US" sz="3400" b="1">
                  <a:solidFill>
                    <a:srgbClr val="0070C0"/>
                  </a:solidFill>
                  <a:latin typeface="UVN Van" panose="00000400000000000000" pitchFamily="2" charset="0"/>
                </a:rPr>
                <a:t>01</a:t>
              </a:r>
            </a:p>
          </p:txBody>
        </p:sp>
      </p:grpSp>
    </p:spTree>
    <p:extLst>
      <p:ext uri="{BB962C8B-B14F-4D97-AF65-F5344CB8AC3E}">
        <p14:creationId xmlns:p14="http://schemas.microsoft.com/office/powerpoint/2010/main" val="14014644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F6A4BB4-81DD-468B-8AAC-9EDFDE6A8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6" name="图片 5">
            <a:extLst>
              <a:ext uri="{FF2B5EF4-FFF2-40B4-BE49-F238E27FC236}">
                <a16:creationId xmlns:a16="http://schemas.microsoft.com/office/drawing/2014/main" id="{EA68D798-07AA-4E36-810F-B9E923648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6">
            <a:extLst>
              <a:ext uri="{FF2B5EF4-FFF2-40B4-BE49-F238E27FC236}">
                <a16:creationId xmlns:a16="http://schemas.microsoft.com/office/drawing/2014/main" id="{51C10BFE-A374-4D7F-9325-5F43D600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4428" y="3611047"/>
            <a:ext cx="294120" cy="352944"/>
          </a:xfrm>
          <a:prstGeom prst="rect">
            <a:avLst/>
          </a:prstGeom>
        </p:spPr>
      </p:pic>
      <p:pic>
        <p:nvPicPr>
          <p:cNvPr id="8" name="图片 7">
            <a:extLst>
              <a:ext uri="{FF2B5EF4-FFF2-40B4-BE49-F238E27FC236}">
                <a16:creationId xmlns:a16="http://schemas.microsoft.com/office/drawing/2014/main" id="{5CF8BF79-FA51-470B-A728-9A4EC7D1C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644428">
            <a:off x="10186405" y="4243071"/>
            <a:ext cx="863797" cy="419196"/>
          </a:xfrm>
          <a:prstGeom prst="rect">
            <a:avLst/>
          </a:prstGeom>
        </p:spPr>
      </p:pic>
      <p:pic>
        <p:nvPicPr>
          <p:cNvPr id="9" name="图片 8">
            <a:extLst>
              <a:ext uri="{FF2B5EF4-FFF2-40B4-BE49-F238E27FC236}">
                <a16:creationId xmlns:a16="http://schemas.microsoft.com/office/drawing/2014/main" id="{6F2B8244-EDB0-4264-BC3A-992F89BE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07034" y="3790650"/>
            <a:ext cx="444494" cy="732592"/>
          </a:xfrm>
          <a:prstGeom prst="rect">
            <a:avLst/>
          </a:prstGeom>
        </p:spPr>
      </p:pic>
      <p:pic>
        <p:nvPicPr>
          <p:cNvPr id="10" name="图片 9">
            <a:extLst>
              <a:ext uri="{FF2B5EF4-FFF2-40B4-BE49-F238E27FC236}">
                <a16:creationId xmlns:a16="http://schemas.microsoft.com/office/drawing/2014/main" id="{B0E9EF4C-30D3-4AFC-840C-5E2D51F6D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428" y="1475561"/>
            <a:ext cx="1395134" cy="1563223"/>
          </a:xfrm>
          <a:prstGeom prst="rect">
            <a:avLst/>
          </a:prstGeom>
        </p:spPr>
      </p:pic>
      <p:pic>
        <p:nvPicPr>
          <p:cNvPr id="3" name="Picture 2">
            <a:extLst>
              <a:ext uri="{FF2B5EF4-FFF2-40B4-BE49-F238E27FC236}">
                <a16:creationId xmlns:a16="http://schemas.microsoft.com/office/drawing/2014/main" id="{090E82BE-5342-4D7D-8051-E76B68F09967}"/>
              </a:ext>
            </a:extLst>
          </p:cNvPr>
          <p:cNvPicPr>
            <a:picLocks noChangeAspect="1"/>
          </p:cNvPicPr>
          <p:nvPr/>
        </p:nvPicPr>
        <p:blipFill rotWithShape="1">
          <a:blip r:embed="rId9">
            <a:extLst>
              <a:ext uri="{28A0092B-C50C-407E-A947-70E740481C1C}">
                <a14:useLocalDpi xmlns:a14="http://schemas.microsoft.com/office/drawing/2010/main" val="0"/>
              </a:ext>
            </a:extLst>
          </a:blip>
          <a:srcRect t="66862" r="50000"/>
          <a:stretch/>
        </p:blipFill>
        <p:spPr>
          <a:xfrm>
            <a:off x="-38104" y="478970"/>
            <a:ext cx="8064503" cy="4470401"/>
          </a:xfrm>
          <a:prstGeom prst="rect">
            <a:avLst/>
          </a:prstGeom>
        </p:spPr>
      </p:pic>
      <p:pic>
        <p:nvPicPr>
          <p:cNvPr id="5" name="图片 4">
            <a:extLst>
              <a:ext uri="{FF2B5EF4-FFF2-40B4-BE49-F238E27FC236}">
                <a16:creationId xmlns:a16="http://schemas.microsoft.com/office/drawing/2014/main" id="{001AE35C-34F1-4851-8897-57F7AFC30002}"/>
              </a:ext>
            </a:extLst>
          </p:cNvPr>
          <p:cNvPicPr>
            <a:picLocks noChangeAspect="1"/>
          </p:cNvPicPr>
          <p:nvPr/>
        </p:nvPicPr>
        <p:blipFill rotWithShape="1">
          <a:blip r:embed="rId10">
            <a:extLst>
              <a:ext uri="{28A0092B-C50C-407E-A947-70E740481C1C}">
                <a14:useLocalDpi xmlns:a14="http://schemas.microsoft.com/office/drawing/2010/main" val="0"/>
              </a:ext>
            </a:extLst>
          </a:blip>
          <a:srcRect l="49807" t="6503" r="4936" b="70943"/>
          <a:stretch/>
        </p:blipFill>
        <p:spPr>
          <a:xfrm>
            <a:off x="4044319" y="1589928"/>
            <a:ext cx="8494623" cy="5613156"/>
          </a:xfrm>
          <a:prstGeom prst="rect">
            <a:avLst/>
          </a:prstGeom>
        </p:spPr>
      </p:pic>
      <p:sp>
        <p:nvSpPr>
          <p:cNvPr id="17" name="Rectangle 16">
            <a:extLst>
              <a:ext uri="{FF2B5EF4-FFF2-40B4-BE49-F238E27FC236}">
                <a16:creationId xmlns:a16="http://schemas.microsoft.com/office/drawing/2014/main" id="{EFB1348D-49A7-4918-B6D3-8D3C7D2B34B9}"/>
              </a:ext>
            </a:extLst>
          </p:cNvPr>
          <p:cNvSpPr/>
          <p:nvPr/>
        </p:nvSpPr>
        <p:spPr>
          <a:xfrm>
            <a:off x="1146770" y="1982449"/>
            <a:ext cx="5840060" cy="1446550"/>
          </a:xfrm>
          <a:prstGeom prst="rect">
            <a:avLst/>
          </a:prstGeom>
          <a:noFill/>
        </p:spPr>
        <p:txBody>
          <a:bodyPr wrap="none" lIns="91440" tIns="45720" rIns="91440" bIns="45720">
            <a:spAutoFit/>
          </a:bodyPr>
          <a:lstStyle/>
          <a:p>
            <a:pPr algn="ctr"/>
            <a:r>
              <a:rPr lang="en-US" sz="8800" b="1" dirty="0">
                <a:ln w="13462">
                  <a:solidFill>
                    <a:schemeClr val="bg1"/>
                  </a:solidFill>
                  <a:prstDash val="solid"/>
                </a:ln>
                <a:solidFill>
                  <a:srgbClr val="002060"/>
                </a:solidFill>
                <a:effectLst>
                  <a:outerShdw dist="38100" dir="2700000" algn="bl" rotWithShape="0">
                    <a:schemeClr val="accent5"/>
                  </a:outerShdw>
                </a:effectLst>
                <a:latin typeface="#9Slide07 IcielCadena" panose="02000503000000020004" pitchFamily="2" charset="0"/>
              </a:rPr>
              <a:t>KHỞI ĐỘNG</a:t>
            </a:r>
          </a:p>
        </p:txBody>
      </p:sp>
    </p:spTree>
    <p:extLst>
      <p:ext uri="{BB962C8B-B14F-4D97-AF65-F5344CB8AC3E}">
        <p14:creationId xmlns:p14="http://schemas.microsoft.com/office/powerpoint/2010/main" val="3314292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par>
                          <p:cTn id="17" fill="hold">
                            <p:stCondLst>
                              <p:cond delay="850"/>
                            </p:stCondLst>
                            <p:childTnLst>
                              <p:par>
                                <p:cTn id="18" presetID="26" presetClass="emph" presetSubtype="0" repeatCount="indefinite" fill="hold" grpId="1" nodeType="afterEffect">
                                  <p:stCondLst>
                                    <p:cond delay="0"/>
                                  </p:stCondLst>
                                  <p:endCondLst>
                                    <p:cond evt="onNext" delay="0">
                                      <p:tgtEl>
                                        <p:sldTgt/>
                                      </p:tgtEl>
                                    </p:cond>
                                  </p:endCondLst>
                                  <p:iterate type="lt">
                                    <p:tmPct val="0"/>
                                  </p:iterate>
                                  <p:childTnLst>
                                    <p:animEffect transition="out" filter="fade">
                                      <p:cBhvr>
                                        <p:cTn id="19" dur="500" tmFilter="0, 0; .2, .5; .8, .5; 1, 0"/>
                                        <p:tgtEl>
                                          <p:spTgt spid="17"/>
                                        </p:tgtEl>
                                      </p:cBhvr>
                                    </p:animEffect>
                                    <p:animScale>
                                      <p:cBhvr>
                                        <p:cTn id="2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16" name="组合 15">
            <a:extLst>
              <a:ext uri="{FF2B5EF4-FFF2-40B4-BE49-F238E27FC236}">
                <a16:creationId xmlns:a16="http://schemas.microsoft.com/office/drawing/2014/main" id="{0C7916FD-CC56-4B71-81E2-CF8A807D8010}"/>
              </a:ext>
            </a:extLst>
          </p:cNvPr>
          <p:cNvGrpSpPr/>
          <p:nvPr/>
        </p:nvGrpSpPr>
        <p:grpSpPr>
          <a:xfrm>
            <a:off x="-4964" y="4104057"/>
            <a:ext cx="3073359" cy="2534025"/>
            <a:chOff x="112128" y="1630522"/>
            <a:chExt cx="5291239" cy="4666895"/>
          </a:xfrm>
        </p:grpSpPr>
        <p:sp>
          <p:nvSpPr>
            <p:cNvPr id="15" name="椭圆 14">
              <a:extLst>
                <a:ext uri="{FF2B5EF4-FFF2-40B4-BE49-F238E27FC236}">
                  <a16:creationId xmlns:a16="http://schemas.microsoft.com/office/drawing/2014/main" id="{4FF223B1-61B7-4527-A5D5-FE92CA79FF81}"/>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5C64AAC6-C2D3-4E74-B6DC-4BD4914956A8}"/>
                </a:ext>
              </a:extLst>
            </p:cNvPr>
            <p:cNvPicPr>
              <a:picLocks noChangeAspect="1"/>
            </p:cNvPicPr>
            <p:nvPr/>
          </p:nvPicPr>
          <p:blipFill rotWithShape="1">
            <a:blip r:embed="rId7">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
        <p:nvSpPr>
          <p:cNvPr id="30" name="TextBox 29">
            <a:extLst>
              <a:ext uri="{FF2B5EF4-FFF2-40B4-BE49-F238E27FC236}">
                <a16:creationId xmlns:a16="http://schemas.microsoft.com/office/drawing/2014/main" id="{DD87547D-59D5-492B-BEDB-ED8B504A1DBA}"/>
              </a:ext>
            </a:extLst>
          </p:cNvPr>
          <p:cNvSpPr txBox="1"/>
          <p:nvPr/>
        </p:nvSpPr>
        <p:spPr>
          <a:xfrm>
            <a:off x="1871003" y="3520310"/>
            <a:ext cx="8422054" cy="584775"/>
          </a:xfrm>
          <a:prstGeom prst="rect">
            <a:avLst/>
          </a:prstGeom>
          <a:noFill/>
        </p:spPr>
        <p:txBody>
          <a:bodyPr wrap="square">
            <a:spAutoFit/>
          </a:bodyPr>
          <a:lstStyle/>
          <a:p>
            <a:r>
              <a:rPr lang="en-US" sz="3200">
                <a:solidFill>
                  <a:schemeClr val="bg1"/>
                </a:solidFill>
                <a:latin typeface="UVN Van" panose="00000400000000000000" pitchFamily="2" charset="0"/>
              </a:rPr>
              <a:t>Ngăn cách các bộ phận cùng chức vụ trong câu</a:t>
            </a:r>
            <a:endParaRPr lang="en-US" sz="3200">
              <a:solidFill>
                <a:schemeClr val="bg1"/>
              </a:solidFill>
            </a:endParaRPr>
          </a:p>
        </p:txBody>
      </p:sp>
      <p:pic>
        <p:nvPicPr>
          <p:cNvPr id="32" name="Picture 31">
            <a:extLst>
              <a:ext uri="{FF2B5EF4-FFF2-40B4-BE49-F238E27FC236}">
                <a16:creationId xmlns:a16="http://schemas.microsoft.com/office/drawing/2014/main" id="{F1874321-059A-4C51-948C-7046CB9FBC5E}"/>
              </a:ext>
            </a:extLst>
          </p:cNvPr>
          <p:cNvPicPr>
            <a:picLocks noChangeAspect="1"/>
          </p:cNvPicPr>
          <p:nvPr/>
        </p:nvPicPr>
        <p:blipFill rotWithShape="1">
          <a:blip r:embed="rId8">
            <a:extLst>
              <a:ext uri="{28A0092B-C50C-407E-A947-70E740481C1C}">
                <a14:useLocalDpi xmlns:a14="http://schemas.microsoft.com/office/drawing/2010/main" val="0"/>
              </a:ext>
            </a:extLst>
          </a:blip>
          <a:srcRect t="29943" b="29501"/>
          <a:stretch/>
        </p:blipFill>
        <p:spPr>
          <a:xfrm>
            <a:off x="1150883" y="510523"/>
            <a:ext cx="9537104" cy="1298170"/>
          </a:xfrm>
          <a:prstGeom prst="rect">
            <a:avLst/>
          </a:prstGeom>
        </p:spPr>
      </p:pic>
      <p:sp>
        <p:nvSpPr>
          <p:cNvPr id="33" name="TextBox 32">
            <a:extLst>
              <a:ext uri="{FF2B5EF4-FFF2-40B4-BE49-F238E27FC236}">
                <a16:creationId xmlns:a16="http://schemas.microsoft.com/office/drawing/2014/main" id="{0D6A9AB8-9614-47A6-8EE7-28CE799CBC6A}"/>
              </a:ext>
            </a:extLst>
          </p:cNvPr>
          <p:cNvSpPr txBox="1"/>
          <p:nvPr/>
        </p:nvSpPr>
        <p:spPr>
          <a:xfrm>
            <a:off x="2674762" y="784090"/>
            <a:ext cx="7456767" cy="707886"/>
          </a:xfrm>
          <a:prstGeom prst="rect">
            <a:avLst/>
          </a:prstGeom>
          <a:noFill/>
        </p:spPr>
        <p:txBody>
          <a:bodyPr wrap="square">
            <a:spAutoFit/>
          </a:bodyPr>
          <a:lstStyle/>
          <a:p>
            <a:r>
              <a:rPr lang="en-US" sz="4000" b="1">
                <a:solidFill>
                  <a:schemeClr val="bg1"/>
                </a:solidFill>
                <a:latin typeface="UVN Van" panose="00000400000000000000" pitchFamily="2" charset="0"/>
              </a:rPr>
              <a:t>Nêu tác dụng của dấu phẩy.</a:t>
            </a:r>
            <a:endParaRPr lang="en-US" sz="4000" b="1">
              <a:solidFill>
                <a:schemeClr val="bg1"/>
              </a:solidFill>
            </a:endParaRPr>
          </a:p>
        </p:txBody>
      </p:sp>
      <p:grpSp>
        <p:nvGrpSpPr>
          <p:cNvPr id="2" name="Group 1">
            <a:extLst>
              <a:ext uri="{FF2B5EF4-FFF2-40B4-BE49-F238E27FC236}">
                <a16:creationId xmlns:a16="http://schemas.microsoft.com/office/drawing/2014/main" id="{10C4D24D-8494-444A-9A1C-74A7237A9F28}"/>
              </a:ext>
            </a:extLst>
          </p:cNvPr>
          <p:cNvGrpSpPr/>
          <p:nvPr/>
        </p:nvGrpSpPr>
        <p:grpSpPr>
          <a:xfrm>
            <a:off x="738517" y="2378412"/>
            <a:ext cx="9393011" cy="1069618"/>
            <a:chOff x="738518" y="2378412"/>
            <a:chExt cx="8682342" cy="1069618"/>
          </a:xfrm>
        </p:grpSpPr>
        <p:pic>
          <p:nvPicPr>
            <p:cNvPr id="37" name="Picture 36">
              <a:extLst>
                <a:ext uri="{FF2B5EF4-FFF2-40B4-BE49-F238E27FC236}">
                  <a16:creationId xmlns:a16="http://schemas.microsoft.com/office/drawing/2014/main" id="{2CCD178B-8408-40CB-9BF6-A2D13B578ED7}"/>
                </a:ext>
              </a:extLst>
            </p:cNvPr>
            <p:cNvPicPr>
              <a:picLocks noChangeAspect="1"/>
            </p:cNvPicPr>
            <p:nvPr/>
          </p:nvPicPr>
          <p:blipFill rotWithShape="1">
            <a:blip r:embed="rId9">
              <a:extLst>
                <a:ext uri="{28A0092B-C50C-407E-A947-70E740481C1C}">
                  <a14:useLocalDpi xmlns:a14="http://schemas.microsoft.com/office/drawing/2010/main" val="0"/>
                </a:ext>
              </a:extLst>
            </a:blip>
            <a:srcRect l="8973" t="59405" r="44026" b="30290"/>
            <a:stretch/>
          </p:blipFill>
          <p:spPr>
            <a:xfrm>
              <a:off x="738518" y="2378412"/>
              <a:ext cx="8682342" cy="1069618"/>
            </a:xfrm>
            <a:prstGeom prst="roundRect">
              <a:avLst>
                <a:gd name="adj" fmla="val 50000"/>
              </a:avLst>
            </a:prstGeom>
          </p:spPr>
        </p:pic>
        <p:sp>
          <p:nvSpPr>
            <p:cNvPr id="40" name="TextBox 39">
              <a:extLst>
                <a:ext uri="{FF2B5EF4-FFF2-40B4-BE49-F238E27FC236}">
                  <a16:creationId xmlns:a16="http://schemas.microsoft.com/office/drawing/2014/main" id="{35CB4DDD-C4D5-4C23-8A0F-CB55779A2F0E}"/>
                </a:ext>
              </a:extLst>
            </p:cNvPr>
            <p:cNvSpPr txBox="1"/>
            <p:nvPr/>
          </p:nvSpPr>
          <p:spPr>
            <a:xfrm>
              <a:off x="924473" y="2636222"/>
              <a:ext cx="8297313" cy="523220"/>
            </a:xfrm>
            <a:prstGeom prst="rect">
              <a:avLst/>
            </a:prstGeom>
            <a:solidFill>
              <a:srgbClr val="F29335"/>
            </a:solidFill>
          </p:spPr>
          <p:txBody>
            <a:bodyPr wrap="square">
              <a:spAutoFit/>
            </a:bodyPr>
            <a:lstStyle/>
            <a:p>
              <a:pPr marL="457200" indent="-457200">
                <a:buFont typeface="Wingdings" panose="05000000000000000000" pitchFamily="2" charset="2"/>
                <a:buChar char="Ø"/>
              </a:pPr>
              <a:r>
                <a:rPr lang="en-US" sz="2800" b="1" dirty="0" err="1">
                  <a:solidFill>
                    <a:schemeClr val="bg1"/>
                  </a:solidFill>
                  <a:latin typeface="UVN Van" panose="00000400000000000000" pitchFamily="2" charset="0"/>
                </a:rPr>
                <a:t>Ngăn</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cách</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các</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bộ</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phận</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cùng</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chức</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vụ</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trong</a:t>
              </a:r>
              <a:r>
                <a:rPr lang="en-US" sz="2800" b="1" dirty="0">
                  <a:solidFill>
                    <a:schemeClr val="bg1"/>
                  </a:solidFill>
                  <a:latin typeface="UVN Van" panose="00000400000000000000" pitchFamily="2" charset="0"/>
                </a:rPr>
                <a:t> </a:t>
              </a:r>
              <a:r>
                <a:rPr lang="en-US" sz="2800" b="1" dirty="0" err="1">
                  <a:solidFill>
                    <a:schemeClr val="bg1"/>
                  </a:solidFill>
                  <a:latin typeface="UVN Van" panose="00000400000000000000" pitchFamily="2" charset="0"/>
                </a:rPr>
                <a:t>câu</a:t>
              </a:r>
              <a:endParaRPr lang="en-US" sz="2800" b="1" dirty="0">
                <a:solidFill>
                  <a:schemeClr val="bg1"/>
                </a:solidFill>
              </a:endParaRPr>
            </a:p>
          </p:txBody>
        </p:sp>
      </p:grpSp>
      <p:grpSp>
        <p:nvGrpSpPr>
          <p:cNvPr id="3" name="Group 2">
            <a:extLst>
              <a:ext uri="{FF2B5EF4-FFF2-40B4-BE49-F238E27FC236}">
                <a16:creationId xmlns:a16="http://schemas.microsoft.com/office/drawing/2014/main" id="{796F574A-2646-45E5-A795-E6B612DF0374}"/>
              </a:ext>
            </a:extLst>
          </p:cNvPr>
          <p:cNvGrpSpPr/>
          <p:nvPr/>
        </p:nvGrpSpPr>
        <p:grpSpPr>
          <a:xfrm>
            <a:off x="1957658" y="3538013"/>
            <a:ext cx="9434867" cy="1069618"/>
            <a:chOff x="1957658" y="3538013"/>
            <a:chExt cx="8890977" cy="1069618"/>
          </a:xfrm>
        </p:grpSpPr>
        <p:pic>
          <p:nvPicPr>
            <p:cNvPr id="39" name="Picture 38">
              <a:extLst>
                <a:ext uri="{FF2B5EF4-FFF2-40B4-BE49-F238E27FC236}">
                  <a16:creationId xmlns:a16="http://schemas.microsoft.com/office/drawing/2014/main" id="{7E73546F-1585-485C-8267-29800FE37D8E}"/>
                </a:ext>
              </a:extLst>
            </p:cNvPr>
            <p:cNvPicPr>
              <a:picLocks noChangeAspect="1"/>
            </p:cNvPicPr>
            <p:nvPr/>
          </p:nvPicPr>
          <p:blipFill rotWithShape="1">
            <a:blip r:embed="rId9">
              <a:duotone>
                <a:prstClr val="black"/>
                <a:srgbClr val="009900">
                  <a:tint val="45000"/>
                  <a:satMod val="400000"/>
                </a:srgbClr>
              </a:duotone>
              <a:extLst>
                <a:ext uri="{28A0092B-C50C-407E-A947-70E740481C1C}">
                  <a14:useLocalDpi xmlns:a14="http://schemas.microsoft.com/office/drawing/2010/main" val="0"/>
                </a:ext>
              </a:extLst>
            </a:blip>
            <a:srcRect l="8973" t="59405" r="44026" b="30290"/>
            <a:stretch/>
          </p:blipFill>
          <p:spPr>
            <a:xfrm>
              <a:off x="1957658" y="3538013"/>
              <a:ext cx="8890977" cy="1069618"/>
            </a:xfrm>
            <a:prstGeom prst="roundRect">
              <a:avLst>
                <a:gd name="adj" fmla="val 50000"/>
              </a:avLst>
            </a:prstGeom>
          </p:spPr>
        </p:pic>
        <p:sp>
          <p:nvSpPr>
            <p:cNvPr id="41" name="TextBox 40">
              <a:extLst>
                <a:ext uri="{FF2B5EF4-FFF2-40B4-BE49-F238E27FC236}">
                  <a16:creationId xmlns:a16="http://schemas.microsoft.com/office/drawing/2014/main" id="{A1C6B1F7-7B86-4B52-8652-3152C74EA9FA}"/>
                </a:ext>
              </a:extLst>
            </p:cNvPr>
            <p:cNvSpPr txBox="1"/>
            <p:nvPr/>
          </p:nvSpPr>
          <p:spPr>
            <a:xfrm>
              <a:off x="2242057" y="3803636"/>
              <a:ext cx="8479443" cy="584775"/>
            </a:xfrm>
            <a:prstGeom prst="rect">
              <a:avLst/>
            </a:prstGeom>
            <a:solidFill>
              <a:srgbClr val="679C67"/>
            </a:solidFill>
          </p:spPr>
          <p:txBody>
            <a:bodyPr wrap="square">
              <a:spAutoFit/>
            </a:bodyPr>
            <a:lstStyle/>
            <a:p>
              <a:pPr marL="457200" indent="-457200">
                <a:buFont typeface="Wingdings" panose="05000000000000000000" pitchFamily="2" charset="2"/>
                <a:buChar char="Ø"/>
              </a:pPr>
              <a:r>
                <a:rPr lang="en-US" sz="3200" b="1" dirty="0" err="1">
                  <a:solidFill>
                    <a:schemeClr val="bg1"/>
                  </a:solidFill>
                  <a:latin typeface="UVN Van" panose="00000400000000000000" pitchFamily="2" charset="0"/>
                </a:rPr>
                <a:t>Ngăn</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cách</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trạng</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ngữ</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với</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chủ</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ngữ</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và</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vị</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ngữ</a:t>
              </a:r>
              <a:endParaRPr lang="en-US" sz="3200" b="1" dirty="0">
                <a:solidFill>
                  <a:schemeClr val="bg1"/>
                </a:solidFill>
              </a:endParaRPr>
            </a:p>
          </p:txBody>
        </p:sp>
      </p:grpSp>
      <p:grpSp>
        <p:nvGrpSpPr>
          <p:cNvPr id="4" name="Group 3">
            <a:extLst>
              <a:ext uri="{FF2B5EF4-FFF2-40B4-BE49-F238E27FC236}">
                <a16:creationId xmlns:a16="http://schemas.microsoft.com/office/drawing/2014/main" id="{FBA1C426-F69D-4A44-ADB2-3FBBE05CF3F4}"/>
              </a:ext>
            </a:extLst>
          </p:cNvPr>
          <p:cNvGrpSpPr/>
          <p:nvPr/>
        </p:nvGrpSpPr>
        <p:grpSpPr>
          <a:xfrm>
            <a:off x="3080112" y="4820211"/>
            <a:ext cx="8639554" cy="1069618"/>
            <a:chOff x="3080112" y="4820211"/>
            <a:chExt cx="8639554" cy="1069618"/>
          </a:xfrm>
        </p:grpSpPr>
        <p:pic>
          <p:nvPicPr>
            <p:cNvPr id="38" name="Picture 37">
              <a:extLst>
                <a:ext uri="{FF2B5EF4-FFF2-40B4-BE49-F238E27FC236}">
                  <a16:creationId xmlns:a16="http://schemas.microsoft.com/office/drawing/2014/main" id="{C1BBA664-AA0A-43C3-926D-AFE32F53C397}"/>
                </a:ext>
              </a:extLst>
            </p:cNvPr>
            <p:cNvPicPr>
              <a:picLocks noChangeAspect="1"/>
            </p:cNvPicPr>
            <p:nvPr/>
          </p:nvPicPr>
          <p:blipFill rotWithShape="1">
            <a:blip r:embed="rId9">
              <a:duotone>
                <a:prstClr val="black"/>
                <a:schemeClr val="accent5">
                  <a:lumMod val="75000"/>
                  <a:tint val="45000"/>
                  <a:satMod val="400000"/>
                </a:schemeClr>
              </a:duotone>
              <a:extLst>
                <a:ext uri="{28A0092B-C50C-407E-A947-70E740481C1C}">
                  <a14:useLocalDpi xmlns:a14="http://schemas.microsoft.com/office/drawing/2010/main" val="0"/>
                </a:ext>
              </a:extLst>
            </a:blip>
            <a:srcRect l="8973" t="59405" r="44026" b="30290"/>
            <a:stretch/>
          </p:blipFill>
          <p:spPr>
            <a:xfrm>
              <a:off x="3080112" y="4820211"/>
              <a:ext cx="8639554" cy="1069618"/>
            </a:xfrm>
            <a:prstGeom prst="roundRect">
              <a:avLst>
                <a:gd name="adj" fmla="val 50000"/>
              </a:avLst>
            </a:prstGeom>
          </p:spPr>
        </p:pic>
        <p:sp>
          <p:nvSpPr>
            <p:cNvPr id="42" name="TextBox 41">
              <a:extLst>
                <a:ext uri="{FF2B5EF4-FFF2-40B4-BE49-F238E27FC236}">
                  <a16:creationId xmlns:a16="http://schemas.microsoft.com/office/drawing/2014/main" id="{493EA23E-E64D-4C04-9E2D-4767A6132A27}"/>
                </a:ext>
              </a:extLst>
            </p:cNvPr>
            <p:cNvSpPr txBox="1"/>
            <p:nvPr/>
          </p:nvSpPr>
          <p:spPr>
            <a:xfrm>
              <a:off x="3286230" y="5120793"/>
              <a:ext cx="8241206" cy="584775"/>
            </a:xfrm>
            <a:prstGeom prst="rect">
              <a:avLst/>
            </a:prstGeom>
            <a:solidFill>
              <a:srgbClr val="617CA0"/>
            </a:solidFill>
          </p:spPr>
          <p:txBody>
            <a:bodyPr wrap="square">
              <a:spAutoFit/>
            </a:bodyPr>
            <a:lstStyle/>
            <a:p>
              <a:pPr marL="457200" indent="-457200">
                <a:buFont typeface="Wingdings" panose="05000000000000000000" pitchFamily="2" charset="2"/>
                <a:buChar char="Ø"/>
              </a:pPr>
              <a:r>
                <a:rPr lang="en-US" sz="3200" b="1" dirty="0" err="1">
                  <a:solidFill>
                    <a:schemeClr val="bg1"/>
                  </a:solidFill>
                  <a:latin typeface="UVN Van" panose="00000400000000000000" pitchFamily="2" charset="0"/>
                </a:rPr>
                <a:t>Ngăn</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cách</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các</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vế</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câu</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trong</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câu</a:t>
              </a:r>
              <a:r>
                <a:rPr lang="en-US" sz="3200" b="1" dirty="0">
                  <a:solidFill>
                    <a:schemeClr val="bg1"/>
                  </a:solidFill>
                  <a:latin typeface="UVN Van" panose="00000400000000000000" pitchFamily="2" charset="0"/>
                </a:rPr>
                <a:t> </a:t>
              </a:r>
              <a:r>
                <a:rPr lang="en-US" sz="3200" b="1" dirty="0" err="1">
                  <a:solidFill>
                    <a:schemeClr val="bg1"/>
                  </a:solidFill>
                  <a:latin typeface="UVN Van" panose="00000400000000000000" pitchFamily="2" charset="0"/>
                </a:rPr>
                <a:t>ghép</a:t>
              </a:r>
              <a:endParaRPr lang="en-US" sz="3200" b="1" dirty="0">
                <a:solidFill>
                  <a:schemeClr val="bg1"/>
                </a:solidFill>
              </a:endParaRPr>
            </a:p>
          </p:txBody>
        </p:sp>
      </p:grpSp>
    </p:spTree>
    <p:extLst>
      <p:ext uri="{BB962C8B-B14F-4D97-AF65-F5344CB8AC3E}">
        <p14:creationId xmlns:p14="http://schemas.microsoft.com/office/powerpoint/2010/main" val="26015743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00319" y="-2546132"/>
            <a:ext cx="6770346" cy="11950264"/>
          </a:xfrm>
          <a:prstGeom prst="rect">
            <a:avLst/>
          </a:prstGeom>
        </p:spPr>
      </p:pic>
      <p:grpSp>
        <p:nvGrpSpPr>
          <p:cNvPr id="15" name="Group 14">
            <a:extLst>
              <a:ext uri="{FF2B5EF4-FFF2-40B4-BE49-F238E27FC236}">
                <a16:creationId xmlns:a16="http://schemas.microsoft.com/office/drawing/2014/main" id="{409679E2-BBB4-421B-875A-D72003C8B789}"/>
              </a:ext>
            </a:extLst>
          </p:cNvPr>
          <p:cNvGrpSpPr/>
          <p:nvPr/>
        </p:nvGrpSpPr>
        <p:grpSpPr>
          <a:xfrm>
            <a:off x="3634377" y="43827"/>
            <a:ext cx="4919385" cy="1958082"/>
            <a:chOff x="3379662" y="138732"/>
            <a:chExt cx="4919385" cy="1958082"/>
          </a:xfrm>
        </p:grpSpPr>
        <p:pic>
          <p:nvPicPr>
            <p:cNvPr id="3" name="Picture 2">
              <a:extLst>
                <a:ext uri="{FF2B5EF4-FFF2-40B4-BE49-F238E27FC236}">
                  <a16:creationId xmlns:a16="http://schemas.microsoft.com/office/drawing/2014/main" id="{FA768297-B1E9-4AC2-AD3F-A8AA10E7C6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41" t="4327" r="9560" b="70144"/>
            <a:stretch/>
          </p:blipFill>
          <p:spPr>
            <a:xfrm>
              <a:off x="3379662" y="138732"/>
              <a:ext cx="4919385" cy="1958082"/>
            </a:xfrm>
            <a:prstGeom prst="rect">
              <a:avLst/>
            </a:prstGeom>
          </p:spPr>
        </p:pic>
        <p:sp>
          <p:nvSpPr>
            <p:cNvPr id="35" name="TextBox 34">
              <a:extLst>
                <a:ext uri="{FF2B5EF4-FFF2-40B4-BE49-F238E27FC236}">
                  <a16:creationId xmlns:a16="http://schemas.microsoft.com/office/drawing/2014/main" id="{17AFE924-423D-4A21-952F-7A4DEB683BDB}"/>
                </a:ext>
              </a:extLst>
            </p:cNvPr>
            <p:cNvSpPr txBox="1"/>
            <p:nvPr/>
          </p:nvSpPr>
          <p:spPr>
            <a:xfrm>
              <a:off x="3973495" y="883237"/>
              <a:ext cx="3731717" cy="707886"/>
            </a:xfrm>
            <a:prstGeom prst="rect">
              <a:avLst/>
            </a:prstGeom>
            <a:noFill/>
          </p:spPr>
          <p:txBody>
            <a:bodyPr wrap="square">
              <a:spAutoFit/>
            </a:bodyPr>
            <a:lstStyle/>
            <a:p>
              <a:pPr algn="ctr"/>
              <a:r>
                <a:rPr lang="en-US" sz="4000" b="1">
                  <a:solidFill>
                    <a:srgbClr val="FF0066"/>
                  </a:solidFill>
                  <a:latin typeface="UVN Van" panose="00000400000000000000" pitchFamily="2" charset="0"/>
                </a:rPr>
                <a:t>Nhiệm vụ 1</a:t>
              </a:r>
              <a:endParaRPr lang="en-US" sz="4000" b="1">
                <a:solidFill>
                  <a:srgbClr val="FF0066"/>
                </a:solidFill>
              </a:endParaRPr>
            </a:p>
          </p:txBody>
        </p:sp>
      </p:grpSp>
      <p:pic>
        <p:nvPicPr>
          <p:cNvPr id="4" name="Picture 3">
            <a:extLst>
              <a:ext uri="{FF2B5EF4-FFF2-40B4-BE49-F238E27FC236}">
                <a16:creationId xmlns:a16="http://schemas.microsoft.com/office/drawing/2014/main" id="{940CF4E3-072B-4104-968D-824A0C3826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652" y="2598753"/>
            <a:ext cx="5524638" cy="4032076"/>
          </a:xfrm>
          <a:prstGeom prst="rect">
            <a:avLst/>
          </a:prstGeom>
        </p:spPr>
      </p:pic>
      <p:pic>
        <p:nvPicPr>
          <p:cNvPr id="7" name="Picture 6">
            <a:extLst>
              <a:ext uri="{FF2B5EF4-FFF2-40B4-BE49-F238E27FC236}">
                <a16:creationId xmlns:a16="http://schemas.microsoft.com/office/drawing/2014/main" id="{C48B3972-5BA1-412D-9956-1857B71C8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073" y="227171"/>
            <a:ext cx="7788165" cy="2332010"/>
          </a:xfrm>
          <a:prstGeom prst="rect">
            <a:avLst/>
          </a:prstGeom>
        </p:spPr>
      </p:pic>
      <p:pic>
        <p:nvPicPr>
          <p:cNvPr id="9" name="Picture 8">
            <a:extLst>
              <a:ext uri="{FF2B5EF4-FFF2-40B4-BE49-F238E27FC236}">
                <a16:creationId xmlns:a16="http://schemas.microsoft.com/office/drawing/2014/main" id="{FE0732B8-223C-432D-803E-787A2EEFA2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176" y="2559181"/>
            <a:ext cx="5736172" cy="4032076"/>
          </a:xfrm>
          <a:prstGeom prst="rect">
            <a:avLst/>
          </a:prstGeom>
        </p:spPr>
      </p:pic>
    </p:spTree>
    <p:extLst>
      <p:ext uri="{BB962C8B-B14F-4D97-AF65-F5344CB8AC3E}">
        <p14:creationId xmlns:p14="http://schemas.microsoft.com/office/powerpoint/2010/main" val="2514340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56368" y="-2546819"/>
            <a:ext cx="6667501" cy="11951637"/>
          </a:xfrm>
          <a:prstGeom prst="rect">
            <a:avLst/>
          </a:prstGeom>
        </p:spPr>
      </p:pic>
      <p:sp>
        <p:nvSpPr>
          <p:cNvPr id="9" name="TextBox 8">
            <a:extLst>
              <a:ext uri="{FF2B5EF4-FFF2-40B4-BE49-F238E27FC236}">
                <a16:creationId xmlns:a16="http://schemas.microsoft.com/office/drawing/2014/main" id="{DB9094B4-1114-4D24-99CF-4331FCA49147}"/>
              </a:ext>
            </a:extLst>
          </p:cNvPr>
          <p:cNvSpPr txBox="1"/>
          <p:nvPr/>
        </p:nvSpPr>
        <p:spPr>
          <a:xfrm>
            <a:off x="543011" y="185692"/>
            <a:ext cx="11102118" cy="1138773"/>
          </a:xfrm>
          <a:prstGeom prst="rect">
            <a:avLst/>
          </a:prstGeom>
          <a:noFill/>
        </p:spPr>
        <p:txBody>
          <a:bodyPr wrap="square">
            <a:spAutoFit/>
          </a:bodyPr>
          <a:lstStyle/>
          <a:p>
            <a:pPr algn="ctr"/>
            <a:r>
              <a:rPr lang="en-US" sz="3400" b="1">
                <a:solidFill>
                  <a:srgbClr val="0070C0"/>
                </a:solidFill>
                <a:latin typeface="UVN Van" panose="00000400000000000000" pitchFamily="2" charset="0"/>
              </a:rPr>
              <a:t>a. Giải thích các từ nói trên bằng cách nối mỗi từ với nghĩa của nó:</a:t>
            </a:r>
            <a:endParaRPr lang="en-US" sz="3400" b="1">
              <a:solidFill>
                <a:srgbClr val="C00000"/>
              </a:solidFill>
            </a:endParaRPr>
          </a:p>
        </p:txBody>
      </p:sp>
      <p:grpSp>
        <p:nvGrpSpPr>
          <p:cNvPr id="10" name="Group 9">
            <a:extLst>
              <a:ext uri="{FF2B5EF4-FFF2-40B4-BE49-F238E27FC236}">
                <a16:creationId xmlns:a16="http://schemas.microsoft.com/office/drawing/2014/main" id="{AFE18630-D1FA-4D23-BA2D-883C3B1E6B4C}"/>
              </a:ext>
            </a:extLst>
          </p:cNvPr>
          <p:cNvGrpSpPr/>
          <p:nvPr/>
        </p:nvGrpSpPr>
        <p:grpSpPr>
          <a:xfrm>
            <a:off x="425311" y="1483866"/>
            <a:ext cx="3515711" cy="1278985"/>
            <a:chOff x="410231" y="1479916"/>
            <a:chExt cx="3515711" cy="1278985"/>
          </a:xfrm>
        </p:grpSpPr>
        <p:pic>
          <p:nvPicPr>
            <p:cNvPr id="15" name="Picture 14">
              <a:extLst>
                <a:ext uri="{FF2B5EF4-FFF2-40B4-BE49-F238E27FC236}">
                  <a16:creationId xmlns:a16="http://schemas.microsoft.com/office/drawing/2014/main" id="{4A0C4AFF-B93C-492A-9368-1782C4B1D6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92" t="85072" b="2338"/>
            <a:stretch/>
          </p:blipFill>
          <p:spPr>
            <a:xfrm>
              <a:off x="410231" y="1479916"/>
              <a:ext cx="3515711" cy="1278985"/>
            </a:xfrm>
            <a:prstGeom prst="rect">
              <a:avLst/>
            </a:prstGeom>
          </p:spPr>
        </p:pic>
        <p:sp>
          <p:nvSpPr>
            <p:cNvPr id="17" name="TextBox 16">
              <a:extLst>
                <a:ext uri="{FF2B5EF4-FFF2-40B4-BE49-F238E27FC236}">
                  <a16:creationId xmlns:a16="http://schemas.microsoft.com/office/drawing/2014/main" id="{BC32A000-29F9-4728-A35F-20BFD15EB830}"/>
                </a:ext>
              </a:extLst>
            </p:cNvPr>
            <p:cNvSpPr txBox="1"/>
            <p:nvPr/>
          </p:nvSpPr>
          <p:spPr>
            <a:xfrm>
              <a:off x="845646" y="1677315"/>
              <a:ext cx="2799279" cy="615553"/>
            </a:xfrm>
            <a:prstGeom prst="rect">
              <a:avLst/>
            </a:prstGeom>
            <a:noFill/>
          </p:spPr>
          <p:txBody>
            <a:bodyPr wrap="square">
              <a:spAutoFit/>
            </a:bodyPr>
            <a:lstStyle/>
            <a:p>
              <a:pPr algn="ctr"/>
              <a:r>
                <a:rPr lang="en-US" sz="3400" b="1">
                  <a:solidFill>
                    <a:srgbClr val="0070C0"/>
                  </a:solidFill>
                  <a:latin typeface="UVN Van" panose="00000400000000000000" pitchFamily="2" charset="0"/>
                </a:rPr>
                <a:t>anh hùng</a:t>
              </a:r>
              <a:endParaRPr lang="en-US" sz="3400" b="1">
                <a:solidFill>
                  <a:srgbClr val="C00000"/>
                </a:solidFill>
              </a:endParaRPr>
            </a:p>
          </p:txBody>
        </p:sp>
      </p:grpSp>
      <p:grpSp>
        <p:nvGrpSpPr>
          <p:cNvPr id="8" name="Group 7">
            <a:extLst>
              <a:ext uri="{FF2B5EF4-FFF2-40B4-BE49-F238E27FC236}">
                <a16:creationId xmlns:a16="http://schemas.microsoft.com/office/drawing/2014/main" id="{228E609E-9038-4AF1-BA29-5C543990A494}"/>
              </a:ext>
            </a:extLst>
          </p:cNvPr>
          <p:cNvGrpSpPr/>
          <p:nvPr/>
        </p:nvGrpSpPr>
        <p:grpSpPr>
          <a:xfrm>
            <a:off x="457316" y="2762851"/>
            <a:ext cx="3500631" cy="1232749"/>
            <a:chOff x="425311" y="2653975"/>
            <a:chExt cx="3500631" cy="1232749"/>
          </a:xfrm>
        </p:grpSpPr>
        <p:pic>
          <p:nvPicPr>
            <p:cNvPr id="11" name="Picture 10">
              <a:extLst>
                <a:ext uri="{FF2B5EF4-FFF2-40B4-BE49-F238E27FC236}">
                  <a16:creationId xmlns:a16="http://schemas.microsoft.com/office/drawing/2014/main" id="{CFFC5A1A-5531-4A25-837F-D5DDEC4054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392" t="72172" b="15238"/>
            <a:stretch/>
          </p:blipFill>
          <p:spPr>
            <a:xfrm>
              <a:off x="425311" y="2653975"/>
              <a:ext cx="3500631" cy="1232749"/>
            </a:xfrm>
            <a:prstGeom prst="rect">
              <a:avLst/>
            </a:prstGeom>
          </p:spPr>
        </p:pic>
        <p:sp>
          <p:nvSpPr>
            <p:cNvPr id="18" name="TextBox 17">
              <a:extLst>
                <a:ext uri="{FF2B5EF4-FFF2-40B4-BE49-F238E27FC236}">
                  <a16:creationId xmlns:a16="http://schemas.microsoft.com/office/drawing/2014/main" id="{7F6EB8EF-C397-4CBC-8B65-BC7F7D2DCCD2}"/>
                </a:ext>
              </a:extLst>
            </p:cNvPr>
            <p:cNvSpPr txBox="1"/>
            <p:nvPr/>
          </p:nvSpPr>
          <p:spPr>
            <a:xfrm>
              <a:off x="924113" y="2956300"/>
              <a:ext cx="2799279" cy="615553"/>
            </a:xfrm>
            <a:prstGeom prst="rect">
              <a:avLst/>
            </a:prstGeom>
            <a:noFill/>
          </p:spPr>
          <p:txBody>
            <a:bodyPr wrap="square">
              <a:spAutoFit/>
            </a:bodyPr>
            <a:lstStyle/>
            <a:p>
              <a:pPr algn="ctr"/>
              <a:r>
                <a:rPr lang="en-US" sz="3400" b="1">
                  <a:solidFill>
                    <a:schemeClr val="bg1"/>
                  </a:solidFill>
                  <a:latin typeface="UVN Van" panose="00000400000000000000" pitchFamily="2" charset="0"/>
                </a:rPr>
                <a:t>bất khuất</a:t>
              </a:r>
              <a:endParaRPr lang="en-US" sz="3400" b="1">
                <a:solidFill>
                  <a:schemeClr val="bg1"/>
                </a:solidFill>
              </a:endParaRPr>
            </a:p>
          </p:txBody>
        </p:sp>
      </p:grpSp>
      <p:grpSp>
        <p:nvGrpSpPr>
          <p:cNvPr id="4" name="Group 3">
            <a:extLst>
              <a:ext uri="{FF2B5EF4-FFF2-40B4-BE49-F238E27FC236}">
                <a16:creationId xmlns:a16="http://schemas.microsoft.com/office/drawing/2014/main" id="{FDA07420-91C1-4EFA-A640-FDC21F2E6B7F}"/>
              </a:ext>
            </a:extLst>
          </p:cNvPr>
          <p:cNvGrpSpPr/>
          <p:nvPr/>
        </p:nvGrpSpPr>
        <p:grpSpPr>
          <a:xfrm>
            <a:off x="410230" y="5307297"/>
            <a:ext cx="3515712" cy="1232749"/>
            <a:chOff x="389084" y="5245131"/>
            <a:chExt cx="3515712" cy="1232749"/>
          </a:xfrm>
        </p:grpSpPr>
        <p:pic>
          <p:nvPicPr>
            <p:cNvPr id="6" name="Picture 5">
              <a:extLst>
                <a:ext uri="{FF2B5EF4-FFF2-40B4-BE49-F238E27FC236}">
                  <a16:creationId xmlns:a16="http://schemas.microsoft.com/office/drawing/2014/main" id="{419C6457-E0FB-47D9-98D8-63DDB682E8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392" t="72172" b="14724"/>
            <a:stretch/>
          </p:blipFill>
          <p:spPr>
            <a:xfrm>
              <a:off x="389084" y="5245131"/>
              <a:ext cx="3515712" cy="1232749"/>
            </a:xfrm>
            <a:prstGeom prst="rect">
              <a:avLst/>
            </a:prstGeom>
          </p:spPr>
        </p:pic>
        <p:sp>
          <p:nvSpPr>
            <p:cNvPr id="19" name="TextBox 18">
              <a:extLst>
                <a:ext uri="{FF2B5EF4-FFF2-40B4-BE49-F238E27FC236}">
                  <a16:creationId xmlns:a16="http://schemas.microsoft.com/office/drawing/2014/main" id="{34B916CF-0D7C-4A28-A877-621D5D45BBB0}"/>
                </a:ext>
              </a:extLst>
            </p:cNvPr>
            <p:cNvSpPr txBox="1"/>
            <p:nvPr/>
          </p:nvSpPr>
          <p:spPr>
            <a:xfrm>
              <a:off x="924112" y="5553728"/>
              <a:ext cx="2799279" cy="615553"/>
            </a:xfrm>
            <a:prstGeom prst="rect">
              <a:avLst/>
            </a:prstGeom>
            <a:noFill/>
          </p:spPr>
          <p:txBody>
            <a:bodyPr wrap="square">
              <a:spAutoFit/>
            </a:bodyPr>
            <a:lstStyle/>
            <a:p>
              <a:pPr algn="ctr"/>
              <a:r>
                <a:rPr lang="en-US" sz="3400" b="1">
                  <a:solidFill>
                    <a:schemeClr val="bg1"/>
                  </a:solidFill>
                  <a:latin typeface="UVN Van" panose="00000400000000000000" pitchFamily="2" charset="0"/>
                </a:rPr>
                <a:t>đảm đang</a:t>
              </a:r>
              <a:endParaRPr lang="en-US" sz="3400" b="1">
                <a:solidFill>
                  <a:schemeClr val="bg1"/>
                </a:solidFill>
              </a:endParaRPr>
            </a:p>
          </p:txBody>
        </p:sp>
      </p:grpSp>
      <p:grpSp>
        <p:nvGrpSpPr>
          <p:cNvPr id="7" name="Group 6">
            <a:extLst>
              <a:ext uri="{FF2B5EF4-FFF2-40B4-BE49-F238E27FC236}">
                <a16:creationId xmlns:a16="http://schemas.microsoft.com/office/drawing/2014/main" id="{03B5EC4E-08F2-41E7-A394-0349FBFCB44D}"/>
              </a:ext>
            </a:extLst>
          </p:cNvPr>
          <p:cNvGrpSpPr/>
          <p:nvPr/>
        </p:nvGrpSpPr>
        <p:grpSpPr>
          <a:xfrm>
            <a:off x="401441" y="4051235"/>
            <a:ext cx="3515712" cy="1278985"/>
            <a:chOff x="375924" y="3980220"/>
            <a:chExt cx="3515712" cy="1278985"/>
          </a:xfrm>
        </p:grpSpPr>
        <p:pic>
          <p:nvPicPr>
            <p:cNvPr id="14" name="Picture 13">
              <a:extLst>
                <a:ext uri="{FF2B5EF4-FFF2-40B4-BE49-F238E27FC236}">
                  <a16:creationId xmlns:a16="http://schemas.microsoft.com/office/drawing/2014/main" id="{D85B597C-6077-48C7-8D6F-834F3766A9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92" t="85072" b="2338"/>
            <a:stretch/>
          </p:blipFill>
          <p:spPr>
            <a:xfrm>
              <a:off x="375924" y="3980220"/>
              <a:ext cx="3515712" cy="1278985"/>
            </a:xfrm>
            <a:prstGeom prst="rect">
              <a:avLst/>
            </a:prstGeom>
          </p:spPr>
        </p:pic>
        <p:sp>
          <p:nvSpPr>
            <p:cNvPr id="21" name="TextBox 20">
              <a:extLst>
                <a:ext uri="{FF2B5EF4-FFF2-40B4-BE49-F238E27FC236}">
                  <a16:creationId xmlns:a16="http://schemas.microsoft.com/office/drawing/2014/main" id="{312F849E-194D-4741-AE8E-A5FB136CE2A1}"/>
                </a:ext>
              </a:extLst>
            </p:cNvPr>
            <p:cNvSpPr txBox="1"/>
            <p:nvPr/>
          </p:nvSpPr>
          <p:spPr>
            <a:xfrm>
              <a:off x="924112" y="4261131"/>
              <a:ext cx="2799279" cy="615553"/>
            </a:xfrm>
            <a:prstGeom prst="rect">
              <a:avLst/>
            </a:prstGeom>
            <a:noFill/>
          </p:spPr>
          <p:txBody>
            <a:bodyPr wrap="square">
              <a:spAutoFit/>
            </a:bodyPr>
            <a:lstStyle/>
            <a:p>
              <a:pPr algn="ctr"/>
              <a:r>
                <a:rPr lang="en-US" sz="3400" b="1">
                  <a:solidFill>
                    <a:srgbClr val="0070C0"/>
                  </a:solidFill>
                  <a:latin typeface="UVN Van" panose="00000400000000000000" pitchFamily="2" charset="0"/>
                </a:rPr>
                <a:t>trung hậu</a:t>
              </a:r>
              <a:endParaRPr lang="en-US" sz="3400" b="1">
                <a:solidFill>
                  <a:srgbClr val="C00000"/>
                </a:solidFill>
              </a:endParaRPr>
            </a:p>
          </p:txBody>
        </p:sp>
      </p:grpSp>
      <p:grpSp>
        <p:nvGrpSpPr>
          <p:cNvPr id="2" name="Group 1">
            <a:extLst>
              <a:ext uri="{FF2B5EF4-FFF2-40B4-BE49-F238E27FC236}">
                <a16:creationId xmlns:a16="http://schemas.microsoft.com/office/drawing/2014/main" id="{499B0CB2-E928-4AEB-AF61-F7C779F412DF}"/>
              </a:ext>
            </a:extLst>
          </p:cNvPr>
          <p:cNvGrpSpPr/>
          <p:nvPr/>
        </p:nvGrpSpPr>
        <p:grpSpPr>
          <a:xfrm>
            <a:off x="4506134" y="1143288"/>
            <a:ext cx="7068266" cy="1510687"/>
            <a:chOff x="4506134" y="1143288"/>
            <a:chExt cx="7068266" cy="1510687"/>
          </a:xfrm>
        </p:grpSpPr>
        <p:pic>
          <p:nvPicPr>
            <p:cNvPr id="3" name="Picture 2">
              <a:extLst>
                <a:ext uri="{FF2B5EF4-FFF2-40B4-BE49-F238E27FC236}">
                  <a16:creationId xmlns:a16="http://schemas.microsoft.com/office/drawing/2014/main" id="{35860166-7230-4C46-B9BE-61B80BB0AA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243" r="14943" b="82319"/>
            <a:stretch/>
          </p:blipFill>
          <p:spPr>
            <a:xfrm>
              <a:off x="4506134" y="1143288"/>
              <a:ext cx="7068266" cy="1510687"/>
            </a:xfrm>
            <a:prstGeom prst="rect">
              <a:avLst/>
            </a:prstGeom>
          </p:spPr>
        </p:pic>
        <p:sp>
          <p:nvSpPr>
            <p:cNvPr id="32" name="TextBox 31">
              <a:extLst>
                <a:ext uri="{FF2B5EF4-FFF2-40B4-BE49-F238E27FC236}">
                  <a16:creationId xmlns:a16="http://schemas.microsoft.com/office/drawing/2014/main" id="{C48C5BEC-C130-45F6-8F12-82947FBB19C6}"/>
                </a:ext>
              </a:extLst>
            </p:cNvPr>
            <p:cNvSpPr txBox="1"/>
            <p:nvPr/>
          </p:nvSpPr>
          <p:spPr>
            <a:xfrm>
              <a:off x="5259217" y="1737322"/>
              <a:ext cx="6012908" cy="523220"/>
            </a:xfrm>
            <a:prstGeom prst="rect">
              <a:avLst/>
            </a:prstGeom>
            <a:noFill/>
          </p:spPr>
          <p:txBody>
            <a:bodyPr wrap="square">
              <a:spAutoFit/>
            </a:bodyPr>
            <a:lstStyle/>
            <a:p>
              <a:r>
                <a:rPr lang="en-US" sz="2800" b="1">
                  <a:solidFill>
                    <a:srgbClr val="002060"/>
                  </a:solidFill>
                  <a:latin typeface="UVN Van" panose="00000400000000000000" pitchFamily="2" charset="0"/>
                </a:rPr>
                <a:t>biết gánh vác, lo toan mọi việc</a:t>
              </a:r>
            </a:p>
          </p:txBody>
        </p:sp>
      </p:grpSp>
      <p:grpSp>
        <p:nvGrpSpPr>
          <p:cNvPr id="16" name="Group 15">
            <a:extLst>
              <a:ext uri="{FF2B5EF4-FFF2-40B4-BE49-F238E27FC236}">
                <a16:creationId xmlns:a16="http://schemas.microsoft.com/office/drawing/2014/main" id="{86F0A241-A0AD-4A8B-A387-EE949A453421}"/>
              </a:ext>
            </a:extLst>
          </p:cNvPr>
          <p:cNvGrpSpPr/>
          <p:nvPr/>
        </p:nvGrpSpPr>
        <p:grpSpPr>
          <a:xfrm>
            <a:off x="4506134" y="3764361"/>
            <a:ext cx="7138995" cy="1510687"/>
            <a:chOff x="4506134" y="3764361"/>
            <a:chExt cx="7138995" cy="1510687"/>
          </a:xfrm>
        </p:grpSpPr>
        <p:pic>
          <p:nvPicPr>
            <p:cNvPr id="38" name="Picture 37">
              <a:extLst>
                <a:ext uri="{FF2B5EF4-FFF2-40B4-BE49-F238E27FC236}">
                  <a16:creationId xmlns:a16="http://schemas.microsoft.com/office/drawing/2014/main" id="{F89AA294-3E24-49CB-A78F-C3B199D84D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79" r="14899" b="82319"/>
            <a:stretch/>
          </p:blipFill>
          <p:spPr>
            <a:xfrm>
              <a:off x="4506134" y="3764361"/>
              <a:ext cx="7138995" cy="1510687"/>
            </a:xfrm>
            <a:prstGeom prst="rect">
              <a:avLst/>
            </a:prstGeom>
          </p:spPr>
        </p:pic>
        <p:sp>
          <p:nvSpPr>
            <p:cNvPr id="36" name="TextBox 35">
              <a:extLst>
                <a:ext uri="{FF2B5EF4-FFF2-40B4-BE49-F238E27FC236}">
                  <a16:creationId xmlns:a16="http://schemas.microsoft.com/office/drawing/2014/main" id="{3E08879D-E81C-44A2-AA24-9F25E027719B}"/>
                </a:ext>
              </a:extLst>
            </p:cNvPr>
            <p:cNvSpPr txBox="1"/>
            <p:nvPr/>
          </p:nvSpPr>
          <p:spPr>
            <a:xfrm>
              <a:off x="4691657" y="4361669"/>
              <a:ext cx="6224913" cy="523220"/>
            </a:xfrm>
            <a:prstGeom prst="rect">
              <a:avLst/>
            </a:prstGeom>
            <a:noFill/>
          </p:spPr>
          <p:txBody>
            <a:bodyPr wrap="square">
              <a:spAutoFit/>
            </a:bodyPr>
            <a:lstStyle/>
            <a:p>
              <a:pPr algn="ctr"/>
              <a:r>
                <a:rPr lang="en-US" sz="2800" b="1">
                  <a:solidFill>
                    <a:srgbClr val="002060"/>
                  </a:solidFill>
                  <a:latin typeface="UVN Van" panose="00000400000000000000" pitchFamily="2" charset="0"/>
                </a:rPr>
                <a:t>không chịu khuất phục trước kẻ thù</a:t>
              </a:r>
            </a:p>
          </p:txBody>
        </p:sp>
      </p:grpSp>
      <p:grpSp>
        <p:nvGrpSpPr>
          <p:cNvPr id="20" name="Group 19">
            <a:extLst>
              <a:ext uri="{FF2B5EF4-FFF2-40B4-BE49-F238E27FC236}">
                <a16:creationId xmlns:a16="http://schemas.microsoft.com/office/drawing/2014/main" id="{EE44DA49-8BBD-43F8-9309-E0291CCCE554}"/>
              </a:ext>
            </a:extLst>
          </p:cNvPr>
          <p:cNvGrpSpPr/>
          <p:nvPr/>
        </p:nvGrpSpPr>
        <p:grpSpPr>
          <a:xfrm>
            <a:off x="4580284" y="5245131"/>
            <a:ext cx="7944682" cy="1427177"/>
            <a:chOff x="4580284" y="5245131"/>
            <a:chExt cx="7944682" cy="1427177"/>
          </a:xfrm>
        </p:grpSpPr>
        <p:pic>
          <p:nvPicPr>
            <p:cNvPr id="39" name="Picture 38">
              <a:extLst>
                <a:ext uri="{FF2B5EF4-FFF2-40B4-BE49-F238E27FC236}">
                  <a16:creationId xmlns:a16="http://schemas.microsoft.com/office/drawing/2014/main" id="{CBC87180-334F-4FD1-A024-F263B0D06E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161" t="17599" r="15317" b="65697"/>
            <a:stretch/>
          </p:blipFill>
          <p:spPr>
            <a:xfrm>
              <a:off x="4580284" y="5245131"/>
              <a:ext cx="7138996" cy="1427177"/>
            </a:xfrm>
            <a:prstGeom prst="rect">
              <a:avLst/>
            </a:prstGeom>
          </p:spPr>
        </p:pic>
        <p:sp>
          <p:nvSpPr>
            <p:cNvPr id="37" name="TextBox 36">
              <a:extLst>
                <a:ext uri="{FF2B5EF4-FFF2-40B4-BE49-F238E27FC236}">
                  <a16:creationId xmlns:a16="http://schemas.microsoft.com/office/drawing/2014/main" id="{E4B7F52E-8380-485A-B881-7515B673E0AB}"/>
                </a:ext>
              </a:extLst>
            </p:cNvPr>
            <p:cNvSpPr txBox="1"/>
            <p:nvPr/>
          </p:nvSpPr>
          <p:spPr>
            <a:xfrm>
              <a:off x="5019386" y="5667258"/>
              <a:ext cx="7505580" cy="523220"/>
            </a:xfrm>
            <a:prstGeom prst="rect">
              <a:avLst/>
            </a:prstGeom>
            <a:noFill/>
          </p:spPr>
          <p:txBody>
            <a:bodyPr wrap="square">
              <a:spAutoFit/>
            </a:bodyPr>
            <a:lstStyle/>
            <a:p>
              <a:r>
                <a:rPr lang="en-US" sz="2800" b="1">
                  <a:solidFill>
                    <a:srgbClr val="002060"/>
                  </a:solidFill>
                  <a:latin typeface="UVN Van" panose="00000400000000000000" pitchFamily="2" charset="0"/>
                </a:rPr>
                <a:t>chân thành và tốt bụng với mọi người</a:t>
              </a:r>
            </a:p>
          </p:txBody>
        </p:sp>
      </p:grpSp>
      <p:cxnSp>
        <p:nvCxnSpPr>
          <p:cNvPr id="13" name="Straight Connector 12">
            <a:extLst>
              <a:ext uri="{FF2B5EF4-FFF2-40B4-BE49-F238E27FC236}">
                <a16:creationId xmlns:a16="http://schemas.microsoft.com/office/drawing/2014/main" id="{FE6E9962-9B13-4D6B-89A7-7280BE90A298}"/>
              </a:ext>
            </a:extLst>
          </p:cNvPr>
          <p:cNvCxnSpPr>
            <a:cxnSpLocks/>
            <a:endCxn id="17" idx="3"/>
          </p:cNvCxnSpPr>
          <p:nvPr/>
        </p:nvCxnSpPr>
        <p:spPr>
          <a:xfrm flipH="1" flipV="1">
            <a:off x="3660005" y="1989042"/>
            <a:ext cx="1028680" cy="144807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30400B4-D5BD-43E7-A078-06CB3692DA7F}"/>
              </a:ext>
            </a:extLst>
          </p:cNvPr>
          <p:cNvGrpSpPr/>
          <p:nvPr/>
        </p:nvGrpSpPr>
        <p:grpSpPr>
          <a:xfrm>
            <a:off x="4580284" y="2624058"/>
            <a:ext cx="6994115" cy="1427177"/>
            <a:chOff x="4580284" y="2624058"/>
            <a:chExt cx="6994115" cy="1427177"/>
          </a:xfrm>
        </p:grpSpPr>
        <p:pic>
          <p:nvPicPr>
            <p:cNvPr id="30" name="Picture 29">
              <a:extLst>
                <a:ext uri="{FF2B5EF4-FFF2-40B4-BE49-F238E27FC236}">
                  <a16:creationId xmlns:a16="http://schemas.microsoft.com/office/drawing/2014/main" id="{C3030488-4CDA-4814-BCED-196F80DF02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826" t="17599" r="16104" b="65697"/>
            <a:stretch/>
          </p:blipFill>
          <p:spPr>
            <a:xfrm>
              <a:off x="4580284" y="2624058"/>
              <a:ext cx="6994115" cy="1427177"/>
            </a:xfrm>
            <a:prstGeom prst="rect">
              <a:avLst/>
            </a:prstGeom>
          </p:spPr>
        </p:pic>
        <p:sp>
          <p:nvSpPr>
            <p:cNvPr id="40" name="TextBox 39">
              <a:extLst>
                <a:ext uri="{FF2B5EF4-FFF2-40B4-BE49-F238E27FC236}">
                  <a16:creationId xmlns:a16="http://schemas.microsoft.com/office/drawing/2014/main" id="{B681749E-5530-492F-ADE0-D3D0FF95ED56}"/>
                </a:ext>
              </a:extLst>
            </p:cNvPr>
            <p:cNvSpPr txBox="1"/>
            <p:nvPr/>
          </p:nvSpPr>
          <p:spPr>
            <a:xfrm>
              <a:off x="5061769" y="2930707"/>
              <a:ext cx="6210356" cy="954107"/>
            </a:xfrm>
            <a:prstGeom prst="rect">
              <a:avLst/>
            </a:prstGeom>
            <a:noFill/>
          </p:spPr>
          <p:txBody>
            <a:bodyPr wrap="square">
              <a:spAutoFit/>
            </a:bodyPr>
            <a:lstStyle/>
            <a:p>
              <a:pPr algn="ctr"/>
              <a:r>
                <a:rPr lang="en-US" sz="2800" b="1">
                  <a:solidFill>
                    <a:srgbClr val="002060"/>
                  </a:solidFill>
                  <a:latin typeface="UVN Van" panose="00000400000000000000" pitchFamily="2" charset="0"/>
                </a:rPr>
                <a:t>có tài năng, khí phách, làm nên những việc phi thường</a:t>
              </a:r>
            </a:p>
          </p:txBody>
        </p:sp>
      </p:grpSp>
      <p:cxnSp>
        <p:nvCxnSpPr>
          <p:cNvPr id="42" name="Straight Connector 41">
            <a:extLst>
              <a:ext uri="{FF2B5EF4-FFF2-40B4-BE49-F238E27FC236}">
                <a16:creationId xmlns:a16="http://schemas.microsoft.com/office/drawing/2014/main" id="{786CE2D9-7ADC-4C2E-802C-13D794C2887E}"/>
              </a:ext>
            </a:extLst>
          </p:cNvPr>
          <p:cNvCxnSpPr>
            <a:cxnSpLocks/>
            <a:stCxn id="36" idx="1"/>
          </p:cNvCxnSpPr>
          <p:nvPr/>
        </p:nvCxnSpPr>
        <p:spPr>
          <a:xfrm flipH="1" flipV="1">
            <a:off x="3629382" y="3346645"/>
            <a:ext cx="1062275" cy="12766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EB10AD6-F308-48C3-A52A-66BCF50600CD}"/>
              </a:ext>
            </a:extLst>
          </p:cNvPr>
          <p:cNvCxnSpPr>
            <a:cxnSpLocks/>
          </p:cNvCxnSpPr>
          <p:nvPr/>
        </p:nvCxnSpPr>
        <p:spPr>
          <a:xfrm flipH="1" flipV="1">
            <a:off x="3629382" y="4661337"/>
            <a:ext cx="1059304" cy="12355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608866B-7DE7-449C-B771-7A355EA54DBE}"/>
              </a:ext>
            </a:extLst>
          </p:cNvPr>
          <p:cNvCxnSpPr>
            <a:cxnSpLocks/>
          </p:cNvCxnSpPr>
          <p:nvPr/>
        </p:nvCxnSpPr>
        <p:spPr>
          <a:xfrm flipH="1">
            <a:off x="3626410" y="2006633"/>
            <a:ext cx="977743" cy="395208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2364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left)">
                                      <p:cBhvr>
                                        <p:cTn id="6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62249" y="-2451569"/>
            <a:ext cx="6667501" cy="11951637"/>
          </a:xfrm>
          <a:prstGeom prst="rect">
            <a:avLst/>
          </a:prstGeom>
        </p:spPr>
      </p:pic>
      <p:grpSp>
        <p:nvGrpSpPr>
          <p:cNvPr id="2" name="Group 1">
            <a:extLst>
              <a:ext uri="{FF2B5EF4-FFF2-40B4-BE49-F238E27FC236}">
                <a16:creationId xmlns:a16="http://schemas.microsoft.com/office/drawing/2014/main" id="{C877148E-C46E-417B-BDF3-AD22C72FA95C}"/>
              </a:ext>
            </a:extLst>
          </p:cNvPr>
          <p:cNvGrpSpPr/>
          <p:nvPr/>
        </p:nvGrpSpPr>
        <p:grpSpPr>
          <a:xfrm>
            <a:off x="-118931" y="407601"/>
            <a:ext cx="2858290" cy="1200330"/>
            <a:chOff x="-118931" y="407601"/>
            <a:chExt cx="2858290" cy="1200330"/>
          </a:xfrm>
        </p:grpSpPr>
        <p:pic>
          <p:nvPicPr>
            <p:cNvPr id="35" name="Picture 34">
              <a:extLst>
                <a:ext uri="{FF2B5EF4-FFF2-40B4-BE49-F238E27FC236}">
                  <a16:creationId xmlns:a16="http://schemas.microsoft.com/office/drawing/2014/main" id="{D83D26E7-7407-40CA-8AA1-E13EAA92DEE8}"/>
                </a:ext>
              </a:extLst>
            </p:cNvPr>
            <p:cNvPicPr>
              <a:picLocks noChangeAspect="1"/>
            </p:cNvPicPr>
            <p:nvPr/>
          </p:nvPicPr>
          <p:blipFill rotWithShape="1">
            <a:blip r:embed="rId4">
              <a:extLst>
                <a:ext uri="{28A0092B-C50C-407E-A947-70E740481C1C}">
                  <a14:useLocalDpi xmlns:a14="http://schemas.microsoft.com/office/drawing/2010/main" val="0"/>
                </a:ext>
              </a:extLst>
            </a:blip>
            <a:srcRect l="21507" t="8966" r="65987" b="73531"/>
            <a:stretch/>
          </p:blipFill>
          <p:spPr>
            <a:xfrm>
              <a:off x="-118931" y="407601"/>
              <a:ext cx="2812622" cy="1200330"/>
            </a:xfrm>
            <a:prstGeom prst="rect">
              <a:avLst/>
            </a:prstGeom>
          </p:spPr>
        </p:pic>
        <p:sp>
          <p:nvSpPr>
            <p:cNvPr id="41" name="TextBox 40">
              <a:extLst>
                <a:ext uri="{FF2B5EF4-FFF2-40B4-BE49-F238E27FC236}">
                  <a16:creationId xmlns:a16="http://schemas.microsoft.com/office/drawing/2014/main" id="{7691E8E9-D9AF-4A85-BA72-3BBD53CE5565}"/>
                </a:ext>
              </a:extLst>
            </p:cNvPr>
            <p:cNvSpPr txBox="1"/>
            <p:nvPr/>
          </p:nvSpPr>
          <p:spPr>
            <a:xfrm>
              <a:off x="343237" y="579795"/>
              <a:ext cx="2396122" cy="523220"/>
            </a:xfrm>
            <a:prstGeom prst="rect">
              <a:avLst/>
            </a:prstGeom>
            <a:noFill/>
          </p:spPr>
          <p:txBody>
            <a:bodyPr wrap="square">
              <a:spAutoFit/>
            </a:bodyPr>
            <a:lstStyle/>
            <a:p>
              <a:pPr algn="ctr"/>
              <a:r>
                <a:rPr lang="en-US" sz="2800" b="1">
                  <a:solidFill>
                    <a:schemeClr val="bg1"/>
                  </a:solidFill>
                  <a:latin typeface="UVN Van" panose="00000400000000000000" pitchFamily="2" charset="0"/>
                </a:rPr>
                <a:t>anh hùng</a:t>
              </a:r>
            </a:p>
          </p:txBody>
        </p:sp>
      </p:grpSp>
      <p:grpSp>
        <p:nvGrpSpPr>
          <p:cNvPr id="3" name="Group 2">
            <a:extLst>
              <a:ext uri="{FF2B5EF4-FFF2-40B4-BE49-F238E27FC236}">
                <a16:creationId xmlns:a16="http://schemas.microsoft.com/office/drawing/2014/main" id="{965FF643-D924-4ADB-BB1F-0CE463948434}"/>
              </a:ext>
            </a:extLst>
          </p:cNvPr>
          <p:cNvGrpSpPr/>
          <p:nvPr/>
        </p:nvGrpSpPr>
        <p:grpSpPr>
          <a:xfrm>
            <a:off x="2728589" y="427602"/>
            <a:ext cx="9419545" cy="1200330"/>
            <a:chOff x="2728589" y="427602"/>
            <a:chExt cx="9419545" cy="1200330"/>
          </a:xfrm>
        </p:grpSpPr>
        <p:pic>
          <p:nvPicPr>
            <p:cNvPr id="46" name="Picture 45">
              <a:extLst>
                <a:ext uri="{FF2B5EF4-FFF2-40B4-BE49-F238E27FC236}">
                  <a16:creationId xmlns:a16="http://schemas.microsoft.com/office/drawing/2014/main" id="{23A1FCD2-72F7-4B70-8C8F-B63D507E67C4}"/>
                </a:ext>
              </a:extLst>
            </p:cNvPr>
            <p:cNvPicPr>
              <a:picLocks noChangeAspect="1"/>
            </p:cNvPicPr>
            <p:nvPr/>
          </p:nvPicPr>
          <p:blipFill rotWithShape="1">
            <a:blip r:embed="rId4">
              <a:extLst>
                <a:ext uri="{28A0092B-C50C-407E-A947-70E740481C1C}">
                  <a14:useLocalDpi xmlns:a14="http://schemas.microsoft.com/office/drawing/2010/main" val="0"/>
                </a:ext>
              </a:extLst>
            </a:blip>
            <a:srcRect l="33986" t="8966" r="21711" b="73531"/>
            <a:stretch/>
          </p:blipFill>
          <p:spPr>
            <a:xfrm>
              <a:off x="2728589" y="427602"/>
              <a:ext cx="9419545" cy="1200330"/>
            </a:xfrm>
            <a:prstGeom prst="rect">
              <a:avLst/>
            </a:prstGeom>
          </p:spPr>
        </p:pic>
        <p:sp>
          <p:nvSpPr>
            <p:cNvPr id="47" name="TextBox 46">
              <a:extLst>
                <a:ext uri="{FF2B5EF4-FFF2-40B4-BE49-F238E27FC236}">
                  <a16:creationId xmlns:a16="http://schemas.microsoft.com/office/drawing/2014/main" id="{2A1C1BE0-8D69-48D4-B731-47F8043EEE01}"/>
                </a:ext>
              </a:extLst>
            </p:cNvPr>
            <p:cNvSpPr txBox="1"/>
            <p:nvPr/>
          </p:nvSpPr>
          <p:spPr>
            <a:xfrm>
              <a:off x="2809489" y="579795"/>
              <a:ext cx="9184685" cy="523220"/>
            </a:xfrm>
            <a:prstGeom prst="rect">
              <a:avLst/>
            </a:prstGeom>
            <a:noFill/>
          </p:spPr>
          <p:txBody>
            <a:bodyPr wrap="square">
              <a:spAutoFit/>
            </a:bodyPr>
            <a:lstStyle/>
            <a:p>
              <a:pPr algn="ctr"/>
              <a:r>
                <a:rPr lang="en-US" sz="2700" b="1">
                  <a:solidFill>
                    <a:schemeClr val="bg1"/>
                  </a:solidFill>
                  <a:latin typeface="UVN Van" panose="00000400000000000000" pitchFamily="2" charset="0"/>
                </a:rPr>
                <a:t>có tài năng, khí phách, làm nên những việc phi thường</a:t>
              </a:r>
            </a:p>
          </p:txBody>
        </p:sp>
      </p:grpSp>
      <p:grpSp>
        <p:nvGrpSpPr>
          <p:cNvPr id="4" name="Group 3">
            <a:extLst>
              <a:ext uri="{FF2B5EF4-FFF2-40B4-BE49-F238E27FC236}">
                <a16:creationId xmlns:a16="http://schemas.microsoft.com/office/drawing/2014/main" id="{97D50162-D521-460C-A720-983D51C21457}"/>
              </a:ext>
            </a:extLst>
          </p:cNvPr>
          <p:cNvGrpSpPr/>
          <p:nvPr/>
        </p:nvGrpSpPr>
        <p:grpSpPr>
          <a:xfrm>
            <a:off x="286799" y="1508332"/>
            <a:ext cx="2428098" cy="993227"/>
            <a:chOff x="286799" y="1508332"/>
            <a:chExt cx="2428098" cy="993227"/>
          </a:xfrm>
        </p:grpSpPr>
        <p:pic>
          <p:nvPicPr>
            <p:cNvPr id="48" name="Picture 47">
              <a:extLst>
                <a:ext uri="{FF2B5EF4-FFF2-40B4-BE49-F238E27FC236}">
                  <a16:creationId xmlns:a16="http://schemas.microsoft.com/office/drawing/2014/main" id="{E19F57F3-B252-4EF1-A7C1-EC1095724A50}"/>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3359" t="30424" r="65987" b="55093"/>
            <a:stretch/>
          </p:blipFill>
          <p:spPr>
            <a:xfrm>
              <a:off x="286799" y="1508332"/>
              <a:ext cx="2396122" cy="993227"/>
            </a:xfrm>
            <a:prstGeom prst="rect">
              <a:avLst/>
            </a:prstGeom>
          </p:spPr>
        </p:pic>
        <p:sp>
          <p:nvSpPr>
            <p:cNvPr id="50" name="TextBox 49">
              <a:extLst>
                <a:ext uri="{FF2B5EF4-FFF2-40B4-BE49-F238E27FC236}">
                  <a16:creationId xmlns:a16="http://schemas.microsoft.com/office/drawing/2014/main" id="{1D0A4C5B-099E-459B-86C6-A9C34CC04176}"/>
                </a:ext>
              </a:extLst>
            </p:cNvPr>
            <p:cNvSpPr txBox="1"/>
            <p:nvPr/>
          </p:nvSpPr>
          <p:spPr>
            <a:xfrm>
              <a:off x="318775" y="1743336"/>
              <a:ext cx="2396122" cy="523220"/>
            </a:xfrm>
            <a:prstGeom prst="rect">
              <a:avLst/>
            </a:prstGeom>
            <a:noFill/>
          </p:spPr>
          <p:txBody>
            <a:bodyPr wrap="square">
              <a:spAutoFit/>
            </a:bodyPr>
            <a:lstStyle/>
            <a:p>
              <a:pPr algn="ctr"/>
              <a:r>
                <a:rPr lang="en-US" sz="2800" b="1">
                  <a:solidFill>
                    <a:schemeClr val="bg1"/>
                  </a:solidFill>
                  <a:latin typeface="UVN Van" panose="00000400000000000000" pitchFamily="2" charset="0"/>
                </a:rPr>
                <a:t>bất khuất</a:t>
              </a:r>
            </a:p>
          </p:txBody>
        </p:sp>
      </p:grpSp>
      <p:grpSp>
        <p:nvGrpSpPr>
          <p:cNvPr id="6" name="Group 5">
            <a:extLst>
              <a:ext uri="{FF2B5EF4-FFF2-40B4-BE49-F238E27FC236}">
                <a16:creationId xmlns:a16="http://schemas.microsoft.com/office/drawing/2014/main" id="{F12FC198-81B2-4675-A234-FA3A141B4C5E}"/>
              </a:ext>
            </a:extLst>
          </p:cNvPr>
          <p:cNvGrpSpPr/>
          <p:nvPr/>
        </p:nvGrpSpPr>
        <p:grpSpPr>
          <a:xfrm>
            <a:off x="2739359" y="1492312"/>
            <a:ext cx="9419545" cy="1200330"/>
            <a:chOff x="2739359" y="1492312"/>
            <a:chExt cx="9419545" cy="1200330"/>
          </a:xfrm>
        </p:grpSpPr>
        <p:pic>
          <p:nvPicPr>
            <p:cNvPr id="49" name="Picture 48">
              <a:extLst>
                <a:ext uri="{FF2B5EF4-FFF2-40B4-BE49-F238E27FC236}">
                  <a16:creationId xmlns:a16="http://schemas.microsoft.com/office/drawing/2014/main" id="{4EA136D2-1DB6-4CD5-BAEC-E02AC5457AD4}"/>
                </a:ext>
              </a:extLst>
            </p:cNvPr>
            <p:cNvPicPr>
              <a:picLocks noChangeAspect="1"/>
            </p:cNvPicPr>
            <p:nvPr/>
          </p:nvPicPr>
          <p:blipFill rotWithShape="1">
            <a:blip r:embed="rId4">
              <a:extLst>
                <a:ext uri="{28A0092B-C50C-407E-A947-70E740481C1C}">
                  <a14:useLocalDpi xmlns:a14="http://schemas.microsoft.com/office/drawing/2010/main" val="0"/>
                </a:ext>
              </a:extLst>
            </a:blip>
            <a:srcRect l="34213" t="30227" r="21484" b="52270"/>
            <a:stretch/>
          </p:blipFill>
          <p:spPr>
            <a:xfrm>
              <a:off x="2739359" y="1492312"/>
              <a:ext cx="9419545" cy="1200330"/>
            </a:xfrm>
            <a:prstGeom prst="rect">
              <a:avLst/>
            </a:prstGeom>
          </p:spPr>
        </p:pic>
        <p:sp>
          <p:nvSpPr>
            <p:cNvPr id="51" name="TextBox 50">
              <a:extLst>
                <a:ext uri="{FF2B5EF4-FFF2-40B4-BE49-F238E27FC236}">
                  <a16:creationId xmlns:a16="http://schemas.microsoft.com/office/drawing/2014/main" id="{52D3736D-B710-4694-8E54-2180C91D7AE6}"/>
                </a:ext>
              </a:extLst>
            </p:cNvPr>
            <p:cNvSpPr txBox="1"/>
            <p:nvPr/>
          </p:nvSpPr>
          <p:spPr>
            <a:xfrm>
              <a:off x="2785027" y="1664506"/>
              <a:ext cx="9184685" cy="523220"/>
            </a:xfrm>
            <a:prstGeom prst="rect">
              <a:avLst/>
            </a:prstGeom>
            <a:noFill/>
          </p:spPr>
          <p:txBody>
            <a:bodyPr wrap="square">
              <a:spAutoFit/>
            </a:bodyPr>
            <a:lstStyle/>
            <a:p>
              <a:pPr algn="ctr"/>
              <a:r>
                <a:rPr lang="en-US" sz="2700" b="1">
                  <a:solidFill>
                    <a:schemeClr val="bg1"/>
                  </a:solidFill>
                  <a:latin typeface="UVN Van" panose="00000400000000000000" pitchFamily="2" charset="0"/>
                </a:rPr>
                <a:t>không chịu khuất phục trước kẻ thù</a:t>
              </a:r>
            </a:p>
          </p:txBody>
        </p:sp>
      </p:grpSp>
      <p:grpSp>
        <p:nvGrpSpPr>
          <p:cNvPr id="7" name="Group 6">
            <a:extLst>
              <a:ext uri="{FF2B5EF4-FFF2-40B4-BE49-F238E27FC236}">
                <a16:creationId xmlns:a16="http://schemas.microsoft.com/office/drawing/2014/main" id="{585D5A9F-D632-40B2-A9E5-4ED188E2F1FA}"/>
              </a:ext>
            </a:extLst>
          </p:cNvPr>
          <p:cNvGrpSpPr/>
          <p:nvPr/>
        </p:nvGrpSpPr>
        <p:grpSpPr>
          <a:xfrm>
            <a:off x="254823" y="2708662"/>
            <a:ext cx="2428098" cy="993227"/>
            <a:chOff x="254823" y="2708662"/>
            <a:chExt cx="2428098" cy="993227"/>
          </a:xfrm>
        </p:grpSpPr>
        <p:pic>
          <p:nvPicPr>
            <p:cNvPr id="54" name="Picture 53">
              <a:extLst>
                <a:ext uri="{FF2B5EF4-FFF2-40B4-BE49-F238E27FC236}">
                  <a16:creationId xmlns:a16="http://schemas.microsoft.com/office/drawing/2014/main" id="{E0B4FC5D-C888-4FDA-BB2C-C764E7DC7F74}"/>
                </a:ext>
              </a:extLst>
            </p:cNvPr>
            <p:cNvPicPr>
              <a:picLocks noChangeAspect="1"/>
            </p:cNvPicPr>
            <p:nvPr/>
          </p:nvPicPr>
          <p:blipFill rotWithShape="1">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3361" t="50234" r="65985" b="35283"/>
            <a:stretch/>
          </p:blipFill>
          <p:spPr>
            <a:xfrm>
              <a:off x="254823" y="2708662"/>
              <a:ext cx="2396122" cy="993227"/>
            </a:xfrm>
            <a:prstGeom prst="rect">
              <a:avLst/>
            </a:prstGeom>
          </p:spPr>
        </p:pic>
        <p:sp>
          <p:nvSpPr>
            <p:cNvPr id="56" name="TextBox 55">
              <a:extLst>
                <a:ext uri="{FF2B5EF4-FFF2-40B4-BE49-F238E27FC236}">
                  <a16:creationId xmlns:a16="http://schemas.microsoft.com/office/drawing/2014/main" id="{D00A654E-D4CD-4CEE-B99E-D86DBFAFB9F6}"/>
                </a:ext>
              </a:extLst>
            </p:cNvPr>
            <p:cNvSpPr txBox="1"/>
            <p:nvPr/>
          </p:nvSpPr>
          <p:spPr>
            <a:xfrm>
              <a:off x="286799" y="2943666"/>
              <a:ext cx="2396122" cy="523220"/>
            </a:xfrm>
            <a:prstGeom prst="rect">
              <a:avLst/>
            </a:prstGeom>
            <a:noFill/>
          </p:spPr>
          <p:txBody>
            <a:bodyPr wrap="square">
              <a:spAutoFit/>
            </a:bodyPr>
            <a:lstStyle/>
            <a:p>
              <a:pPr algn="ctr"/>
              <a:r>
                <a:rPr lang="en-US" sz="2800" b="1">
                  <a:solidFill>
                    <a:schemeClr val="bg1"/>
                  </a:solidFill>
                  <a:latin typeface="UVN Van" panose="00000400000000000000" pitchFamily="2" charset="0"/>
                </a:rPr>
                <a:t>trung hậu</a:t>
              </a:r>
            </a:p>
          </p:txBody>
        </p:sp>
      </p:grpSp>
      <p:grpSp>
        <p:nvGrpSpPr>
          <p:cNvPr id="8" name="Group 7">
            <a:extLst>
              <a:ext uri="{FF2B5EF4-FFF2-40B4-BE49-F238E27FC236}">
                <a16:creationId xmlns:a16="http://schemas.microsoft.com/office/drawing/2014/main" id="{A4F83650-50CA-46AC-AEF1-026D022B826C}"/>
              </a:ext>
            </a:extLst>
          </p:cNvPr>
          <p:cNvGrpSpPr/>
          <p:nvPr/>
        </p:nvGrpSpPr>
        <p:grpSpPr>
          <a:xfrm>
            <a:off x="2739359" y="2746210"/>
            <a:ext cx="9419545" cy="1200330"/>
            <a:chOff x="2739359" y="2746210"/>
            <a:chExt cx="9419545" cy="1200330"/>
          </a:xfrm>
        </p:grpSpPr>
        <p:pic>
          <p:nvPicPr>
            <p:cNvPr id="57" name="Picture 56">
              <a:extLst>
                <a:ext uri="{FF2B5EF4-FFF2-40B4-BE49-F238E27FC236}">
                  <a16:creationId xmlns:a16="http://schemas.microsoft.com/office/drawing/2014/main" id="{A665B0C1-2970-4E3C-88FF-AC04512CB2E2}"/>
                </a:ext>
              </a:extLst>
            </p:cNvPr>
            <p:cNvPicPr>
              <a:picLocks noChangeAspect="1"/>
            </p:cNvPicPr>
            <p:nvPr/>
          </p:nvPicPr>
          <p:blipFill rotWithShape="1">
            <a:blip r:embed="rId4">
              <a:extLst>
                <a:ext uri="{28A0092B-C50C-407E-A947-70E740481C1C}">
                  <a14:useLocalDpi xmlns:a14="http://schemas.microsoft.com/office/drawing/2010/main" val="0"/>
                </a:ext>
              </a:extLst>
            </a:blip>
            <a:srcRect l="34213" t="50547" r="21484" b="31950"/>
            <a:stretch/>
          </p:blipFill>
          <p:spPr>
            <a:xfrm>
              <a:off x="2739359" y="2746210"/>
              <a:ext cx="9419545" cy="1200330"/>
            </a:xfrm>
            <a:prstGeom prst="rect">
              <a:avLst/>
            </a:prstGeom>
          </p:spPr>
        </p:pic>
        <p:sp>
          <p:nvSpPr>
            <p:cNvPr id="58" name="TextBox 57">
              <a:extLst>
                <a:ext uri="{FF2B5EF4-FFF2-40B4-BE49-F238E27FC236}">
                  <a16:creationId xmlns:a16="http://schemas.microsoft.com/office/drawing/2014/main" id="{0C78DFA1-2136-4550-AA90-B60B00CE0BD0}"/>
                </a:ext>
              </a:extLst>
            </p:cNvPr>
            <p:cNvSpPr txBox="1"/>
            <p:nvPr/>
          </p:nvSpPr>
          <p:spPr>
            <a:xfrm>
              <a:off x="2785027" y="2918404"/>
              <a:ext cx="9184685" cy="523220"/>
            </a:xfrm>
            <a:prstGeom prst="rect">
              <a:avLst/>
            </a:prstGeom>
            <a:noFill/>
          </p:spPr>
          <p:txBody>
            <a:bodyPr wrap="square">
              <a:spAutoFit/>
            </a:bodyPr>
            <a:lstStyle/>
            <a:p>
              <a:pPr algn="ctr"/>
              <a:r>
                <a:rPr lang="en-US" sz="2700" b="1">
                  <a:solidFill>
                    <a:schemeClr val="bg1"/>
                  </a:solidFill>
                  <a:latin typeface="UVN Van" panose="00000400000000000000" pitchFamily="2" charset="0"/>
                </a:rPr>
                <a:t>chân thành và tốt bụng với mọi người</a:t>
              </a:r>
            </a:p>
          </p:txBody>
        </p:sp>
      </p:grpSp>
      <p:grpSp>
        <p:nvGrpSpPr>
          <p:cNvPr id="9" name="Group 8">
            <a:extLst>
              <a:ext uri="{FF2B5EF4-FFF2-40B4-BE49-F238E27FC236}">
                <a16:creationId xmlns:a16="http://schemas.microsoft.com/office/drawing/2014/main" id="{CADF47BD-CC21-46FE-90ED-50A0539069F9}"/>
              </a:ext>
            </a:extLst>
          </p:cNvPr>
          <p:cNvGrpSpPr/>
          <p:nvPr/>
        </p:nvGrpSpPr>
        <p:grpSpPr>
          <a:xfrm>
            <a:off x="254823" y="3890752"/>
            <a:ext cx="2428098" cy="1189343"/>
            <a:chOff x="254823" y="3890752"/>
            <a:chExt cx="2428098" cy="1189343"/>
          </a:xfrm>
        </p:grpSpPr>
        <p:pic>
          <p:nvPicPr>
            <p:cNvPr id="59" name="Picture 58">
              <a:extLst>
                <a:ext uri="{FF2B5EF4-FFF2-40B4-BE49-F238E27FC236}">
                  <a16:creationId xmlns:a16="http://schemas.microsoft.com/office/drawing/2014/main" id="{A494D5DF-05D8-4F13-BAD5-E27968A75F02}"/>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23436" t="71163" r="65910" b="11495"/>
            <a:stretch/>
          </p:blipFill>
          <p:spPr>
            <a:xfrm>
              <a:off x="286799" y="3890752"/>
              <a:ext cx="2396122" cy="1189343"/>
            </a:xfrm>
            <a:prstGeom prst="rect">
              <a:avLst/>
            </a:prstGeom>
          </p:spPr>
        </p:pic>
        <p:sp>
          <p:nvSpPr>
            <p:cNvPr id="60" name="TextBox 59">
              <a:extLst>
                <a:ext uri="{FF2B5EF4-FFF2-40B4-BE49-F238E27FC236}">
                  <a16:creationId xmlns:a16="http://schemas.microsoft.com/office/drawing/2014/main" id="{9E3FAFF2-2966-4C9B-8A1F-E5712DBBAF87}"/>
                </a:ext>
              </a:extLst>
            </p:cNvPr>
            <p:cNvSpPr txBox="1"/>
            <p:nvPr/>
          </p:nvSpPr>
          <p:spPr>
            <a:xfrm>
              <a:off x="254823" y="4223813"/>
              <a:ext cx="2396122" cy="523220"/>
            </a:xfrm>
            <a:prstGeom prst="rect">
              <a:avLst/>
            </a:prstGeom>
            <a:noFill/>
          </p:spPr>
          <p:txBody>
            <a:bodyPr wrap="square">
              <a:spAutoFit/>
            </a:bodyPr>
            <a:lstStyle/>
            <a:p>
              <a:pPr algn="ctr"/>
              <a:r>
                <a:rPr lang="en-US" sz="2800" b="1">
                  <a:solidFill>
                    <a:schemeClr val="bg1"/>
                  </a:solidFill>
                  <a:latin typeface="UVN Van" panose="00000400000000000000" pitchFamily="2" charset="0"/>
                </a:rPr>
                <a:t>đảm đang</a:t>
              </a:r>
            </a:p>
          </p:txBody>
        </p:sp>
      </p:grpSp>
      <p:grpSp>
        <p:nvGrpSpPr>
          <p:cNvPr id="10" name="Group 9">
            <a:extLst>
              <a:ext uri="{FF2B5EF4-FFF2-40B4-BE49-F238E27FC236}">
                <a16:creationId xmlns:a16="http://schemas.microsoft.com/office/drawing/2014/main" id="{4C72C058-E504-45F2-BAE5-B9ACBB7CAC6D}"/>
              </a:ext>
            </a:extLst>
          </p:cNvPr>
          <p:cNvGrpSpPr/>
          <p:nvPr/>
        </p:nvGrpSpPr>
        <p:grpSpPr>
          <a:xfrm>
            <a:off x="2739359" y="3991280"/>
            <a:ext cx="9419545" cy="1200330"/>
            <a:chOff x="2739359" y="3991280"/>
            <a:chExt cx="9419545" cy="1200330"/>
          </a:xfrm>
        </p:grpSpPr>
        <p:pic>
          <p:nvPicPr>
            <p:cNvPr id="61" name="Picture 60">
              <a:extLst>
                <a:ext uri="{FF2B5EF4-FFF2-40B4-BE49-F238E27FC236}">
                  <a16:creationId xmlns:a16="http://schemas.microsoft.com/office/drawing/2014/main" id="{0B309E26-A88F-4BC6-B94F-8F76E68E5F7E}"/>
                </a:ext>
              </a:extLst>
            </p:cNvPr>
            <p:cNvPicPr>
              <a:picLocks noChangeAspect="1"/>
            </p:cNvPicPr>
            <p:nvPr/>
          </p:nvPicPr>
          <p:blipFill rotWithShape="1">
            <a:blip r:embed="rId4">
              <a:extLst>
                <a:ext uri="{28A0092B-C50C-407E-A947-70E740481C1C}">
                  <a14:useLocalDpi xmlns:a14="http://schemas.microsoft.com/office/drawing/2010/main" val="0"/>
                </a:ext>
              </a:extLst>
            </a:blip>
            <a:srcRect l="34213" t="72494" r="21484" b="10003"/>
            <a:stretch/>
          </p:blipFill>
          <p:spPr>
            <a:xfrm>
              <a:off x="2739359" y="3991280"/>
              <a:ext cx="9419545" cy="1200330"/>
            </a:xfrm>
            <a:prstGeom prst="rect">
              <a:avLst/>
            </a:prstGeom>
          </p:spPr>
        </p:pic>
        <p:sp>
          <p:nvSpPr>
            <p:cNvPr id="62" name="TextBox 61">
              <a:extLst>
                <a:ext uri="{FF2B5EF4-FFF2-40B4-BE49-F238E27FC236}">
                  <a16:creationId xmlns:a16="http://schemas.microsoft.com/office/drawing/2014/main" id="{411C5AE2-DFC3-4E20-BE38-63D86E73A161}"/>
                </a:ext>
              </a:extLst>
            </p:cNvPr>
            <p:cNvSpPr txBox="1"/>
            <p:nvPr/>
          </p:nvSpPr>
          <p:spPr>
            <a:xfrm>
              <a:off x="2739359" y="4243814"/>
              <a:ext cx="9184685" cy="523220"/>
            </a:xfrm>
            <a:prstGeom prst="rect">
              <a:avLst/>
            </a:prstGeom>
            <a:noFill/>
          </p:spPr>
          <p:txBody>
            <a:bodyPr wrap="square">
              <a:spAutoFit/>
            </a:bodyPr>
            <a:lstStyle/>
            <a:p>
              <a:pPr algn="ctr"/>
              <a:r>
                <a:rPr lang="en-US" sz="2700" b="1">
                  <a:solidFill>
                    <a:schemeClr val="bg1"/>
                  </a:solidFill>
                  <a:latin typeface="UVN Van" panose="00000400000000000000" pitchFamily="2" charset="0"/>
                </a:rPr>
                <a:t>biết gánh vác, lo toan mọi việc</a:t>
              </a:r>
            </a:p>
          </p:txBody>
        </p:sp>
      </p:grpSp>
      <p:grpSp>
        <p:nvGrpSpPr>
          <p:cNvPr id="23" name="Group 22">
            <a:extLst>
              <a:ext uri="{FF2B5EF4-FFF2-40B4-BE49-F238E27FC236}">
                <a16:creationId xmlns:a16="http://schemas.microsoft.com/office/drawing/2014/main" id="{AB9C4F37-313D-4958-943F-61F62C00147B}"/>
              </a:ext>
            </a:extLst>
          </p:cNvPr>
          <p:cNvGrpSpPr/>
          <p:nvPr/>
        </p:nvGrpSpPr>
        <p:grpSpPr>
          <a:xfrm>
            <a:off x="254823" y="5178245"/>
            <a:ext cx="11496150" cy="1581605"/>
            <a:chOff x="-118931" y="5141700"/>
            <a:chExt cx="11496150" cy="1581605"/>
          </a:xfrm>
        </p:grpSpPr>
        <p:pic>
          <p:nvPicPr>
            <p:cNvPr id="22" name="Picture 21">
              <a:extLst>
                <a:ext uri="{FF2B5EF4-FFF2-40B4-BE49-F238E27FC236}">
                  <a16:creationId xmlns:a16="http://schemas.microsoft.com/office/drawing/2014/main" id="{BC2D6044-93EC-4F1E-A6EE-ABC0A403279D}"/>
                </a:ext>
              </a:extLst>
            </p:cNvPr>
            <p:cNvPicPr>
              <a:picLocks noChangeAspect="1"/>
            </p:cNvPicPr>
            <p:nvPr/>
          </p:nvPicPr>
          <p:blipFill rotWithShape="1">
            <a:blip r:embed="rId6">
              <a:extLst>
                <a:ext uri="{28A0092B-C50C-407E-A947-70E740481C1C}">
                  <a14:useLocalDpi xmlns:a14="http://schemas.microsoft.com/office/drawing/2010/main" val="0"/>
                </a:ext>
              </a:extLst>
            </a:blip>
            <a:srcRect t="29918" b="30490"/>
            <a:stretch/>
          </p:blipFill>
          <p:spPr>
            <a:xfrm>
              <a:off x="-118931" y="5141700"/>
              <a:ext cx="11496150" cy="1581605"/>
            </a:xfrm>
            <a:prstGeom prst="rect">
              <a:avLst/>
            </a:prstGeom>
          </p:spPr>
        </p:pic>
        <p:sp>
          <p:nvSpPr>
            <p:cNvPr id="33" name="TextBox 32">
              <a:extLst>
                <a:ext uri="{FF2B5EF4-FFF2-40B4-BE49-F238E27FC236}">
                  <a16:creationId xmlns:a16="http://schemas.microsoft.com/office/drawing/2014/main" id="{D52ED471-5930-40F0-A172-F03D0166F594}"/>
                </a:ext>
              </a:extLst>
            </p:cNvPr>
            <p:cNvSpPr txBox="1"/>
            <p:nvPr/>
          </p:nvSpPr>
          <p:spPr>
            <a:xfrm>
              <a:off x="1484860" y="5352077"/>
              <a:ext cx="8703365" cy="1138773"/>
            </a:xfrm>
            <a:prstGeom prst="rect">
              <a:avLst/>
            </a:prstGeom>
            <a:noFill/>
          </p:spPr>
          <p:txBody>
            <a:bodyPr wrap="square">
              <a:spAutoFit/>
            </a:bodyPr>
            <a:lstStyle/>
            <a:p>
              <a:pPr algn="ctr"/>
              <a:r>
                <a:rPr lang="en-US" sz="3400" b="1">
                  <a:solidFill>
                    <a:srgbClr val="002060"/>
                  </a:solidFill>
                  <a:latin typeface="UVN Van" panose="00000400000000000000" pitchFamily="2" charset="0"/>
                </a:rPr>
                <a:t>Cùng xem những người phụ nữ Việt Nam tiêu biểu qua các thời kì</a:t>
              </a:r>
              <a:endParaRPr lang="en-US" sz="3400" b="1">
                <a:solidFill>
                  <a:srgbClr val="002060"/>
                </a:solidFill>
              </a:endParaRPr>
            </a:p>
          </p:txBody>
        </p:sp>
      </p:grpSp>
    </p:spTree>
    <p:extLst>
      <p:ext uri="{BB962C8B-B14F-4D97-AF65-F5344CB8AC3E}">
        <p14:creationId xmlns:p14="http://schemas.microsoft.com/office/powerpoint/2010/main" val="1942586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2"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outVertical)">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62249" y="-2451569"/>
            <a:ext cx="6667501" cy="11951637"/>
          </a:xfrm>
          <a:prstGeom prst="rect">
            <a:avLst/>
          </a:prstGeom>
        </p:spPr>
      </p:pic>
      <p:sp>
        <p:nvSpPr>
          <p:cNvPr id="12" name="TextBox 11">
            <a:extLst>
              <a:ext uri="{FF2B5EF4-FFF2-40B4-BE49-F238E27FC236}">
                <a16:creationId xmlns:a16="http://schemas.microsoft.com/office/drawing/2014/main" id="{288C46C9-6E2D-4E05-9873-47FEA7CF56CC}"/>
              </a:ext>
            </a:extLst>
          </p:cNvPr>
          <p:cNvSpPr txBox="1"/>
          <p:nvPr/>
        </p:nvSpPr>
        <p:spPr>
          <a:xfrm>
            <a:off x="715566" y="390644"/>
            <a:ext cx="10760865" cy="1138773"/>
          </a:xfrm>
          <a:prstGeom prst="rect">
            <a:avLst/>
          </a:prstGeom>
          <a:noFill/>
        </p:spPr>
        <p:txBody>
          <a:bodyPr wrap="square">
            <a:spAutoFit/>
          </a:bodyPr>
          <a:lstStyle/>
          <a:p>
            <a:pPr algn="ctr"/>
            <a:r>
              <a:rPr lang="en-US" sz="3400" b="1">
                <a:solidFill>
                  <a:srgbClr val="0070C0"/>
                </a:solidFill>
                <a:latin typeface="UVN Van" panose="00000400000000000000" pitchFamily="2" charset="0"/>
              </a:rPr>
              <a:t>b. Tìm những từ ngữ chỉ các phẩm chất khác của phụ nữ Việt Nam</a:t>
            </a:r>
            <a:endParaRPr lang="en-US" sz="3400" b="1">
              <a:solidFill>
                <a:srgbClr val="C00000"/>
              </a:solidFill>
            </a:endParaRPr>
          </a:p>
        </p:txBody>
      </p:sp>
      <p:pic>
        <p:nvPicPr>
          <p:cNvPr id="4" name="Picture 3">
            <a:extLst>
              <a:ext uri="{FF2B5EF4-FFF2-40B4-BE49-F238E27FC236}">
                <a16:creationId xmlns:a16="http://schemas.microsoft.com/office/drawing/2014/main" id="{3638837C-2A60-46A9-87D4-D7505492F74E}"/>
              </a:ext>
            </a:extLst>
          </p:cNvPr>
          <p:cNvPicPr>
            <a:picLocks noChangeAspect="1"/>
          </p:cNvPicPr>
          <p:nvPr/>
        </p:nvPicPr>
        <p:blipFill rotWithShape="1">
          <a:blip r:embed="rId4">
            <a:extLst>
              <a:ext uri="{28A0092B-C50C-407E-A947-70E740481C1C}">
                <a14:useLocalDpi xmlns:a14="http://schemas.microsoft.com/office/drawing/2010/main" val="0"/>
              </a:ext>
            </a:extLst>
          </a:blip>
          <a:srcRect t="6493" r="49138" b="49025"/>
          <a:stretch/>
        </p:blipFill>
        <p:spPr>
          <a:xfrm>
            <a:off x="1093071" y="1129367"/>
            <a:ext cx="5670818" cy="4959553"/>
          </a:xfrm>
          <a:prstGeom prst="rect">
            <a:avLst/>
          </a:prstGeom>
        </p:spPr>
      </p:pic>
      <p:pic>
        <p:nvPicPr>
          <p:cNvPr id="14" name="Picture 13">
            <a:extLst>
              <a:ext uri="{FF2B5EF4-FFF2-40B4-BE49-F238E27FC236}">
                <a16:creationId xmlns:a16="http://schemas.microsoft.com/office/drawing/2014/main" id="{28B34644-C790-418C-AE2C-E440925041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1262" y="3026442"/>
            <a:ext cx="4842369" cy="3991402"/>
          </a:xfrm>
          <a:prstGeom prst="rect">
            <a:avLst/>
          </a:prstGeom>
        </p:spPr>
      </p:pic>
      <p:sp>
        <p:nvSpPr>
          <p:cNvPr id="15" name="Rectangle 14">
            <a:extLst>
              <a:ext uri="{FF2B5EF4-FFF2-40B4-BE49-F238E27FC236}">
                <a16:creationId xmlns:a16="http://schemas.microsoft.com/office/drawing/2014/main" id="{C8C0D086-D032-4D93-AF52-6F7EC2098024}"/>
              </a:ext>
            </a:extLst>
          </p:cNvPr>
          <p:cNvSpPr/>
          <p:nvPr/>
        </p:nvSpPr>
        <p:spPr>
          <a:xfrm>
            <a:off x="2047966" y="2210990"/>
            <a:ext cx="4172937" cy="2431435"/>
          </a:xfrm>
          <a:prstGeom prst="rect">
            <a:avLst/>
          </a:prstGeom>
          <a:noFill/>
        </p:spPr>
        <p:txBody>
          <a:bodyPr wrap="none" lIns="91440" tIns="45720" rIns="91440" bIns="45720">
            <a:spAutoFit/>
          </a:bodyPr>
          <a:lstStyle/>
          <a:p>
            <a:pPr algn="ctr"/>
            <a:r>
              <a:rPr lang="en-US" sz="7600" b="1" cap="none" spc="0">
                <a:ln w="12700">
                  <a:solidFill>
                    <a:schemeClr val="accent5"/>
                  </a:solidFill>
                  <a:prstDash val="solid"/>
                </a:ln>
                <a:solidFill>
                  <a:srgbClr val="009900"/>
                </a:solidFill>
                <a:effectLst/>
                <a:latin typeface="UTM Tam Le" panose="02040603050506020204" pitchFamily="18" charset="0"/>
              </a:rPr>
              <a:t>Trò chơi</a:t>
            </a:r>
          </a:p>
          <a:p>
            <a:pPr algn="ctr"/>
            <a:r>
              <a:rPr lang="en-US" sz="7600" b="1">
                <a:ln w="12700">
                  <a:solidFill>
                    <a:schemeClr val="accent5"/>
                  </a:solidFill>
                  <a:prstDash val="solid"/>
                </a:ln>
                <a:solidFill>
                  <a:srgbClr val="009900"/>
                </a:solidFill>
                <a:latin typeface="UTM Tam Le" panose="02040603050506020204" pitchFamily="18" charset="0"/>
              </a:rPr>
              <a:t>BẮN TÊN</a:t>
            </a:r>
            <a:endParaRPr lang="en-US" sz="7600" b="1" cap="none" spc="0">
              <a:ln w="12700">
                <a:solidFill>
                  <a:schemeClr val="accent5"/>
                </a:solidFill>
                <a:prstDash val="solid"/>
              </a:ln>
              <a:solidFill>
                <a:srgbClr val="009900"/>
              </a:solidFill>
              <a:effectLst/>
              <a:latin typeface="UTM Tam Le" panose="02040603050506020204" pitchFamily="18" charset="0"/>
            </a:endParaRPr>
          </a:p>
        </p:txBody>
      </p:sp>
    </p:spTree>
    <p:extLst>
      <p:ext uri="{BB962C8B-B14F-4D97-AF65-F5344CB8AC3E}">
        <p14:creationId xmlns:p14="http://schemas.microsoft.com/office/powerpoint/2010/main" val="513718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5"/>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62249" y="-2546819"/>
            <a:ext cx="6667501" cy="11951637"/>
          </a:xfrm>
          <a:prstGeom prst="rect">
            <a:avLst/>
          </a:prstGeom>
        </p:spPr>
      </p:pic>
      <p:grpSp>
        <p:nvGrpSpPr>
          <p:cNvPr id="9" name="Group 8">
            <a:extLst>
              <a:ext uri="{FF2B5EF4-FFF2-40B4-BE49-F238E27FC236}">
                <a16:creationId xmlns:a16="http://schemas.microsoft.com/office/drawing/2014/main" id="{95890DAA-456E-47C1-A804-7ED51A83A0C1}"/>
              </a:ext>
            </a:extLst>
          </p:cNvPr>
          <p:cNvGrpSpPr/>
          <p:nvPr/>
        </p:nvGrpSpPr>
        <p:grpSpPr>
          <a:xfrm>
            <a:off x="409587" y="1238627"/>
            <a:ext cx="2822343" cy="1466194"/>
            <a:chOff x="409588" y="1238627"/>
            <a:chExt cx="2412440" cy="1466194"/>
          </a:xfrm>
        </p:grpSpPr>
        <p:pic>
          <p:nvPicPr>
            <p:cNvPr id="7" name="Picture 6">
              <a:extLst>
                <a:ext uri="{FF2B5EF4-FFF2-40B4-BE49-F238E27FC236}">
                  <a16:creationId xmlns:a16="http://schemas.microsoft.com/office/drawing/2014/main" id="{67AD80DF-3C47-4820-9646-6CE98FC21F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207" r="52971" b="12413"/>
            <a:stretch/>
          </p:blipFill>
          <p:spPr>
            <a:xfrm>
              <a:off x="409588" y="1238627"/>
              <a:ext cx="2412440" cy="1466194"/>
            </a:xfrm>
            <a:prstGeom prst="rect">
              <a:avLst/>
            </a:prstGeom>
          </p:spPr>
        </p:pic>
        <p:sp>
          <p:nvSpPr>
            <p:cNvPr id="11" name="TextBox 10">
              <a:extLst>
                <a:ext uri="{FF2B5EF4-FFF2-40B4-BE49-F238E27FC236}">
                  <a16:creationId xmlns:a16="http://schemas.microsoft.com/office/drawing/2014/main" id="{255B4880-B1B5-453E-AB1F-998F920FA938}"/>
                </a:ext>
              </a:extLst>
            </p:cNvPr>
            <p:cNvSpPr txBox="1"/>
            <p:nvPr/>
          </p:nvSpPr>
          <p:spPr>
            <a:xfrm>
              <a:off x="527640" y="1695856"/>
              <a:ext cx="2050208" cy="646331"/>
            </a:xfrm>
            <a:prstGeom prst="rect">
              <a:avLst/>
            </a:prstGeom>
            <a:noFill/>
          </p:spPr>
          <p:txBody>
            <a:bodyPr wrap="square">
              <a:spAutoFit/>
            </a:bodyPr>
            <a:lstStyle/>
            <a:p>
              <a:pPr algn="ctr"/>
              <a:r>
                <a:rPr lang="en-US" sz="3600" b="1">
                  <a:solidFill>
                    <a:srgbClr val="7030A0"/>
                  </a:solidFill>
                  <a:latin typeface="UVN Van" panose="00000400000000000000" pitchFamily="2" charset="0"/>
                </a:rPr>
                <a:t>cần cù</a:t>
              </a:r>
              <a:endParaRPr lang="en-US" sz="3600" b="1">
                <a:solidFill>
                  <a:srgbClr val="7030A0"/>
                </a:solidFill>
              </a:endParaRPr>
            </a:p>
          </p:txBody>
        </p:sp>
      </p:grpSp>
      <p:sp>
        <p:nvSpPr>
          <p:cNvPr id="12" name="TextBox 11">
            <a:extLst>
              <a:ext uri="{FF2B5EF4-FFF2-40B4-BE49-F238E27FC236}">
                <a16:creationId xmlns:a16="http://schemas.microsoft.com/office/drawing/2014/main" id="{288C46C9-6E2D-4E05-9873-47FEA7CF56CC}"/>
              </a:ext>
            </a:extLst>
          </p:cNvPr>
          <p:cNvSpPr txBox="1"/>
          <p:nvPr/>
        </p:nvSpPr>
        <p:spPr>
          <a:xfrm>
            <a:off x="257500" y="422175"/>
            <a:ext cx="11814318" cy="584775"/>
          </a:xfrm>
          <a:prstGeom prst="rect">
            <a:avLst/>
          </a:prstGeom>
          <a:noFill/>
        </p:spPr>
        <p:txBody>
          <a:bodyPr wrap="square">
            <a:spAutoFit/>
          </a:bodyPr>
          <a:lstStyle/>
          <a:p>
            <a:pPr algn="ctr"/>
            <a:r>
              <a:rPr lang="en-US" sz="3200" b="1">
                <a:solidFill>
                  <a:srgbClr val="0070C0"/>
                </a:solidFill>
                <a:latin typeface="UVN Van" panose="00000400000000000000" pitchFamily="2" charset="0"/>
              </a:rPr>
              <a:t>Những từ ngữ chỉ các phẩm chất khác của phụ nữ Việt Nam</a:t>
            </a:r>
            <a:endParaRPr lang="en-US" sz="3200" b="1">
              <a:solidFill>
                <a:srgbClr val="C00000"/>
              </a:solidFill>
            </a:endParaRPr>
          </a:p>
        </p:txBody>
      </p:sp>
      <p:pic>
        <p:nvPicPr>
          <p:cNvPr id="3" name="Picture 2">
            <a:extLst>
              <a:ext uri="{FF2B5EF4-FFF2-40B4-BE49-F238E27FC236}">
                <a16:creationId xmlns:a16="http://schemas.microsoft.com/office/drawing/2014/main" id="{438985F6-4005-45D9-A58F-92F50F2F4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2309" y="4371504"/>
            <a:ext cx="3203364" cy="2330330"/>
          </a:xfrm>
          <a:prstGeom prst="rect">
            <a:avLst/>
          </a:prstGeom>
        </p:spPr>
      </p:pic>
      <p:grpSp>
        <p:nvGrpSpPr>
          <p:cNvPr id="16" name="Group 15">
            <a:extLst>
              <a:ext uri="{FF2B5EF4-FFF2-40B4-BE49-F238E27FC236}">
                <a16:creationId xmlns:a16="http://schemas.microsoft.com/office/drawing/2014/main" id="{880F8100-E565-454A-80D3-A12528DB148C}"/>
              </a:ext>
            </a:extLst>
          </p:cNvPr>
          <p:cNvGrpSpPr/>
          <p:nvPr/>
        </p:nvGrpSpPr>
        <p:grpSpPr>
          <a:xfrm>
            <a:off x="446689" y="2491021"/>
            <a:ext cx="2785242" cy="1657558"/>
            <a:chOff x="409588" y="1238627"/>
            <a:chExt cx="2412440" cy="1657558"/>
          </a:xfrm>
        </p:grpSpPr>
        <p:pic>
          <p:nvPicPr>
            <p:cNvPr id="17" name="Picture 16">
              <a:extLst>
                <a:ext uri="{FF2B5EF4-FFF2-40B4-BE49-F238E27FC236}">
                  <a16:creationId xmlns:a16="http://schemas.microsoft.com/office/drawing/2014/main" id="{F168C815-ADFA-4F0A-92A1-09E81D9054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207" r="52971" b="12413"/>
            <a:stretch/>
          </p:blipFill>
          <p:spPr>
            <a:xfrm>
              <a:off x="409588" y="1238627"/>
              <a:ext cx="2412440" cy="1466194"/>
            </a:xfrm>
            <a:prstGeom prst="rect">
              <a:avLst/>
            </a:prstGeom>
          </p:spPr>
        </p:pic>
        <p:sp>
          <p:nvSpPr>
            <p:cNvPr id="18" name="TextBox 17">
              <a:extLst>
                <a:ext uri="{FF2B5EF4-FFF2-40B4-BE49-F238E27FC236}">
                  <a16:creationId xmlns:a16="http://schemas.microsoft.com/office/drawing/2014/main" id="{2E224C6D-1134-4E05-A7F7-3EA96F2CE4E6}"/>
                </a:ext>
              </a:extLst>
            </p:cNvPr>
            <p:cNvSpPr txBox="1"/>
            <p:nvPr/>
          </p:nvSpPr>
          <p:spPr>
            <a:xfrm>
              <a:off x="527640" y="1695856"/>
              <a:ext cx="2050208" cy="1200329"/>
            </a:xfrm>
            <a:prstGeom prst="rect">
              <a:avLst/>
            </a:prstGeom>
            <a:noFill/>
          </p:spPr>
          <p:txBody>
            <a:bodyPr wrap="square">
              <a:spAutoFit/>
            </a:bodyPr>
            <a:lstStyle/>
            <a:p>
              <a:pPr algn="ctr"/>
              <a:r>
                <a:rPr lang="en-US" sz="3600" b="1">
                  <a:solidFill>
                    <a:srgbClr val="7030A0"/>
                  </a:solidFill>
                  <a:latin typeface="UVN Van" panose="00000400000000000000" pitchFamily="2" charset="0"/>
                </a:rPr>
                <a:t>nhân hậu</a:t>
              </a:r>
              <a:endParaRPr lang="en-US" sz="3600" b="1">
                <a:solidFill>
                  <a:srgbClr val="7030A0"/>
                </a:solidFill>
              </a:endParaRPr>
            </a:p>
          </p:txBody>
        </p:sp>
      </p:grpSp>
      <p:grpSp>
        <p:nvGrpSpPr>
          <p:cNvPr id="19" name="Group 18">
            <a:extLst>
              <a:ext uri="{FF2B5EF4-FFF2-40B4-BE49-F238E27FC236}">
                <a16:creationId xmlns:a16="http://schemas.microsoft.com/office/drawing/2014/main" id="{37388CD0-1E08-4388-88D1-14C81A1FEF47}"/>
              </a:ext>
            </a:extLst>
          </p:cNvPr>
          <p:cNvGrpSpPr/>
          <p:nvPr/>
        </p:nvGrpSpPr>
        <p:grpSpPr>
          <a:xfrm>
            <a:off x="446689" y="3826258"/>
            <a:ext cx="2785242" cy="1466194"/>
            <a:chOff x="409588" y="1238627"/>
            <a:chExt cx="2412440" cy="1466194"/>
          </a:xfrm>
        </p:grpSpPr>
        <p:pic>
          <p:nvPicPr>
            <p:cNvPr id="20" name="Picture 19">
              <a:extLst>
                <a:ext uri="{FF2B5EF4-FFF2-40B4-BE49-F238E27FC236}">
                  <a16:creationId xmlns:a16="http://schemas.microsoft.com/office/drawing/2014/main" id="{A7CB26B3-D511-404B-A99D-B3F8ADE3EE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207" r="52971" b="12413"/>
            <a:stretch/>
          </p:blipFill>
          <p:spPr>
            <a:xfrm>
              <a:off x="409588" y="1238627"/>
              <a:ext cx="2412440" cy="1466194"/>
            </a:xfrm>
            <a:prstGeom prst="rect">
              <a:avLst/>
            </a:prstGeom>
          </p:spPr>
        </p:pic>
        <p:sp>
          <p:nvSpPr>
            <p:cNvPr id="21" name="TextBox 20">
              <a:extLst>
                <a:ext uri="{FF2B5EF4-FFF2-40B4-BE49-F238E27FC236}">
                  <a16:creationId xmlns:a16="http://schemas.microsoft.com/office/drawing/2014/main" id="{3AD8377F-BEBC-4669-B366-36FFB449A6C0}"/>
                </a:ext>
              </a:extLst>
            </p:cNvPr>
            <p:cNvSpPr txBox="1"/>
            <p:nvPr/>
          </p:nvSpPr>
          <p:spPr>
            <a:xfrm>
              <a:off x="527640" y="1695856"/>
              <a:ext cx="2050208" cy="646331"/>
            </a:xfrm>
            <a:prstGeom prst="rect">
              <a:avLst/>
            </a:prstGeom>
            <a:noFill/>
          </p:spPr>
          <p:txBody>
            <a:bodyPr wrap="square">
              <a:spAutoFit/>
            </a:bodyPr>
            <a:lstStyle/>
            <a:p>
              <a:pPr algn="ctr"/>
              <a:r>
                <a:rPr lang="en-US" sz="3600" b="1">
                  <a:solidFill>
                    <a:srgbClr val="7030A0"/>
                  </a:solidFill>
                  <a:latin typeface="UVN Van" panose="00000400000000000000" pitchFamily="2" charset="0"/>
                </a:rPr>
                <a:t>dịu dàng</a:t>
              </a:r>
              <a:endParaRPr lang="en-US" sz="3600" b="1">
                <a:solidFill>
                  <a:srgbClr val="7030A0"/>
                </a:solidFill>
              </a:endParaRPr>
            </a:p>
          </p:txBody>
        </p:sp>
      </p:grpSp>
      <p:grpSp>
        <p:nvGrpSpPr>
          <p:cNvPr id="22" name="Group 21">
            <a:extLst>
              <a:ext uri="{FF2B5EF4-FFF2-40B4-BE49-F238E27FC236}">
                <a16:creationId xmlns:a16="http://schemas.microsoft.com/office/drawing/2014/main" id="{165E67AF-8607-47B0-A950-2129A0D2ACA0}"/>
              </a:ext>
            </a:extLst>
          </p:cNvPr>
          <p:cNvGrpSpPr/>
          <p:nvPr/>
        </p:nvGrpSpPr>
        <p:grpSpPr>
          <a:xfrm>
            <a:off x="446689" y="5189656"/>
            <a:ext cx="2785242" cy="1466194"/>
            <a:chOff x="409588" y="1238627"/>
            <a:chExt cx="2412440" cy="1466194"/>
          </a:xfrm>
        </p:grpSpPr>
        <p:pic>
          <p:nvPicPr>
            <p:cNvPr id="23" name="Picture 22">
              <a:extLst>
                <a:ext uri="{FF2B5EF4-FFF2-40B4-BE49-F238E27FC236}">
                  <a16:creationId xmlns:a16="http://schemas.microsoft.com/office/drawing/2014/main" id="{7986D7C4-1C91-4EBB-A96B-ED13812A12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207" r="52971" b="12413"/>
            <a:stretch/>
          </p:blipFill>
          <p:spPr>
            <a:xfrm>
              <a:off x="409588" y="1238627"/>
              <a:ext cx="2412440" cy="1466194"/>
            </a:xfrm>
            <a:prstGeom prst="rect">
              <a:avLst/>
            </a:prstGeom>
          </p:spPr>
        </p:pic>
        <p:sp>
          <p:nvSpPr>
            <p:cNvPr id="24" name="TextBox 23">
              <a:extLst>
                <a:ext uri="{FF2B5EF4-FFF2-40B4-BE49-F238E27FC236}">
                  <a16:creationId xmlns:a16="http://schemas.microsoft.com/office/drawing/2014/main" id="{2FB1B20A-072E-4BAC-84DE-4D97562ECB12}"/>
                </a:ext>
              </a:extLst>
            </p:cNvPr>
            <p:cNvSpPr txBox="1"/>
            <p:nvPr/>
          </p:nvSpPr>
          <p:spPr>
            <a:xfrm>
              <a:off x="527640" y="1695856"/>
              <a:ext cx="2050208" cy="646331"/>
            </a:xfrm>
            <a:prstGeom prst="rect">
              <a:avLst/>
            </a:prstGeom>
            <a:noFill/>
          </p:spPr>
          <p:txBody>
            <a:bodyPr wrap="square">
              <a:spAutoFit/>
            </a:bodyPr>
            <a:lstStyle/>
            <a:p>
              <a:pPr algn="ctr"/>
              <a:r>
                <a:rPr lang="en-US" sz="3600" b="1">
                  <a:solidFill>
                    <a:srgbClr val="7030A0"/>
                  </a:solidFill>
                  <a:latin typeface="UVN Van" panose="00000400000000000000" pitchFamily="2" charset="0"/>
                </a:rPr>
                <a:t>vị tha</a:t>
              </a:r>
              <a:endParaRPr lang="en-US" sz="3600" b="1">
                <a:solidFill>
                  <a:srgbClr val="7030A0"/>
                </a:solidFill>
              </a:endParaRPr>
            </a:p>
          </p:txBody>
        </p:sp>
      </p:grpSp>
      <p:grpSp>
        <p:nvGrpSpPr>
          <p:cNvPr id="25" name="Group 24">
            <a:extLst>
              <a:ext uri="{FF2B5EF4-FFF2-40B4-BE49-F238E27FC236}">
                <a16:creationId xmlns:a16="http://schemas.microsoft.com/office/drawing/2014/main" id="{8FEAC8EB-9678-4E00-9503-0670154B4AB0}"/>
              </a:ext>
            </a:extLst>
          </p:cNvPr>
          <p:cNvGrpSpPr/>
          <p:nvPr/>
        </p:nvGrpSpPr>
        <p:grpSpPr>
          <a:xfrm>
            <a:off x="3342316" y="1222861"/>
            <a:ext cx="2822343" cy="1466194"/>
            <a:chOff x="409588" y="1238627"/>
            <a:chExt cx="2412440" cy="1466194"/>
          </a:xfrm>
        </p:grpSpPr>
        <p:pic>
          <p:nvPicPr>
            <p:cNvPr id="26" name="Picture 25">
              <a:extLst>
                <a:ext uri="{FF2B5EF4-FFF2-40B4-BE49-F238E27FC236}">
                  <a16:creationId xmlns:a16="http://schemas.microsoft.com/office/drawing/2014/main" id="{75725CED-C12B-45CF-8734-0CF4EEDC31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207" r="52971" b="12413"/>
            <a:stretch/>
          </p:blipFill>
          <p:spPr>
            <a:xfrm>
              <a:off x="409588" y="1238627"/>
              <a:ext cx="2412440" cy="1466194"/>
            </a:xfrm>
            <a:prstGeom prst="rect">
              <a:avLst/>
            </a:prstGeom>
          </p:spPr>
        </p:pic>
        <p:sp>
          <p:nvSpPr>
            <p:cNvPr id="27" name="TextBox 26">
              <a:extLst>
                <a:ext uri="{FF2B5EF4-FFF2-40B4-BE49-F238E27FC236}">
                  <a16:creationId xmlns:a16="http://schemas.microsoft.com/office/drawing/2014/main" id="{A3C17C0C-387A-4947-AA37-6311900C7BDE}"/>
                </a:ext>
              </a:extLst>
            </p:cNvPr>
            <p:cNvSpPr txBox="1"/>
            <p:nvPr/>
          </p:nvSpPr>
          <p:spPr>
            <a:xfrm>
              <a:off x="527640" y="1695856"/>
              <a:ext cx="2050208" cy="584775"/>
            </a:xfrm>
            <a:prstGeom prst="rect">
              <a:avLst/>
            </a:prstGeom>
            <a:noFill/>
          </p:spPr>
          <p:txBody>
            <a:bodyPr wrap="square">
              <a:spAutoFit/>
            </a:bodyPr>
            <a:lstStyle/>
            <a:p>
              <a:pPr algn="ctr"/>
              <a:r>
                <a:rPr lang="en-US" sz="3200" b="1">
                  <a:solidFill>
                    <a:srgbClr val="7030A0"/>
                  </a:solidFill>
                  <a:latin typeface="UVN Van" panose="00000400000000000000" pitchFamily="2" charset="0"/>
                </a:rPr>
                <a:t>độ lượng</a:t>
              </a:r>
              <a:endParaRPr lang="en-US" sz="3200" b="1">
                <a:solidFill>
                  <a:srgbClr val="7030A0"/>
                </a:solidFill>
              </a:endParaRPr>
            </a:p>
          </p:txBody>
        </p:sp>
      </p:grpSp>
      <p:grpSp>
        <p:nvGrpSpPr>
          <p:cNvPr id="28" name="Group 27">
            <a:extLst>
              <a:ext uri="{FF2B5EF4-FFF2-40B4-BE49-F238E27FC236}">
                <a16:creationId xmlns:a16="http://schemas.microsoft.com/office/drawing/2014/main" id="{9D68FEA9-5CB2-48DE-A54F-35EA693EC150}"/>
              </a:ext>
            </a:extLst>
          </p:cNvPr>
          <p:cNvGrpSpPr/>
          <p:nvPr/>
        </p:nvGrpSpPr>
        <p:grpSpPr>
          <a:xfrm>
            <a:off x="3342315" y="2526611"/>
            <a:ext cx="2822343" cy="1466194"/>
            <a:chOff x="409588" y="1238627"/>
            <a:chExt cx="2412440" cy="1466194"/>
          </a:xfrm>
        </p:grpSpPr>
        <p:pic>
          <p:nvPicPr>
            <p:cNvPr id="29" name="Picture 28">
              <a:extLst>
                <a:ext uri="{FF2B5EF4-FFF2-40B4-BE49-F238E27FC236}">
                  <a16:creationId xmlns:a16="http://schemas.microsoft.com/office/drawing/2014/main" id="{6FA11A2F-7B8B-45AF-BCF2-69A2741D7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207" r="52971" b="12413"/>
            <a:stretch/>
          </p:blipFill>
          <p:spPr>
            <a:xfrm>
              <a:off x="409588" y="1238627"/>
              <a:ext cx="2412440" cy="1466194"/>
            </a:xfrm>
            <a:prstGeom prst="rect">
              <a:avLst/>
            </a:prstGeom>
          </p:spPr>
        </p:pic>
        <p:sp>
          <p:nvSpPr>
            <p:cNvPr id="30" name="TextBox 29">
              <a:extLst>
                <a:ext uri="{FF2B5EF4-FFF2-40B4-BE49-F238E27FC236}">
                  <a16:creationId xmlns:a16="http://schemas.microsoft.com/office/drawing/2014/main" id="{70043655-28EB-4B7E-9FB8-A845D789749F}"/>
                </a:ext>
              </a:extLst>
            </p:cNvPr>
            <p:cNvSpPr txBox="1"/>
            <p:nvPr/>
          </p:nvSpPr>
          <p:spPr>
            <a:xfrm>
              <a:off x="527640" y="1695856"/>
              <a:ext cx="2050208" cy="584775"/>
            </a:xfrm>
            <a:prstGeom prst="rect">
              <a:avLst/>
            </a:prstGeom>
            <a:noFill/>
          </p:spPr>
          <p:txBody>
            <a:bodyPr wrap="square">
              <a:spAutoFit/>
            </a:bodyPr>
            <a:lstStyle/>
            <a:p>
              <a:pPr algn="ctr"/>
              <a:r>
                <a:rPr lang="en-US" sz="3200" b="1">
                  <a:solidFill>
                    <a:srgbClr val="7030A0"/>
                  </a:solidFill>
                  <a:latin typeface="UVN Van" panose="00000400000000000000" pitchFamily="2" charset="0"/>
                </a:rPr>
                <a:t>chung thuỷ</a:t>
              </a:r>
              <a:endParaRPr lang="en-US" sz="3200" b="1">
                <a:solidFill>
                  <a:srgbClr val="7030A0"/>
                </a:solidFill>
              </a:endParaRPr>
            </a:p>
          </p:txBody>
        </p:sp>
      </p:grpSp>
      <p:grpSp>
        <p:nvGrpSpPr>
          <p:cNvPr id="35" name="Group 34">
            <a:extLst>
              <a:ext uri="{FF2B5EF4-FFF2-40B4-BE49-F238E27FC236}">
                <a16:creationId xmlns:a16="http://schemas.microsoft.com/office/drawing/2014/main" id="{EF9CB9D2-78BA-4CEA-B7FD-20DE79CC848F}"/>
              </a:ext>
            </a:extLst>
          </p:cNvPr>
          <p:cNvGrpSpPr/>
          <p:nvPr/>
        </p:nvGrpSpPr>
        <p:grpSpPr>
          <a:xfrm>
            <a:off x="3368226" y="3879943"/>
            <a:ext cx="2822343" cy="1466194"/>
            <a:chOff x="409588" y="1238627"/>
            <a:chExt cx="2412440" cy="1466194"/>
          </a:xfrm>
        </p:grpSpPr>
        <p:pic>
          <p:nvPicPr>
            <p:cNvPr id="36" name="Picture 35">
              <a:extLst>
                <a:ext uri="{FF2B5EF4-FFF2-40B4-BE49-F238E27FC236}">
                  <a16:creationId xmlns:a16="http://schemas.microsoft.com/office/drawing/2014/main" id="{4162A274-7FED-4BFC-8740-CAA2A6FF54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207" r="52971" b="12413"/>
            <a:stretch/>
          </p:blipFill>
          <p:spPr>
            <a:xfrm>
              <a:off x="409588" y="1238627"/>
              <a:ext cx="2412440" cy="1466194"/>
            </a:xfrm>
            <a:prstGeom prst="rect">
              <a:avLst/>
            </a:prstGeom>
          </p:spPr>
        </p:pic>
        <p:sp>
          <p:nvSpPr>
            <p:cNvPr id="37" name="TextBox 36">
              <a:extLst>
                <a:ext uri="{FF2B5EF4-FFF2-40B4-BE49-F238E27FC236}">
                  <a16:creationId xmlns:a16="http://schemas.microsoft.com/office/drawing/2014/main" id="{E97A6863-2620-49C3-8B1E-442176F160BB}"/>
                </a:ext>
              </a:extLst>
            </p:cNvPr>
            <p:cNvSpPr txBox="1"/>
            <p:nvPr/>
          </p:nvSpPr>
          <p:spPr>
            <a:xfrm>
              <a:off x="527640" y="1695856"/>
              <a:ext cx="2050208" cy="584775"/>
            </a:xfrm>
            <a:prstGeom prst="rect">
              <a:avLst/>
            </a:prstGeom>
            <a:noFill/>
          </p:spPr>
          <p:txBody>
            <a:bodyPr wrap="square">
              <a:spAutoFit/>
            </a:bodyPr>
            <a:lstStyle/>
            <a:p>
              <a:pPr algn="ctr"/>
              <a:r>
                <a:rPr lang="en-US" sz="3200" b="1">
                  <a:solidFill>
                    <a:srgbClr val="7030A0"/>
                  </a:solidFill>
                  <a:latin typeface="UVN Van" panose="00000400000000000000" pitchFamily="2" charset="0"/>
                </a:rPr>
                <a:t>yêu nước</a:t>
              </a:r>
              <a:endParaRPr lang="en-US" sz="3200" b="1">
                <a:solidFill>
                  <a:srgbClr val="7030A0"/>
                </a:solidFill>
              </a:endParaRPr>
            </a:p>
          </p:txBody>
        </p:sp>
      </p:grpSp>
      <p:grpSp>
        <p:nvGrpSpPr>
          <p:cNvPr id="38" name="Group 37">
            <a:extLst>
              <a:ext uri="{FF2B5EF4-FFF2-40B4-BE49-F238E27FC236}">
                <a16:creationId xmlns:a16="http://schemas.microsoft.com/office/drawing/2014/main" id="{611B33AA-3CC5-4EEF-AE97-DCBE2B7AEFB1}"/>
              </a:ext>
            </a:extLst>
          </p:cNvPr>
          <p:cNvGrpSpPr/>
          <p:nvPr/>
        </p:nvGrpSpPr>
        <p:grpSpPr>
          <a:xfrm>
            <a:off x="3368226" y="5189656"/>
            <a:ext cx="2822343" cy="1466194"/>
            <a:chOff x="409588" y="1238627"/>
            <a:chExt cx="2412440" cy="1466194"/>
          </a:xfrm>
        </p:grpSpPr>
        <p:pic>
          <p:nvPicPr>
            <p:cNvPr id="39" name="Picture 38">
              <a:extLst>
                <a:ext uri="{FF2B5EF4-FFF2-40B4-BE49-F238E27FC236}">
                  <a16:creationId xmlns:a16="http://schemas.microsoft.com/office/drawing/2014/main" id="{81B8AE2F-58D8-437B-84A3-52D4C21BF3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207" r="52971" b="12413"/>
            <a:stretch/>
          </p:blipFill>
          <p:spPr>
            <a:xfrm>
              <a:off x="409588" y="1238627"/>
              <a:ext cx="2412440" cy="1466194"/>
            </a:xfrm>
            <a:prstGeom prst="rect">
              <a:avLst/>
            </a:prstGeom>
          </p:spPr>
        </p:pic>
        <p:sp>
          <p:nvSpPr>
            <p:cNvPr id="40" name="TextBox 39">
              <a:extLst>
                <a:ext uri="{FF2B5EF4-FFF2-40B4-BE49-F238E27FC236}">
                  <a16:creationId xmlns:a16="http://schemas.microsoft.com/office/drawing/2014/main" id="{09B92E0E-D20F-477C-AD1E-8FF255E00FB3}"/>
                </a:ext>
              </a:extLst>
            </p:cNvPr>
            <p:cNvSpPr txBox="1"/>
            <p:nvPr/>
          </p:nvSpPr>
          <p:spPr>
            <a:xfrm>
              <a:off x="527640" y="1695856"/>
              <a:ext cx="2050208" cy="584775"/>
            </a:xfrm>
            <a:prstGeom prst="rect">
              <a:avLst/>
            </a:prstGeom>
            <a:noFill/>
          </p:spPr>
          <p:txBody>
            <a:bodyPr wrap="square">
              <a:spAutoFit/>
            </a:bodyPr>
            <a:lstStyle/>
            <a:p>
              <a:pPr algn="ctr"/>
              <a:r>
                <a:rPr lang="en-US" sz="3200" b="1">
                  <a:solidFill>
                    <a:srgbClr val="7030A0"/>
                  </a:solidFill>
                  <a:latin typeface="UVN Van" panose="00000400000000000000" pitchFamily="2" charset="0"/>
                </a:rPr>
                <a:t>năng động</a:t>
              </a:r>
              <a:endParaRPr lang="en-US" sz="3200" b="1">
                <a:solidFill>
                  <a:srgbClr val="7030A0"/>
                </a:solidFill>
              </a:endParaRPr>
            </a:p>
          </p:txBody>
        </p:sp>
      </p:grpSp>
      <p:grpSp>
        <p:nvGrpSpPr>
          <p:cNvPr id="41" name="Group 40">
            <a:extLst>
              <a:ext uri="{FF2B5EF4-FFF2-40B4-BE49-F238E27FC236}">
                <a16:creationId xmlns:a16="http://schemas.microsoft.com/office/drawing/2014/main" id="{DE9F78DA-3187-4B32-A244-50B75C9CA9D7}"/>
              </a:ext>
            </a:extLst>
          </p:cNvPr>
          <p:cNvGrpSpPr/>
          <p:nvPr/>
        </p:nvGrpSpPr>
        <p:grpSpPr>
          <a:xfrm>
            <a:off x="6301978" y="1164610"/>
            <a:ext cx="5623695" cy="1867180"/>
            <a:chOff x="409588" y="1238627"/>
            <a:chExt cx="2412440" cy="1867180"/>
          </a:xfrm>
        </p:grpSpPr>
        <p:pic>
          <p:nvPicPr>
            <p:cNvPr id="42" name="Picture 41">
              <a:extLst>
                <a:ext uri="{FF2B5EF4-FFF2-40B4-BE49-F238E27FC236}">
                  <a16:creationId xmlns:a16="http://schemas.microsoft.com/office/drawing/2014/main" id="{34DC9677-F085-4C07-B5D1-D290B5A77C36}"/>
                </a:ext>
              </a:extLst>
            </p:cNvPr>
            <p:cNvPicPr>
              <a:picLocks noChangeAspect="1"/>
            </p:cNvPicPr>
            <p:nvPr/>
          </p:nvPicPr>
          <p:blipFill rotWithShape="1">
            <a:blip r:embed="rId4">
              <a:extLst>
                <a:ext uri="{28A0092B-C50C-407E-A947-70E740481C1C}">
                  <a14:useLocalDpi xmlns:a14="http://schemas.microsoft.com/office/drawing/2010/main" val="0"/>
                </a:ext>
              </a:extLst>
            </a:blip>
            <a:srcRect t="66207" r="52971" b="12413"/>
            <a:stretch/>
          </p:blipFill>
          <p:spPr>
            <a:xfrm>
              <a:off x="409588" y="1238627"/>
              <a:ext cx="2412440" cy="1867180"/>
            </a:xfrm>
            <a:prstGeom prst="rect">
              <a:avLst/>
            </a:prstGeom>
          </p:spPr>
        </p:pic>
        <p:sp>
          <p:nvSpPr>
            <p:cNvPr id="43" name="TextBox 42">
              <a:extLst>
                <a:ext uri="{FF2B5EF4-FFF2-40B4-BE49-F238E27FC236}">
                  <a16:creationId xmlns:a16="http://schemas.microsoft.com/office/drawing/2014/main" id="{38287745-3810-482B-B35A-DDB071D50796}"/>
                </a:ext>
              </a:extLst>
            </p:cNvPr>
            <p:cNvSpPr txBox="1"/>
            <p:nvPr/>
          </p:nvSpPr>
          <p:spPr>
            <a:xfrm>
              <a:off x="527640" y="1695856"/>
              <a:ext cx="2050208" cy="1077218"/>
            </a:xfrm>
            <a:prstGeom prst="rect">
              <a:avLst/>
            </a:prstGeom>
            <a:noFill/>
          </p:spPr>
          <p:txBody>
            <a:bodyPr wrap="square">
              <a:spAutoFit/>
            </a:bodyPr>
            <a:lstStyle/>
            <a:p>
              <a:pPr algn="ctr"/>
              <a:r>
                <a:rPr lang="en-US" sz="3200" b="1">
                  <a:solidFill>
                    <a:srgbClr val="7030A0"/>
                  </a:solidFill>
                  <a:latin typeface="UVN Van" panose="00000400000000000000" pitchFamily="2" charset="0"/>
                </a:rPr>
                <a:t>biết quan tâm đến người khác</a:t>
              </a:r>
              <a:endParaRPr lang="en-US" sz="3200" b="1">
                <a:solidFill>
                  <a:srgbClr val="7030A0"/>
                </a:solidFill>
              </a:endParaRPr>
            </a:p>
          </p:txBody>
        </p:sp>
      </p:grpSp>
      <p:grpSp>
        <p:nvGrpSpPr>
          <p:cNvPr id="44" name="Group 43">
            <a:extLst>
              <a:ext uri="{FF2B5EF4-FFF2-40B4-BE49-F238E27FC236}">
                <a16:creationId xmlns:a16="http://schemas.microsoft.com/office/drawing/2014/main" id="{894B7744-60A4-4BDD-A63B-7F26D529C9A3}"/>
              </a:ext>
            </a:extLst>
          </p:cNvPr>
          <p:cNvGrpSpPr/>
          <p:nvPr/>
        </p:nvGrpSpPr>
        <p:grpSpPr>
          <a:xfrm>
            <a:off x="6319346" y="2720587"/>
            <a:ext cx="5623695" cy="1867180"/>
            <a:chOff x="409588" y="1238627"/>
            <a:chExt cx="2412440" cy="1867180"/>
          </a:xfrm>
        </p:grpSpPr>
        <p:pic>
          <p:nvPicPr>
            <p:cNvPr id="45" name="Picture 44">
              <a:extLst>
                <a:ext uri="{FF2B5EF4-FFF2-40B4-BE49-F238E27FC236}">
                  <a16:creationId xmlns:a16="http://schemas.microsoft.com/office/drawing/2014/main" id="{C4CD8932-D277-44ED-92ED-1BB79880C13C}"/>
                </a:ext>
              </a:extLst>
            </p:cNvPr>
            <p:cNvPicPr>
              <a:picLocks noChangeAspect="1"/>
            </p:cNvPicPr>
            <p:nvPr/>
          </p:nvPicPr>
          <p:blipFill rotWithShape="1">
            <a:blip r:embed="rId4">
              <a:extLst>
                <a:ext uri="{28A0092B-C50C-407E-A947-70E740481C1C}">
                  <a14:useLocalDpi xmlns:a14="http://schemas.microsoft.com/office/drawing/2010/main" val="0"/>
                </a:ext>
              </a:extLst>
            </a:blip>
            <a:srcRect t="66207" r="52971" b="12413"/>
            <a:stretch/>
          </p:blipFill>
          <p:spPr>
            <a:xfrm>
              <a:off x="409588" y="1238627"/>
              <a:ext cx="2412440" cy="1867180"/>
            </a:xfrm>
            <a:prstGeom prst="rect">
              <a:avLst/>
            </a:prstGeom>
          </p:spPr>
        </p:pic>
        <p:sp>
          <p:nvSpPr>
            <p:cNvPr id="46" name="TextBox 45">
              <a:extLst>
                <a:ext uri="{FF2B5EF4-FFF2-40B4-BE49-F238E27FC236}">
                  <a16:creationId xmlns:a16="http://schemas.microsoft.com/office/drawing/2014/main" id="{4C443A27-5B55-4658-A270-FCE0466BD837}"/>
                </a:ext>
              </a:extLst>
            </p:cNvPr>
            <p:cNvSpPr txBox="1"/>
            <p:nvPr/>
          </p:nvSpPr>
          <p:spPr>
            <a:xfrm>
              <a:off x="520190" y="1903494"/>
              <a:ext cx="2050208" cy="584775"/>
            </a:xfrm>
            <a:prstGeom prst="rect">
              <a:avLst/>
            </a:prstGeom>
            <a:noFill/>
          </p:spPr>
          <p:txBody>
            <a:bodyPr wrap="square">
              <a:spAutoFit/>
            </a:bodyPr>
            <a:lstStyle/>
            <a:p>
              <a:pPr algn="ctr"/>
              <a:r>
                <a:rPr lang="en-US" sz="3200" b="1">
                  <a:solidFill>
                    <a:srgbClr val="7030A0"/>
                  </a:solidFill>
                  <a:latin typeface="UVN Van" panose="00000400000000000000" pitchFamily="2" charset="0"/>
                </a:rPr>
                <a:t>chịu thương, chịu khó</a:t>
              </a:r>
              <a:endParaRPr lang="en-US" sz="3200" b="1">
                <a:solidFill>
                  <a:srgbClr val="7030A0"/>
                </a:solidFill>
              </a:endParaRPr>
            </a:p>
          </p:txBody>
        </p:sp>
      </p:grpSp>
    </p:spTree>
    <p:extLst>
      <p:ext uri="{BB962C8B-B14F-4D97-AF65-F5344CB8AC3E}">
        <p14:creationId xmlns:p14="http://schemas.microsoft.com/office/powerpoint/2010/main" val="414189042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randombar(horizont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randombar(horizontal)">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randombar(horizontal)">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randombar(horizontal)">
                                      <p:cBhvr>
                                        <p:cTn id="5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公开课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936</Words>
  <Application>Microsoft Office PowerPoint</Application>
  <PresentationFormat>Widescreen</PresentationFormat>
  <Paragraphs>114</Paragraphs>
  <Slides>15</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UTM Androgyne</vt:lpstr>
      <vt:lpstr>Wingdings</vt:lpstr>
      <vt:lpstr>UVN Nguyen Du</vt:lpstr>
      <vt:lpstr>UTM Tam Le</vt:lpstr>
      <vt:lpstr>等线</vt:lpstr>
      <vt:lpstr>等线 Light</vt:lpstr>
      <vt:lpstr>UVN Van</vt:lpstr>
      <vt:lpstr>Tahoma</vt:lpstr>
      <vt:lpstr>StarsStripes</vt:lpstr>
      <vt:lpstr>#9Slide03 Arima Madurai Medium</vt:lpstr>
      <vt:lpstr>Arial</vt:lpstr>
      <vt:lpstr>#9Slide07 IcielCadena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公开课1</dc:title>
  <dc:creator>Administrator</dc:creator>
  <cp:lastModifiedBy>Do Huong</cp:lastModifiedBy>
  <cp:revision>125</cp:revision>
  <dcterms:created xsi:type="dcterms:W3CDTF">2019-09-07T12:11:57Z</dcterms:created>
  <dcterms:modified xsi:type="dcterms:W3CDTF">2024-04-19T17:14:51Z</dcterms:modified>
</cp:coreProperties>
</file>