
<file path=[Content_Types].xml><?xml version="1.0" encoding="utf-8"?>
<Types xmlns="http://schemas.openxmlformats.org/package/2006/content-types">
  <Default Extension="wav" ContentType="audio/x-wav"/>
  <Default Extension="png" ContentType="image/png"/>
  <Default Extension="gif" ContentType="image/gif"/>
  <Default Extension="wdp" ContentType="image/vnd.ms-photo"/>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3"/>
  </p:sldMasterIdLst>
  <p:notesMasterIdLst>
    <p:notesMasterId r:id="rId5"/>
  </p:notesMasterIdLst>
  <p:sldIdLst>
    <p:sldId id="256" r:id="rId4"/>
    <p:sldId id="294" r:id="rId6"/>
    <p:sldId id="297" r:id="rId7"/>
    <p:sldId id="296" r:id="rId8"/>
    <p:sldId id="287" r:id="rId9"/>
    <p:sldId id="269" r:id="rId10"/>
    <p:sldId id="295" r:id="rId11"/>
    <p:sldId id="257" r:id="rId12"/>
    <p:sldId id="263" r:id="rId13"/>
    <p:sldId id="275" r:id="rId14"/>
    <p:sldId id="298" r:id="rId15"/>
    <p:sldId id="299" r:id="rId16"/>
    <p:sldId id="258" r:id="rId17"/>
    <p:sldId id="266" r:id="rId18"/>
    <p:sldId id="300" r:id="rId19"/>
    <p:sldId id="268" r:id="rId20"/>
    <p:sldId id="322" r:id="rId21"/>
    <p:sldId id="301" r:id="rId22"/>
    <p:sldId id="302" r:id="rId23"/>
    <p:sldId id="303" r:id="rId24"/>
    <p:sldId id="304" r:id="rId25"/>
    <p:sldId id="305" r:id="rId26"/>
    <p:sldId id="306" r:id="rId27"/>
    <p:sldId id="307" r:id="rId28"/>
    <p:sldId id="308" r:id="rId29"/>
    <p:sldId id="309" r:id="rId30"/>
    <p:sldId id="311" r:id="rId31"/>
    <p:sldId id="310" r:id="rId32"/>
  </p:sldIdLst>
  <p:sldSz cx="9144000" cy="5143500" type="screen16x9"/>
  <p:notesSz cx="6858000" cy="9144000"/>
  <p:embeddedFontLst>
    <p:embeddedFont>
      <p:font typeface="SimSun" panose="02010600030101010101" pitchFamily="2" charset="-122"/>
      <p:regular r:id="rId36"/>
    </p:embeddedFont>
    <p:embeddedFont>
      <p:font typeface="Yeseva One" panose="00000500000000000000"/>
      <p:regular r:id="rId37"/>
    </p:embeddedFont>
    <p:embeddedFont>
      <p:font typeface="Bebas Neue" panose="020B0606020202050201"/>
      <p:regular r:id="rId38"/>
    </p:embeddedFont>
    <p:embeddedFont>
      <p:font typeface="Poppins" panose="00000500000000000000"/>
      <p:regular r:id="rId39"/>
    </p:embeddedFont>
    <p:embeddedFont>
      <p:font typeface="Gwendolyn" pitchFamily="2" charset="0"/>
      <p:regular r:id="rId40"/>
      <p:bold r:id="rId41"/>
    </p:embeddedFont>
    <p:embeddedFont>
      <p:font typeface="Pattaya" panose="00000500000000000000" pitchFamily="2" charset="-34"/>
      <p:regular r:id="rId42"/>
    </p:embeddedFont>
    <p:embeddedFont>
      <p:font typeface="Great Vibes" pitchFamily="2" charset="0"/>
      <p:regular r:id="rId43"/>
    </p:embeddedFont>
    <p:embeddedFont>
      <p:font typeface="Calibri" panose="020F0502020204030204" pitchFamily="34" charset="0"/>
      <p:regular r:id="rId44"/>
      <p:bold r:id="rId45"/>
      <p:italic r:id="rId46"/>
      <p:boldItalic r:id="rId47"/>
    </p:embeddedFont>
    <p:embeddedFont>
      <p:font typeface="Quicksand Medium" panose="020B0604020202020204"/>
      <p:regular r:id="rId48"/>
    </p:embeddedFont>
    <p:embeddedFont>
      <p:font typeface="Candara" panose="020E0502030303020204" pitchFamily="34" charset="0"/>
      <p:regular r:id="rId49"/>
      <p:bold r:id="rId50"/>
      <p:italic r:id="rId51"/>
      <p:boldItalic r:id="rId52"/>
    </p:embeddedFont>
    <p:embeddedFont>
      <p:font typeface="Quicksand" panose="020B0604020202020204"/>
      <p:regular r:id="rId53"/>
      <p:bold r:id="rId54"/>
    </p:embeddedFont>
    <p:embeddedFont>
      <p:font typeface="Londrina Solid" panose="020B0604020202020204"/>
      <p:regular r:id="rId55"/>
    </p:embeddedFont>
    <p:embeddedFont>
      <p:font typeface="SVN-Poky's" panose="020B0604020202020204" pitchFamily="3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6" Type="http://schemas.openxmlformats.org/officeDocument/2006/relationships/font" Target="fonts/font21.fntdata"/><Relationship Id="rId55" Type="http://schemas.openxmlformats.org/officeDocument/2006/relationships/font" Target="fonts/font20.fntdata"/><Relationship Id="rId54" Type="http://schemas.openxmlformats.org/officeDocument/2006/relationships/font" Target="fonts/font19.fntdata"/><Relationship Id="rId53" Type="http://schemas.openxmlformats.org/officeDocument/2006/relationships/font" Target="fonts/font18.fntdata"/><Relationship Id="rId52" Type="http://schemas.openxmlformats.org/officeDocument/2006/relationships/font" Target="fonts/font17.fntdata"/><Relationship Id="rId51" Type="http://schemas.openxmlformats.org/officeDocument/2006/relationships/font" Target="fonts/font16.fntdata"/><Relationship Id="rId50" Type="http://schemas.openxmlformats.org/officeDocument/2006/relationships/font" Target="fonts/font15.fntdata"/><Relationship Id="rId5" Type="http://schemas.openxmlformats.org/officeDocument/2006/relationships/notesMaster" Target="notesMasters/notesMaster1.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smtClean="0"/>
              <a:t>Bước</a:t>
            </a:r>
            <a:r>
              <a:rPr lang="vi-VN" baseline="0" dirty="0" smtClean="0"/>
              <a:t> 1: GV nhấp chuột 3 lần đến khi hiện virus thì sẽ cho HS chơi.</a:t>
            </a:r>
            <a:endParaRPr lang="vi-VN" dirty="0" smtClean="0"/>
          </a:p>
          <a:p>
            <a:pPr marL="158750" indent="0">
              <a:buNone/>
            </a:pPr>
            <a:r>
              <a:rPr lang="vi-VN" dirty="0" smtClean="0"/>
              <a:t>Bước</a:t>
            </a:r>
            <a:r>
              <a:rPr lang="vi-VN" baseline="0" dirty="0" smtClean="0"/>
              <a:t> 2: GV bấm vào khung chữ bên dưới theo thứ tự ứng với mỗi câu hỏi </a:t>
            </a:r>
            <a:r>
              <a:rPr lang="vi-VN" baseline="0" dirty="0" smtClean="0">
                <a:sym typeface="Wingdings" panose="05000000000000000000" pitchFamily="2" charset="2"/>
              </a:rPr>
              <a:t></a:t>
            </a:r>
            <a:r>
              <a:rPr lang="vi-VN" baseline="0" dirty="0" smtClean="0"/>
              <a:t> sẽ chuyển sang slide câu hỏi.</a:t>
            </a:r>
            <a:endParaRPr lang="vi-VN" baseline="0" dirty="0" smtClean="0"/>
          </a:p>
          <a:p>
            <a:pPr marL="158750" indent="0">
              <a:buNone/>
            </a:pPr>
            <a:r>
              <a:rPr lang="vi-VN" baseline="0" dirty="0" smtClean="0"/>
              <a:t>Bước 3: Sau khi HS trả lời xong, GV bấm vào biểu tượng trái đất có ở bên góc phải </a:t>
            </a:r>
            <a:r>
              <a:rPr lang="vi-VN" baseline="0" dirty="0" smtClean="0">
                <a:sym typeface="Wingdings" panose="05000000000000000000" pitchFamily="2" charset="2"/>
              </a:rPr>
              <a:t> chuyển về slide trò chơi.</a:t>
            </a:r>
            <a:endParaRPr lang="vi-VN" baseline="0" dirty="0" smtClean="0">
              <a:sym typeface="Wingdings" panose="05000000000000000000" pitchFamily="2" charset="2"/>
            </a:endParaRPr>
          </a:p>
          <a:p>
            <a:pPr marL="158750" indent="0">
              <a:buNone/>
            </a:pPr>
            <a:r>
              <a:rPr lang="vi-VN" baseline="0" dirty="0" smtClean="0">
                <a:sym typeface="Wingdings" panose="05000000000000000000" pitchFamily="2" charset="2"/>
              </a:rPr>
              <a:t>Bước 4: GV nhấp vào châu tương ứng trên bản đồ (thì virus sẽ biến mất, vaccine xuất hiện).</a:t>
            </a:r>
            <a:endParaRPr lang="vi-VN" baseline="0" dirty="0" smtClean="0">
              <a:sym typeface="Wingdings" panose="05000000000000000000" pitchFamily="2" charset="2"/>
            </a:endParaRPr>
          </a:p>
          <a:p>
            <a:pPr marL="158750" indent="0">
              <a:buNone/>
            </a:pPr>
            <a:r>
              <a:rPr lang="vi-VN" baseline="0" dirty="0" smtClean="0">
                <a:sym typeface="Wingdings" panose="05000000000000000000" pitchFamily="2" charset="2"/>
              </a:rPr>
              <a:t>* Sau khi GV cho HS trả lời hết các câu hỏi thì GV bấm vào hình ông mặt trời trên góc phải sẽ chuyển sang slide “Dặn dò”.</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5"/>
        <p:cNvGrpSpPr/>
        <p:nvPr/>
      </p:nvGrpSpPr>
      <p:grpSpPr>
        <a:xfrm>
          <a:off x="0" y="0"/>
          <a:ext cx="0" cy="0"/>
          <a:chOff x="0" y="0"/>
          <a:chExt cx="0" cy="0"/>
        </a:xfrm>
      </p:grpSpPr>
      <p:sp>
        <p:nvSpPr>
          <p:cNvPr id="1026" name="Google Shape;1026;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8" Type="http://schemas.openxmlformats.org/officeDocument/2006/relationships/image" Target="../media/image17.png"/><Relationship Id="rId17" Type="http://schemas.openxmlformats.org/officeDocument/2006/relationships/image" Target="../media/image16.png"/><Relationship Id="rId16"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1.png"/><Relationship Id="rId3" Type="http://schemas.openxmlformats.org/officeDocument/2006/relationships/image" Target="../media/image26.png"/><Relationship Id="rId2" Type="http://schemas.openxmlformats.org/officeDocument/2006/relationships/image" Target="../media/image2.png"/><Relationship Id="rId10"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3.png"/><Relationship Id="rId7" Type="http://schemas.openxmlformats.org/officeDocument/2006/relationships/image" Target="../media/image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2.png"/><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3.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2.png"/><Relationship Id="rId12" Type="http://schemas.openxmlformats.org/officeDocument/2006/relationships/image" Target="../media/image5.png"/><Relationship Id="rId11" Type="http://schemas.openxmlformats.org/officeDocument/2006/relationships/image" Target="../media/image14.png"/><Relationship Id="rId10"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7.png"/><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 Id="rId3" Type="http://schemas.openxmlformats.org/officeDocument/2006/relationships/image" Target="../media/image1.png"/><Relationship Id="rId2" Type="http://schemas.openxmlformats.org/officeDocument/2006/relationships/image" Target="../media/image2.png"/><Relationship Id="rId13" Type="http://schemas.openxmlformats.org/officeDocument/2006/relationships/image" Target="../media/image22.png"/><Relationship Id="rId12" Type="http://schemas.openxmlformats.org/officeDocument/2006/relationships/image" Target="../media/image21.png"/><Relationship Id="rId11" Type="http://schemas.openxmlformats.org/officeDocument/2006/relationships/image" Target="../media/image12.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5.png"/><Relationship Id="rId2" Type="http://schemas.openxmlformats.org/officeDocument/2006/relationships/image" Target="../media/image2.png"/><Relationship Id="rId10"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9.png"/><Relationship Id="rId7" Type="http://schemas.openxmlformats.org/officeDocument/2006/relationships/image" Target="../media/image3.png"/><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13.png"/><Relationship Id="rId3" Type="http://schemas.openxmlformats.org/officeDocument/2006/relationships/image" Target="../media/image26.png"/><Relationship Id="rId2" Type="http://schemas.openxmlformats.org/officeDocument/2006/relationships/image" Target="../media/image2.png"/><Relationship Id="rId16" Type="http://schemas.openxmlformats.org/officeDocument/2006/relationships/image" Target="../media/image4.png"/><Relationship Id="rId15" Type="http://schemas.openxmlformats.org/officeDocument/2006/relationships/image" Target="../media/image17.png"/><Relationship Id="rId14" Type="http://schemas.openxmlformats.org/officeDocument/2006/relationships/image" Target="../media/image28.png"/><Relationship Id="rId13" Type="http://schemas.openxmlformats.org/officeDocument/2006/relationships/image" Target="../media/image15.png"/><Relationship Id="rId12" Type="http://schemas.openxmlformats.org/officeDocument/2006/relationships/image" Target="../media/image27.png"/><Relationship Id="rId11" Type="http://schemas.openxmlformats.org/officeDocument/2006/relationships/image" Target="../media/image10.png"/><Relationship Id="rId10"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image" Target="../media/image3.png"/><Relationship Id="rId7" Type="http://schemas.openxmlformats.org/officeDocument/2006/relationships/image" Target="../media/image12.png"/><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14.png"/><Relationship Id="rId7" Type="http://schemas.openxmlformats.org/officeDocument/2006/relationships/image" Target="../media/image18.png"/><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2.png"/><Relationship Id="rId10" Type="http://schemas.openxmlformats.org/officeDocument/2006/relationships/image" Target="../media/image3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17.png"/><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panose="00000500000000000000"/>
              <a:buNone/>
              <a:defRPr sz="2200">
                <a:solidFill>
                  <a:schemeClr val="dk1"/>
                </a:solidFill>
                <a:latin typeface="Yeseva One" panose="00000500000000000000"/>
                <a:ea typeface="Yeseva One" panose="00000500000000000000"/>
                <a:cs typeface="Yeseva One" panose="00000500000000000000"/>
                <a:sym typeface="Yeseva One"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 name="Google Shape;12;p2"/>
          <p:cNvPicPr preferRelativeResize="0"/>
          <p:nvPr/>
        </p:nvPicPr>
        <p:blipFill>
          <a:blip r:embed="rId2"/>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srcRect l="9978" t="7909" r="6171" b="5839"/>
          <a:stretch>
            <a:fillRect/>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srcRect l="9978" t="7909" r="6171" b="5839"/>
          <a:stretch>
            <a:fillRect/>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a:fillRect/>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panose="00000500000000000000"/>
              <a:buNone/>
              <a:defRPr sz="2000">
                <a:solidFill>
                  <a:schemeClr val="lt2"/>
                </a:solidFill>
                <a:latin typeface="Yeseva One" panose="00000500000000000000"/>
                <a:ea typeface="Yeseva One" panose="00000500000000000000"/>
                <a:cs typeface="Yeseva One" panose="00000500000000000000"/>
                <a:sym typeface="Yeseva One"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panose="00000500000000000000"/>
              <a:buNone/>
              <a:defRPr sz="2000">
                <a:solidFill>
                  <a:schemeClr val="lt2"/>
                </a:solidFill>
                <a:latin typeface="Yeseva One" panose="00000500000000000000"/>
                <a:ea typeface="Yeseva One" panose="00000500000000000000"/>
                <a:cs typeface="Yeseva One" panose="00000500000000000000"/>
                <a:sym typeface="Yeseva One"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panose="00000500000000000000"/>
              <a:buNone/>
              <a:defRPr sz="2000">
                <a:solidFill>
                  <a:schemeClr val="lt2"/>
                </a:solidFill>
                <a:latin typeface="Yeseva One" panose="00000500000000000000"/>
                <a:ea typeface="Yeseva One" panose="00000500000000000000"/>
                <a:cs typeface="Yeseva One" panose="00000500000000000000"/>
                <a:sym typeface="Yeseva One"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srcRect l="9978" t="7909" r="6171" b="5839"/>
          <a:stretch>
            <a:fillRect/>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srcRect l="9978" t="7909" r="6171" b="5839"/>
          <a:stretch>
            <a:fillRect/>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a:fillRect/>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a:fillRect/>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5"/>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6"/>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fld>
            <a:endParaRPr lang="zh-CN" altLang="en-US" sz="900" kern="1200" dirty="0">
              <a:solidFill>
                <a:prstClr val="black">
                  <a:tint val="75000"/>
                </a:prstClr>
              </a:solidFill>
              <a:ea typeface="字魂130号-快乐俏黑体" panose="00000500000000000000"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panose="020B0606020202050201"/>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panose="020B0606020202050201"/>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panose="020B0604020202020204"/>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panose="020B0604020202020204"/>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panose="020B0604020202020204"/>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panose="020B0604020202020204"/>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panose="020B0604020202020204"/>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panose="020B0604020202020204"/>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panose="020B0604020202020204"/>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panose="020B0604020202020204"/>
              <a:buAutoNum type="romanLcPeriod"/>
              <a:defRPr>
                <a:solidFill>
                  <a:srgbClr val="434343"/>
                </a:solidFill>
              </a:defRPr>
            </a:lvl9pPr>
          </a:lstStyle>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srcRect l="9978" t="7909" r="6171" b="5839"/>
          <a:stretch>
            <a:fillRect/>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srcRect l="9978" t="7909" r="6171" b="5839"/>
          <a:stretch>
            <a:fillRect/>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srcRect l="9978" t="7909" r="6171" b="5839"/>
          <a:stretch>
            <a:fillRect/>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srcRect l="9978" t="7909" r="6171" b="5839"/>
          <a:stretch>
            <a:fillRect/>
          </a:stretch>
        </p:blipFill>
        <p:spPr>
          <a:xfrm rot="-10799982">
            <a:off x="2590642" y="4455759"/>
            <a:ext cx="3944627" cy="18315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srcRect l="9978" t="7909" r="6171" b="5839"/>
          <a:stretch>
            <a:fillRect/>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panose="020B0606020202050201"/>
              <a:buNone/>
              <a:defRPr sz="2000">
                <a:solidFill>
                  <a:schemeClr val="lt2"/>
                </a:solidFill>
                <a:latin typeface="Yeseva One" panose="00000500000000000000"/>
                <a:ea typeface="Yeseva One" panose="00000500000000000000"/>
                <a:cs typeface="Yeseva One" panose="00000500000000000000"/>
                <a:sym typeface="Yeseva One" panose="00000500000000000000"/>
              </a:defRPr>
            </a:lvl1pPr>
            <a:lvl2pPr lvl="1"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panose="020B0606020202050201"/>
              <a:buNone/>
              <a:defRPr sz="2000">
                <a:solidFill>
                  <a:schemeClr val="lt2"/>
                </a:solidFill>
                <a:latin typeface="Yeseva One" panose="00000500000000000000"/>
                <a:ea typeface="Yeseva One" panose="00000500000000000000"/>
                <a:cs typeface="Yeseva One" panose="00000500000000000000"/>
                <a:sym typeface="Yeseva One" panose="00000500000000000000"/>
              </a:defRPr>
            </a:lvl1pPr>
            <a:lvl2pPr lvl="1"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55" name="Google Shape;355;p19"/>
          <p:cNvPicPr preferRelativeResize="0"/>
          <p:nvPr/>
        </p:nvPicPr>
        <p:blipFill rotWithShape="1">
          <a:blip r:embed="rId4"/>
          <a:srcRect l="9978" t="7909" r="6171" b="5839"/>
          <a:stretch>
            <a:fillRect/>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srcRect l="9978" t="7909" r="6171" b="5839"/>
          <a:stretch>
            <a:fillRect/>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a:fillRect/>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srcRect l="9978" t="7909" r="6171" b="5839"/>
          <a:stretch>
            <a:fillRect/>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9" Type="http://schemas.openxmlformats.org/officeDocument/2006/relationships/theme" Target="../theme/theme2.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panose="00000500000000000000"/>
              <a:buNone/>
              <a:defRPr sz="3000">
                <a:solidFill>
                  <a:schemeClr val="dk1"/>
                </a:solidFill>
                <a:latin typeface="Yeseva One" panose="00000500000000000000"/>
                <a:ea typeface="Yeseva One" panose="00000500000000000000"/>
                <a:cs typeface="Yeseva One" panose="00000500000000000000"/>
                <a:sym typeface="Yeseva One" panose="00000500000000000000"/>
              </a:defRPr>
            </a:lvl1pPr>
            <a:lvl2pPr lvl="1"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1pPr>
            <a:lvl2pPr marL="914400" lvl="1"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2pPr>
            <a:lvl3pPr marL="1371600" lvl="2"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3pPr>
            <a:lvl4pPr marL="1828800" lvl="3"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4pPr>
            <a:lvl5pPr marL="2286000" lvl="4"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5pPr>
            <a:lvl6pPr marL="2743200" lvl="5"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6pPr>
            <a:lvl7pPr marL="3200400" lvl="6"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7pPr>
            <a:lvl8pPr marL="3657600" lvl="7"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8pPr>
            <a:lvl9pPr marL="4114800" lvl="8" indent="-317500">
              <a:lnSpc>
                <a:spcPct val="100000"/>
              </a:lnSpc>
              <a:spcBef>
                <a:spcPts val="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9.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50.jpe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38.GIF"/><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4.xml"/><Relationship Id="rId4" Type="http://schemas.openxmlformats.org/officeDocument/2006/relationships/tags" Target="../tags/tag6.xml"/><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microsoft.com/office/2007/relationships/hdphoto" Target="../media/image59.wdp"/><Relationship Id="rId3" Type="http://schemas.openxmlformats.org/officeDocument/2006/relationships/image" Target="../media/image58.png"/><Relationship Id="rId2" Type="http://schemas.microsoft.com/office/2007/relationships/hdphoto" Target="../media/image57.wdp"/><Relationship Id="rId1" Type="http://schemas.openxmlformats.org/officeDocument/2006/relationships/image" Target="../media/image56.png"/></Relationships>
</file>

<file path=ppt/slides/_rels/slide19.xml.rels><?xml version="1.0" encoding="UTF-8" standalone="yes"?>
<Relationships xmlns="http://schemas.openxmlformats.org/package/2006/relationships"><Relationship Id="rId9" Type="http://schemas.openxmlformats.org/officeDocument/2006/relationships/slide" Target="slide24.xml"/><Relationship Id="rId8" Type="http://schemas.openxmlformats.org/officeDocument/2006/relationships/slide" Target="slide23.xml"/><Relationship Id="rId7" Type="http://schemas.openxmlformats.org/officeDocument/2006/relationships/slide" Target="slide22.xml"/><Relationship Id="rId6" Type="http://schemas.openxmlformats.org/officeDocument/2006/relationships/slide" Target="slide21.xml"/><Relationship Id="rId5" Type="http://schemas.openxmlformats.org/officeDocument/2006/relationships/slide" Target="slide20.xml"/><Relationship Id="rId4" Type="http://schemas.microsoft.com/office/2007/relationships/hdphoto" Target="../media/image63.wdp"/><Relationship Id="rId3" Type="http://schemas.openxmlformats.org/officeDocument/2006/relationships/image" Target="../media/image62.png"/><Relationship Id="rId2" Type="http://schemas.microsoft.com/office/2007/relationships/hdphoto" Target="../media/image61.wdp"/><Relationship Id="rId19" Type="http://schemas.openxmlformats.org/officeDocument/2006/relationships/notesSlide" Target="../notesSlides/notesSlide16.xml"/><Relationship Id="rId18" Type="http://schemas.openxmlformats.org/officeDocument/2006/relationships/slideLayout" Target="../slideLayouts/slideLayout25.xml"/><Relationship Id="rId17" Type="http://schemas.openxmlformats.org/officeDocument/2006/relationships/slide" Target="slide28.xml"/><Relationship Id="rId16" Type="http://schemas.microsoft.com/office/2007/relationships/hdphoto" Target="../media/image68.wdp"/><Relationship Id="rId15" Type="http://schemas.openxmlformats.org/officeDocument/2006/relationships/image" Target="../media/image67.png"/><Relationship Id="rId14" Type="http://schemas.openxmlformats.org/officeDocument/2006/relationships/image" Target="../media/image66.png"/><Relationship Id="rId13" Type="http://schemas.microsoft.com/office/2007/relationships/hdphoto" Target="../media/image65.wdp"/><Relationship Id="rId12" Type="http://schemas.openxmlformats.org/officeDocument/2006/relationships/image" Target="../media/image64.png"/><Relationship Id="rId11" Type="http://schemas.openxmlformats.org/officeDocument/2006/relationships/slide" Target="slide26.xml"/><Relationship Id="rId10" Type="http://schemas.openxmlformats.org/officeDocument/2006/relationships/slide" Target="slide25.xml"/><Relationship Id="rId1"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slide" Target="slide19.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xml"/><Relationship Id="rId2" Type="http://schemas.microsoft.com/office/2007/relationships/hdphoto" Target="../media/image70.wdp"/><Relationship Id="rId1" Type="http://schemas.openxmlformats.org/officeDocument/2006/relationships/image" Target="../media/image69.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2.xml"/><Relationship Id="rId3" Type="http://schemas.openxmlformats.org/officeDocument/2006/relationships/image" Target="../media/image73.png"/><Relationship Id="rId2" Type="http://schemas.microsoft.com/office/2007/relationships/hdphoto" Target="../media/image72.wdp"/><Relationship Id="rId1" Type="http://schemas.openxmlformats.org/officeDocument/2006/relationships/image" Target="../media/image71.png"/></Relationships>
</file>

<file path=ppt/slides/_rels/slide3.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image" Target="../media/image38.GIF"/><Relationship Id="rId5" Type="http://schemas.openxmlformats.org/officeDocument/2006/relationships/image" Target="../media/image17.png"/><Relationship Id="rId4" Type="http://schemas.openxmlformats.org/officeDocument/2006/relationships/image" Target="../media/image10.png"/><Relationship Id="rId3" Type="http://schemas.openxmlformats.org/officeDocument/2006/relationships/image" Target="../media/image37.png"/><Relationship Id="rId2" Type="http://schemas.openxmlformats.org/officeDocument/2006/relationships/image" Target="../media/image36.png"/><Relationship Id="rId10" Type="http://schemas.openxmlformats.org/officeDocument/2006/relationships/slideLayout" Target="../slideLayouts/slideLayout11.xml"/><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microsoft.com/office/2007/relationships/hdphoto" Target="../media/image41.wdp"/><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10.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8.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38.GIF"/><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44.png"/><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0.xml"/><Relationship Id="rId3" Type="http://schemas.openxmlformats.org/officeDocument/2006/relationships/audio" Target="../media/audio1.wav"/><Relationship Id="rId2" Type="http://schemas.openxmlformats.org/officeDocument/2006/relationships/image" Target="../media/image47.jpeg"/><Relationship Id="rId1"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Google Shape;704;p41"/>
          <p:cNvSpPr txBox="1">
            <a:spLocks noGrp="1"/>
          </p:cNvSpPr>
          <p:nvPr>
            <p:ph type="subTitle" idx="2"/>
          </p:nvPr>
        </p:nvSpPr>
        <p:spPr>
          <a:xfrm>
            <a:off x="3425100" y="995147"/>
            <a:ext cx="22938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u="sng" dirty="0" smtClean="0">
                <a:solidFill>
                  <a:schemeClr val="accent1">
                    <a:lumMod val="75000"/>
                  </a:schemeClr>
                </a:solidFill>
                <a:latin typeface="Gwendolyn" pitchFamily="2" charset="0"/>
                <a:cs typeface="Pattaya" panose="00000500000000000000" pitchFamily="2" charset="-34"/>
              </a:rPr>
              <a:t>Lịch sử</a:t>
            </a:r>
            <a:endParaRPr sz="4800" b="1" u="sng" dirty="0">
              <a:solidFill>
                <a:schemeClr val="accent1">
                  <a:lumMod val="75000"/>
                </a:schemeClr>
              </a:solidFill>
              <a:latin typeface="Gwendolyn" pitchFamily="2" charset="0"/>
              <a:cs typeface="Pattaya" panose="00000500000000000000" pitchFamily="2" charset="-34"/>
            </a:endParaRPr>
          </a:p>
        </p:txBody>
      </p:sp>
      <p:sp>
        <p:nvSpPr>
          <p:cNvPr id="6" name="Title 5"/>
          <p:cNvSpPr txBox="1">
            <a:spLocks noGrp="1"/>
          </p:cNvSpPr>
          <p:nvPr>
            <p:ph type="ctrTitle"/>
          </p:nvPr>
        </p:nvSpPr>
        <p:spPr>
          <a:xfrm>
            <a:off x="1398182" y="1627706"/>
            <a:ext cx="6347637" cy="2646848"/>
          </a:xfrm>
          <a:prstGeom prst="rect">
            <a:avLst/>
          </a:prstGeom>
          <a:noFill/>
        </p:spPr>
        <p:txBody>
          <a:bodyPr wrap="square" rtlCol="0">
            <a:spAutoFit/>
          </a:bodyPr>
          <a:lstStyle/>
          <a:p>
            <a:r>
              <a:rPr lang="vi-VN" sz="8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rPr>
              <a:t>Lễ kí Hiệp định Pa - ri</a:t>
            </a:r>
            <a:endPar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41" name="Google Shape;1041;p60"/>
          <p:cNvPicPr preferRelativeResize="0"/>
          <p:nvPr/>
        </p:nvPicPr>
        <p:blipFill>
          <a:blip r:embed="rId1">
            <a:alphaModFix amt="95000"/>
          </a:blip>
          <a:stretch>
            <a:fillRect/>
          </a:stretch>
        </p:blipFill>
        <p:spPr>
          <a:xfrm rot="-864878" flipH="1">
            <a:off x="8902121" y="4263035"/>
            <a:ext cx="233117" cy="222579"/>
          </a:xfrm>
          <a:prstGeom prst="rect">
            <a:avLst/>
          </a:prstGeom>
          <a:noFill/>
          <a:ln>
            <a:noFill/>
          </a:ln>
        </p:spPr>
      </p:pic>
      <p:sp>
        <p:nvSpPr>
          <p:cNvPr id="67" name="Rectangle 6"/>
          <p:cNvSpPr>
            <a:spLocks noChangeArrowheads="1"/>
          </p:cNvSpPr>
          <p:nvPr/>
        </p:nvSpPr>
        <p:spPr bwMode="auto">
          <a:xfrm>
            <a:off x="384544" y="469272"/>
            <a:ext cx="85273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smtClean="0">
                <a:solidFill>
                  <a:srgbClr val="002060"/>
                </a:solidFill>
                <a:latin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rPr>
              <a:t>Cờ</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vàng</a:t>
            </a:r>
            <a:r>
              <a:rPr lang="en-US" altLang="en-US" sz="2800" dirty="0" smtClean="0">
                <a:solidFill>
                  <a:srgbClr val="002060"/>
                </a:solidFill>
                <a:latin typeface="Times New Roman" panose="02020603050405020304" pitchFamily="18" charset="0"/>
              </a:rPr>
              <a:t>,</a:t>
            </a:r>
            <a:r>
              <a:rPr lang="vi-VN" altLang="en-US" sz="2800" dirty="0" smtClean="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cờ</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xanh</a:t>
            </a:r>
            <a:r>
              <a:rPr lang="vi-VN" altLang="en-US" sz="2800" dirty="0" smtClean="0">
                <a:solidFill>
                  <a:srgbClr val="002060"/>
                </a:solidFill>
                <a:latin typeface="Times New Roman" panose="02020603050405020304" pitchFamily="18" charset="0"/>
              </a:rPr>
              <a:t> ở </a:t>
            </a:r>
            <a:r>
              <a:rPr lang="en-US" altLang="en-US" sz="2800" dirty="0" err="1" smtClean="0">
                <a:solidFill>
                  <a:srgbClr val="002060"/>
                </a:solidFill>
                <a:latin typeface="Times New Roman" panose="02020603050405020304" pitchFamily="18" charset="0"/>
              </a:rPr>
              <a:t>giữa</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có</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ngôi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khắp</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đường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phố</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Clê</a:t>
            </a:r>
            <a:r>
              <a:rPr lang="en-US" altLang="en-US" sz="2800" dirty="0" smtClean="0">
                <a:solidFill>
                  <a:srgbClr val="002060"/>
                </a:solidFill>
                <a:latin typeface="Times New Roman" panose="02020603050405020304" pitchFamily="18" charset="0"/>
              </a:rPr>
              <a:t>-be.</a:t>
            </a:r>
            <a:endParaRPr lang="vi-VN" altLang="en-US" sz="2800" dirty="0" smtClean="0">
              <a:solidFill>
                <a:srgbClr val="002060"/>
              </a:solidFill>
              <a:latin typeface="Times New Roman" panose="02020603050405020304" pitchFamily="18" charset="0"/>
            </a:endParaRPr>
          </a:p>
          <a:p>
            <a:pPr algn="just"/>
            <a:r>
              <a:rPr lang="en-US" altLang="en-US" sz="2800" dirty="0" smtClean="0">
                <a:solidFill>
                  <a:srgbClr val="002060"/>
                </a:solidFill>
                <a:latin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rPr>
              <a:t>Toà</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hội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nghị</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lộng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lẫy</a:t>
            </a:r>
            <a:r>
              <a:rPr lang="en-US" altLang="en-US" sz="2800" dirty="0">
                <a:solidFill>
                  <a:srgbClr val="002060"/>
                </a:solidFill>
                <a:latin typeface="Times New Roman" panose="02020603050405020304" pitchFamily="18" charset="0"/>
              </a:rPr>
              <a:t>.</a:t>
            </a:r>
            <a:endParaRPr lang="en-US" altLang="en-US" sz="2800" dirty="0">
              <a:solidFill>
                <a:srgbClr val="002060"/>
              </a:solidFill>
              <a:latin typeface="Times New Roman" panose="02020603050405020304" pitchFamily="18" charset="0"/>
            </a:endParaRPr>
          </a:p>
          <a:p>
            <a:pPr algn="just"/>
            <a:r>
              <a:rPr lang="en-US" altLang="en-US" sz="2800" dirty="0" smtClean="0">
                <a:solidFill>
                  <a:srgbClr val="002060"/>
                </a:solidFill>
                <a:latin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rPr>
              <a:t>Nhiều</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ngoại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phóng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quốc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dự</a:t>
            </a:r>
            <a:r>
              <a:rPr lang="en-US" altLang="en-US" sz="2800" dirty="0">
                <a:solidFill>
                  <a:srgbClr val="002060"/>
                </a:solidFill>
                <a:latin typeface="Times New Roman" panose="02020603050405020304" pitchFamily="18" charset="0"/>
              </a:rPr>
              <a:t>.</a:t>
            </a:r>
            <a:endParaRPr lang="en-US" altLang="en-US" sz="2800" dirty="0">
              <a:solidFill>
                <a:srgbClr val="002060"/>
              </a:solidFill>
              <a:latin typeface="Times New Roman" panose="02020603050405020304" pitchFamily="18" charset="0"/>
            </a:endParaRPr>
          </a:p>
        </p:txBody>
      </p:sp>
      <p:pic>
        <p:nvPicPr>
          <p:cNvPr id="68" name="Picture 11" descr="co do sao v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37"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o nua xanh nua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842"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30"/>
          <p:cNvSpPr txBox="1">
            <a:spLocks noChangeArrowheads="1"/>
          </p:cNvSpPr>
          <p:nvPr/>
        </p:nvSpPr>
        <p:spPr bwMode="auto">
          <a:xfrm>
            <a:off x="816049" y="3659568"/>
            <a:ext cx="29859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smtClean="0">
                <a:solidFill>
                  <a:srgbClr val="002060"/>
                </a:solidFill>
                <a:latin typeface="Times New Roman" panose="02020603050405020304" pitchFamily="18" charset="0"/>
              </a:rPr>
              <a:t>Cờ</a:t>
            </a:r>
            <a:r>
              <a:rPr lang="en-US" altLang="en-US" sz="2400" b="1" dirty="0" smtClean="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Nước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Quốc</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kì</a:t>
            </a:r>
            <a:r>
              <a:rPr lang="vi-VN" altLang="en-US" sz="2400" b="1" dirty="0">
                <a:solidFill>
                  <a:srgbClr val="002060"/>
                </a:solidFill>
                <a:latin typeface="Times New Roman" panose="02020603050405020304" pitchFamily="18" charset="0"/>
              </a:rPr>
              <a:t>)</a:t>
            </a:r>
            <a:endParaRPr lang="en-US" altLang="en-US" sz="2400" b="1" dirty="0">
              <a:solidFill>
                <a:srgbClr val="002060"/>
              </a:solidFill>
              <a:latin typeface="Times New Roman" panose="02020603050405020304" pitchFamily="18" charset="0"/>
            </a:endParaRPr>
          </a:p>
        </p:txBody>
      </p:sp>
      <p:sp>
        <p:nvSpPr>
          <p:cNvPr id="71" name="Rectangle 6"/>
          <p:cNvSpPr>
            <a:spLocks noChangeArrowheads="1"/>
          </p:cNvSpPr>
          <p:nvPr/>
        </p:nvSpPr>
        <p:spPr bwMode="auto">
          <a:xfrm>
            <a:off x="762000" y="63015"/>
            <a:ext cx="6191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smtClean="0">
                <a:solidFill>
                  <a:schemeClr val="accent1">
                    <a:lumMod val="75000"/>
                  </a:schemeClr>
                </a:solidFill>
                <a:latin typeface="Times New Roman" panose="02020603050405020304" pitchFamily="18" charset="0"/>
              </a:rPr>
              <a:t>Khung</a:t>
            </a:r>
            <a:r>
              <a:rPr lang="en-US" altLang="en-US" sz="2800" b="1" dirty="0" smtClean="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cảnh</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của</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Lễ</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kí</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Hiệp</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định</a:t>
            </a:r>
            <a:r>
              <a:rPr lang="en-US" altLang="en-US" sz="2800" b="1" dirty="0">
                <a:solidFill>
                  <a:schemeClr val="accent1">
                    <a:lumMod val="75000"/>
                  </a:schemeClr>
                </a:solidFill>
                <a:latin typeface="Times New Roman" panose="02020603050405020304" pitchFamily="18" charset="0"/>
              </a:rPr>
              <a:t> </a:t>
            </a:r>
            <a:r>
              <a:rPr lang="en-US" altLang="en-US" sz="2800" b="1" dirty="0" smtClean="0">
                <a:solidFill>
                  <a:schemeClr val="accent1">
                    <a:lumMod val="75000"/>
                  </a:schemeClr>
                </a:solidFill>
                <a:latin typeface="Times New Roman" panose="02020603050405020304" pitchFamily="18" charset="0"/>
              </a:rPr>
              <a:t>Pa-</a:t>
            </a:r>
            <a:r>
              <a:rPr lang="en-US" altLang="en-US" sz="2800" b="1" dirty="0" err="1" smtClean="0">
                <a:solidFill>
                  <a:schemeClr val="accent1">
                    <a:lumMod val="75000"/>
                  </a:schemeClr>
                </a:solidFill>
                <a:latin typeface="Times New Roman" panose="02020603050405020304" pitchFamily="18" charset="0"/>
              </a:rPr>
              <a:t>ri</a:t>
            </a:r>
            <a:r>
              <a:rPr lang="vi-VN" altLang="en-US" sz="2800" b="1" dirty="0">
                <a:solidFill>
                  <a:schemeClr val="accent1">
                    <a:lumMod val="75000"/>
                  </a:schemeClr>
                </a:solidFill>
                <a:latin typeface="Times New Roman" panose="02020603050405020304" pitchFamily="18" charset="0"/>
              </a:rPr>
              <a:t>:</a:t>
            </a:r>
            <a:endParaRPr lang="en-US" altLang="en-US" sz="2800" b="1" dirty="0">
              <a:solidFill>
                <a:schemeClr val="accent1">
                  <a:lumMod val="75000"/>
                </a:schemeClr>
              </a:solidFill>
              <a:latin typeface="Times New Roman" panose="02020603050405020304" pitchFamily="18" charset="0"/>
            </a:endParaRPr>
          </a:p>
        </p:txBody>
      </p:sp>
      <p:sp>
        <p:nvSpPr>
          <p:cNvPr id="72" name="Text Box 30"/>
          <p:cNvSpPr txBox="1">
            <a:spLocks noChangeArrowheads="1"/>
          </p:cNvSpPr>
          <p:nvPr/>
        </p:nvSpPr>
        <p:spPr bwMode="auto">
          <a:xfrm>
            <a:off x="4981353" y="3680130"/>
            <a:ext cx="3824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smtClean="0">
                <a:solidFill>
                  <a:srgbClr val="002060"/>
                </a:solidFill>
                <a:latin typeface="Times New Roman" panose="02020603050405020304" pitchFamily="18" charset="0"/>
              </a:rPr>
              <a:t>Cờ</a:t>
            </a:r>
            <a:r>
              <a:rPr lang="en-US" altLang="en-US" sz="2400" b="1" dirty="0" smtClean="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trận</a:t>
            </a:r>
            <a:r>
              <a:rPr lang="en-US" altLang="en-US" sz="2400" b="1" dirty="0">
                <a:solidFill>
                  <a:srgbClr val="002060"/>
                </a:solidFill>
                <a:latin typeface="Times New Roman" panose="02020603050405020304" pitchFamily="18" charset="0"/>
              </a:rPr>
              <a:t> </a:t>
            </a:r>
            <a:r>
              <a:rPr lang="vi-VN" altLang="en-US" sz="2400" b="1" dirty="0" smtClean="0">
                <a:solidFill>
                  <a:srgbClr val="002060"/>
                </a:solidFill>
                <a:latin typeface="Times New Roman" panose="02020603050405020304" pitchFamily="18" charset="0"/>
              </a:rPr>
              <a:t>dân tộc </a:t>
            </a:r>
            <a:r>
              <a:rPr lang="vi-VN" altLang="en-US" sz="2400" b="1" dirty="0">
                <a:solidFill>
                  <a:srgbClr val="002060"/>
                </a:solidFill>
                <a:latin typeface="Times New Roman" panose="02020603050405020304" pitchFamily="18" charset="0"/>
              </a:rPr>
              <a:t>g</a:t>
            </a:r>
            <a:r>
              <a:rPr lang="en-US" altLang="en-US" sz="2400" b="1" dirty="0" err="1" smtClean="0">
                <a:solidFill>
                  <a:srgbClr val="002060"/>
                </a:solidFill>
                <a:latin typeface="Times New Roman" panose="02020603050405020304" pitchFamily="18" charset="0"/>
              </a:rPr>
              <a:t>iải</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phóng</a:t>
            </a:r>
            <a:r>
              <a:rPr lang="vi-VN" altLang="en-US" sz="2400" b="1" dirty="0" smtClean="0">
                <a:solidFill>
                  <a:srgbClr val="002060"/>
                </a:solidFill>
                <a:latin typeface="Times New Roman" panose="02020603050405020304" pitchFamily="18" charset="0"/>
              </a:rPr>
              <a:t> miền Nam Việt Nam</a:t>
            </a:r>
            <a:endParaRPr lang="en-US" altLang="en-US" sz="2400" b="1" dirty="0">
              <a:solidFill>
                <a:srgbClr val="002060"/>
              </a:solidFill>
              <a:latin typeface="Times New Roman" panose="02020603050405020304" pitchFamily="18" charset="0"/>
            </a:endParaRPr>
          </a:p>
        </p:txBody>
      </p:sp>
      <p:pic>
        <p:nvPicPr>
          <p:cNvPr id="73" name="imgb" descr="hoadam4benpar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840" y="2239976"/>
            <a:ext cx="4606321" cy="277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0" end="0"/>
                                            </p:txEl>
                                          </p:spTgt>
                                        </p:tgtEl>
                                        <p:attrNameLst>
                                          <p:attrName>style.visibility</p:attrName>
                                        </p:attrNameLst>
                                      </p:cBhvr>
                                      <p:to>
                                        <p:strVal val="visible"/>
                                      </p:to>
                                    </p:set>
                                    <p:animEffect transition="in" filter="fade">
                                      <p:cBhvr>
                                        <p:cTn id="12" dur="500"/>
                                        <p:tgtEl>
                                          <p:spTgt spid="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800" decel="100000"/>
                                        <p:tgtEl>
                                          <p:spTgt spid="68"/>
                                        </p:tgtEl>
                                      </p:cBhvr>
                                    </p:animEffect>
                                    <p:anim calcmode="lin" valueType="num">
                                      <p:cBhvr>
                                        <p:cTn id="18" dur="800" decel="100000" fill="hold"/>
                                        <p:tgtEl>
                                          <p:spTgt spid="68"/>
                                        </p:tgtEl>
                                        <p:attrNameLst>
                                          <p:attrName>style.rotation</p:attrName>
                                        </p:attrNameLst>
                                      </p:cBhvr>
                                      <p:tavLst>
                                        <p:tav tm="0">
                                          <p:val>
                                            <p:fltVal val="-90"/>
                                          </p:val>
                                        </p:tav>
                                        <p:tav tm="100000">
                                          <p:val>
                                            <p:fltVal val="0"/>
                                          </p:val>
                                        </p:tav>
                                      </p:tavLst>
                                    </p:anim>
                                    <p:anim calcmode="lin" valueType="num">
                                      <p:cBhvr>
                                        <p:cTn id="19" dur="800" decel="100000" fill="hold"/>
                                        <p:tgtEl>
                                          <p:spTgt spid="68"/>
                                        </p:tgtEl>
                                        <p:attrNameLst>
                                          <p:attrName>ppt_x</p:attrName>
                                        </p:attrNameLst>
                                      </p:cBhvr>
                                      <p:tavLst>
                                        <p:tav tm="0">
                                          <p:val>
                                            <p:strVal val="#ppt_x+0.4"/>
                                          </p:val>
                                        </p:tav>
                                        <p:tav tm="100000">
                                          <p:val>
                                            <p:strVal val="#ppt_x-0.05"/>
                                          </p:val>
                                        </p:tav>
                                      </p:tavLst>
                                    </p:anim>
                                    <p:anim calcmode="lin" valueType="num">
                                      <p:cBhvr>
                                        <p:cTn id="20" dur="800" decel="100000" fill="hold"/>
                                        <p:tgtEl>
                                          <p:spTgt spid="6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camera.wav"/>
                                        </p:tgtEl>
                                      </p:cMediaNode>
                                    </p:audio>
                                  </p:sub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800" decel="100000"/>
                                        <p:tgtEl>
                                          <p:spTgt spid="69"/>
                                        </p:tgtEl>
                                      </p:cBhvr>
                                    </p:animEffect>
                                    <p:anim calcmode="lin" valueType="num">
                                      <p:cBhvr>
                                        <p:cTn id="27" dur="800" decel="100000" fill="hold"/>
                                        <p:tgtEl>
                                          <p:spTgt spid="69"/>
                                        </p:tgtEl>
                                        <p:attrNameLst>
                                          <p:attrName>style.rotation</p:attrName>
                                        </p:attrNameLst>
                                      </p:cBhvr>
                                      <p:tavLst>
                                        <p:tav tm="0">
                                          <p:val>
                                            <p:fltVal val="-90"/>
                                          </p:val>
                                        </p:tav>
                                        <p:tav tm="100000">
                                          <p:val>
                                            <p:fltVal val="0"/>
                                          </p:val>
                                        </p:tav>
                                      </p:tavLst>
                                    </p:anim>
                                    <p:anim calcmode="lin" valueType="num">
                                      <p:cBhvr>
                                        <p:cTn id="28" dur="800" decel="100000" fill="hold"/>
                                        <p:tgtEl>
                                          <p:spTgt spid="69"/>
                                        </p:tgtEl>
                                        <p:attrNameLst>
                                          <p:attrName>ppt_x</p:attrName>
                                        </p:attrNameLst>
                                      </p:cBhvr>
                                      <p:tavLst>
                                        <p:tav tm="0">
                                          <p:val>
                                            <p:strVal val="#ppt_x+0.4"/>
                                          </p:val>
                                        </p:tav>
                                        <p:tav tm="100000">
                                          <p:val>
                                            <p:strVal val="#ppt_x-0.05"/>
                                          </p:val>
                                        </p:tav>
                                      </p:tavLst>
                                    </p:anim>
                                    <p:anim calcmode="lin" valueType="num">
                                      <p:cBhvr>
                                        <p:cTn id="29" dur="800" decel="100000" fill="hold"/>
                                        <p:tgtEl>
                                          <p:spTgt spid="6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camera.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Horizontal)">
                                      <p:cBhvr>
                                        <p:cTn id="36" dur="500"/>
                                        <p:tgtEl>
                                          <p:spTgt spid="70"/>
                                        </p:tgtEl>
                                      </p:cBhvr>
                                    </p:animEffect>
                                  </p:childTnLst>
                                  <p:subTnLst>
                                    <p:audio>
                                      <p:cMediaNode>
                                        <p:cTn display="0" masterRel="sameClick">
                                          <p:stCondLst>
                                            <p:cond evt="begin" delay="0">
                                              <p:tn val="34"/>
                                            </p:cond>
                                          </p:stCondLst>
                                          <p:endCondLst>
                                            <p:cond evt="onStopAudio" delay="0">
                                              <p:tgtEl>
                                                <p:sldTgt/>
                                              </p:tgtEl>
                                            </p:cond>
                                          </p:endCondLst>
                                        </p:cTn>
                                        <p:tgtEl>
                                          <p:sndTgt r:embed="rId6" name="push.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Horizontal)">
                                      <p:cBhvr>
                                        <p:cTn id="41" dur="500"/>
                                        <p:tgtEl>
                                          <p:spTgt spid="72"/>
                                        </p:tgtEl>
                                      </p:cBhvr>
                                    </p:animEffect>
                                  </p:childTnLst>
                                  <p:subTnLst>
                                    <p:audio>
                                      <p:cMediaNode>
                                        <p:cTn display="0" masterRel="sameClick">
                                          <p:stCondLst>
                                            <p:cond evt="begin" delay="0">
                                              <p:tn val="39"/>
                                            </p:cond>
                                          </p:stCondLst>
                                          <p:endCondLst>
                                            <p:cond evt="onStopAudio" delay="0">
                                              <p:tgtEl>
                                                <p:sldTgt/>
                                              </p:tgtEl>
                                            </p:cond>
                                          </p:endCondLst>
                                        </p:cTn>
                                        <p:tgtEl>
                                          <p:sndTgt r:embed="rId6" name="push.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6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7">
                                            <p:txEl>
                                              <p:pRg st="1" end="1"/>
                                            </p:txEl>
                                          </p:spTgt>
                                        </p:tgtEl>
                                        <p:attrNameLst>
                                          <p:attrName>style.visibility</p:attrName>
                                        </p:attrNameLst>
                                      </p:cBhvr>
                                      <p:to>
                                        <p:strVal val="visible"/>
                                      </p:to>
                                    </p:set>
                                    <p:animEffect transition="in" filter="barn(inVertical)">
                                      <p:cBhvr>
                                        <p:cTn id="56" dur="500"/>
                                        <p:tgtEl>
                                          <p:spTgt spid="6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7">
                                            <p:txEl>
                                              <p:pRg st="2" end="2"/>
                                            </p:txEl>
                                          </p:spTgt>
                                        </p:tgtEl>
                                        <p:attrNameLst>
                                          <p:attrName>style.visibility</p:attrName>
                                        </p:attrNameLst>
                                      </p:cBhvr>
                                      <p:to>
                                        <p:strVal val="visible"/>
                                      </p:to>
                                    </p:set>
                                    <p:animEffect transition="in" filter="barn(inVertical)">
                                      <p:cBhvr>
                                        <p:cTn id="61" dur="500"/>
                                        <p:tgtEl>
                                          <p:spTgt spid="67">
                                            <p:txEl>
                                              <p:pRg st="2" end="2"/>
                                            </p:txEl>
                                          </p:spTgt>
                                        </p:tgtEl>
                                      </p:cBhvr>
                                    </p:animEffect>
                                  </p:childTnLst>
                                </p:cTn>
                              </p:par>
                            </p:childTnLst>
                          </p:cTn>
                        </p:par>
                        <p:par>
                          <p:cTn id="62" fill="hold">
                            <p:stCondLst>
                              <p:cond delay="500"/>
                            </p:stCondLst>
                            <p:childTnLst>
                              <p:par>
                                <p:cTn id="63" presetID="5" presetClass="entr" presetSubtype="1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checkerboard(across)">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2" grpId="0"/>
      <p:bldP spid="7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dirty="0" smtClean="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1">
                <a:alphaModFix amt="78000"/>
              </a:blip>
              <a:stretch>
                <a:fillRect/>
              </a:stretch>
            </p:blipFill>
            <p:spPr>
              <a:xfrm rot="-5400000">
                <a:off x="592601" y="716277"/>
                <a:ext cx="884352" cy="800599"/>
              </a:xfrm>
              <a:prstGeom prst="rect">
                <a:avLst/>
              </a:prstGeom>
              <a:noFill/>
              <a:ln>
                <a:noFill/>
              </a:ln>
            </p:spPr>
          </p:pic>
          <p:sp>
            <p:nvSpPr>
              <p:cNvPr id="9" name="Google Shape;720;p43"/>
              <p:cNvSpPr txBox="1"/>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3600" b="1" dirty="0" smtClean="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3</a:t>
                </a:r>
                <a:endParaRPr lang="en-GB" sz="3600" b="1" dirty="0">
                  <a:solidFill>
                    <a:srgbClr val="002060"/>
                  </a:solidFill>
                  <a:effectLst>
                    <a:outerShdw blurRad="38100" dist="38100" dir="2700000" algn="tl">
                      <a:srgbClr val="000000">
                        <a:alpha val="43137"/>
                      </a:srgbClr>
                    </a:outerShdw>
                  </a:effectLst>
                </a:endParaRPr>
              </a:p>
            </p:txBody>
          </p:sp>
        </p:grpSp>
      </p:grpSp>
      <p:sp>
        <p:nvSpPr>
          <p:cNvPr id="13" name="Google Shape;635;p47"/>
          <p:cNvSpPr txBox="1"/>
          <p:nvPr/>
        </p:nvSpPr>
        <p:spPr>
          <a:xfrm>
            <a:off x="795120" y="1322807"/>
            <a:ext cx="5329920"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panose="020B0604020202020204"/>
              <a:buChar char="●"/>
              <a:defRPr sz="18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1pPr>
            <a:lvl2pPr marL="914400" marR="0" lvl="1"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2pPr>
            <a:lvl3pPr marL="1371600" marR="0" lvl="2"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3pPr>
            <a:lvl4pPr marL="1828800" marR="0" lvl="3"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4pPr>
            <a:lvl5pPr marL="2286000" marR="0" lvl="4"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5pPr>
            <a:lvl6pPr marL="2743200" marR="0" lvl="5"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6pPr>
            <a:lvl7pPr marL="3200400" marR="0" lvl="6"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7pPr>
            <a:lvl8pPr marL="3657600" marR="0" lvl="7"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8pPr>
            <a:lvl9pPr marL="4114800" marR="0" lvl="8" indent="-317500" algn="l" rtl="0">
              <a:lnSpc>
                <a:spcPct val="115000"/>
              </a:lnSpc>
              <a:spcBef>
                <a:spcPts val="1600"/>
              </a:spcBef>
              <a:spcAft>
                <a:spcPts val="160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9pPr>
          </a:lstStyle>
          <a:p>
            <a:pPr marL="0" indent="0" algn="ctr">
              <a:lnSpc>
                <a:spcPct val="100000"/>
              </a:lnSpc>
              <a:buFont typeface="Quicksand Medium" panose="020B0604020202020204"/>
              <a:buNone/>
            </a:pPr>
            <a:r>
              <a:rPr lang="vi-VN"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Theo Hiệp định Pa-ri, Mĩ phải thực hiện những điều gì</a:t>
            </a:r>
            <a:r>
              <a:rPr lang="en-US"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a:t>
            </a:r>
            <a:endParaRPr lang="en-US" sz="2600" b="1" dirty="0">
              <a:solidFill>
                <a:schemeClr val="bg1"/>
              </a:solidFill>
              <a:latin typeface="Candara" panose="020E0502030303020204" pitchFamily="34" charset="0"/>
              <a:ea typeface="Quicksand" panose="020B0604020202020204"/>
              <a:cs typeface="Quicksand" panose="020B0604020202020204"/>
              <a:sym typeface="Quicksand" panose="020B0604020202020204"/>
            </a:endParaRPr>
          </a:p>
        </p:txBody>
      </p:sp>
      <p:pic>
        <p:nvPicPr>
          <p:cNvPr id="14" name="Picture 2" descr="32 Super cute little girl emoji iphone emoticons downloads | Cute gif,  Emoticon, Cute cartoon wallpapers"/>
          <p:cNvPicPr>
            <a:picLocks noChangeAspect="1" noChangeArrowheads="1" noCrop="1"/>
          </p:cNvPicPr>
          <p:nvPr/>
        </p:nvPicPr>
        <p:blipFill>
          <a:blip r:embed="rId2"/>
          <a:srcRect/>
          <a:stretch>
            <a:fillRect/>
          </a:stretch>
        </p:blipFill>
        <p:spPr bwMode="auto">
          <a:xfrm>
            <a:off x="6125040" y="202070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个人文件夹\2020年\办公室相关\ppt专用\素材图片\元素\幼小学习\11d7e452703442dfce22b12ef2fb5d75.jpg11d7e452703442dfce22b12ef2fb5d75"/>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Lst>
          </a:blip>
          <a:srcRect/>
          <a:stretch>
            <a:fillRect/>
          </a:stretch>
        </p:blipFill>
        <p:spPr>
          <a:xfrm>
            <a:off x="1" y="0"/>
            <a:ext cx="9127331" cy="5143500"/>
          </a:xfrm>
          <a:prstGeom prst="rect">
            <a:avLst/>
          </a:prstGeom>
        </p:spPr>
      </p:pic>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panose="020B0604020202020204"/>
            </a:endParaRPr>
          </a:p>
        </p:txBody>
      </p:sp>
      <p:sp>
        <p:nvSpPr>
          <p:cNvPr id="4" name="文本框 3"/>
          <p:cNvSpPr txBox="1"/>
          <p:nvPr/>
        </p:nvSpPr>
        <p:spPr>
          <a:xfrm>
            <a:off x="1910558" y="335124"/>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rPr>
              <a:t>Thảo</a:t>
            </a:r>
            <a:r>
              <a:rPr lang="en-US" altLang="zh-CN" sz="7200" kern="1200" dirty="0">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rPr>
              <a:t>luận</a:t>
            </a:r>
            <a:r>
              <a:rPr lang="en-US" altLang="zh-CN" sz="7200" kern="1200" dirty="0">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rPr>
              <a:t>nhóm</a:t>
            </a:r>
            <a:r>
              <a:rPr lang="en-US" altLang="zh-CN" sz="7200" kern="1200" dirty="0">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rPr>
              <a:t> 2</a:t>
            </a:r>
            <a:endParaRPr lang="zh-CN" altLang="en-US" sz="7200" kern="1200" dirty="0">
              <a:ln>
                <a:solidFill>
                  <a:schemeClr val="tx1"/>
                </a:solidFill>
              </a:ln>
              <a:solidFill>
                <a:schemeClr val="tx1">
                  <a:lumMod val="75000"/>
                  <a:lumOff val="25000"/>
                </a:schemeClr>
              </a:solidFill>
              <a:latin typeface="SVN-Poky's" panose="020B0604020202020204" pitchFamily="34" charset="0"/>
              <a:ea typeface="字魂130号-快乐俏黑体" panose="00000500000000000000" charset="-122"/>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panose="020B0604020202020204"/>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3"/>
          <a:srcRect/>
          <a:stretch>
            <a:fillRect/>
          </a:stretch>
        </p:blipFill>
        <p:spPr>
          <a:xfrm rot="960000">
            <a:off x="6981817" y="1397551"/>
            <a:ext cx="623450" cy="1058670"/>
          </a:xfrm>
          <a:prstGeom prst="rect">
            <a:avLst/>
          </a:prstGeom>
        </p:spPr>
      </p:pic>
      <p:grpSp>
        <p:nvGrpSpPr>
          <p:cNvPr id="17" name="组合 16"/>
          <p:cNvGrpSpPr/>
          <p:nvPr/>
        </p:nvGrpSpPr>
        <p:grpSpPr>
          <a:xfrm rot="840000">
            <a:off x="1199674" y="2863215"/>
            <a:ext cx="1180624" cy="907733"/>
            <a:chOff x="2234" y="2173"/>
            <a:chExt cx="2120" cy="1548"/>
          </a:xfrm>
        </p:grpSpPr>
        <p:sp>
          <p:nvSpPr>
            <p:cNvPr id="15"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panose="020B0604020202020204"/>
              </a:endParaRPr>
            </a:p>
          </p:txBody>
        </p:sp>
        <p:sp>
          <p:nvSpPr>
            <p:cNvPr id="16"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panose="020B0604020202020204"/>
              </a:endParaRPr>
            </a:p>
          </p:txBody>
        </p:sp>
      </p:grpSp>
    </p:spTree>
    <p:custDataLst>
      <p:tags r:id="rId4"/>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587330" y="-1041547"/>
            <a:ext cx="3969342"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5757" y="895912"/>
            <a:ext cx="7632488" cy="954107"/>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Mĩ </a:t>
            </a:r>
            <a:r>
              <a:rPr lang="vi-VN" sz="2800" b="1" dirty="0">
                <a:solidFill>
                  <a:srgbClr val="002060"/>
                </a:solidFill>
                <a:latin typeface="Times New Roman" panose="02020603050405020304" pitchFamily="18" charset="0"/>
              </a:rPr>
              <a:t>phải tôn trọng độc lập, chủ </a:t>
            </a:r>
            <a:r>
              <a:rPr lang="vi-VN" sz="2800" b="1" dirty="0" smtClean="0">
                <a:solidFill>
                  <a:srgbClr val="002060"/>
                </a:solidFill>
                <a:latin typeface="Times New Roman" panose="02020603050405020304" pitchFamily="18" charset="0"/>
              </a:rPr>
              <a:t>quyền, thống nhất </a:t>
            </a:r>
            <a:r>
              <a:rPr lang="vi-VN" sz="2800" b="1" dirty="0">
                <a:solidFill>
                  <a:srgbClr val="002060"/>
                </a:solidFill>
                <a:latin typeface="Times New Roman" panose="02020603050405020304" pitchFamily="18" charset="0"/>
              </a:rPr>
              <a:t>và toàn vẹn lãnh thổ của Việt Nam. </a:t>
            </a:r>
            <a:endParaRPr lang="vi-VN" sz="2800" b="1" dirty="0">
              <a:solidFill>
                <a:srgbClr val="002060"/>
              </a:solidFill>
              <a:latin typeface="Times New Roman" panose="02020603050405020304" pitchFamily="18" charset="0"/>
            </a:endParaRPr>
          </a:p>
        </p:txBody>
      </p:sp>
      <p:sp>
        <p:nvSpPr>
          <p:cNvPr id="34" name="Rectangle 33"/>
          <p:cNvSpPr/>
          <p:nvPr/>
        </p:nvSpPr>
        <p:spPr>
          <a:xfrm>
            <a:off x="755757" y="2929544"/>
            <a:ext cx="7632488" cy="523220"/>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Phải </a:t>
            </a:r>
            <a:r>
              <a:rPr lang="vi-VN" sz="2800" b="1" dirty="0">
                <a:solidFill>
                  <a:srgbClr val="002060"/>
                </a:solidFill>
                <a:latin typeface="Times New Roman" panose="02020603050405020304" pitchFamily="18" charset="0"/>
              </a:rPr>
              <a:t>chấm dứt dính líu quân sự ở Việt Nam</a:t>
            </a:r>
            <a:r>
              <a:rPr lang="vi-VN" sz="2800" b="1" dirty="0" smtClean="0">
                <a:solidFill>
                  <a:srgbClr val="002060"/>
                </a:solidFill>
                <a:latin typeface="Times New Roman" panose="02020603050405020304" pitchFamily="18" charset="0"/>
              </a:rPr>
              <a:t>.</a:t>
            </a:r>
            <a:endParaRPr lang="vi-VN" sz="2800" b="1" dirty="0">
              <a:solidFill>
                <a:srgbClr val="002060"/>
              </a:solidFill>
            </a:endParaRPr>
          </a:p>
        </p:txBody>
      </p:sp>
      <p:sp>
        <p:nvSpPr>
          <p:cNvPr id="35" name="Rectangle 34"/>
          <p:cNvSpPr/>
          <p:nvPr/>
        </p:nvSpPr>
        <p:spPr>
          <a:xfrm>
            <a:off x="755757" y="1912728"/>
            <a:ext cx="7632488" cy="954107"/>
          </a:xfrm>
          <a:prstGeom prst="rect">
            <a:avLst/>
          </a:prstGeom>
        </p:spPr>
        <p:txBody>
          <a:bodyPr wrap="square">
            <a:spAutoFit/>
          </a:bodyPr>
          <a:lstStyle/>
          <a:p>
            <a:pPr algn="just" fontAlgn="base"/>
            <a:r>
              <a:rPr lang="vi-VN" sz="2800" b="1" dirty="0" smtClean="0">
                <a:solidFill>
                  <a:srgbClr val="002060"/>
                </a:solidFill>
                <a:sym typeface="Wingdings" panose="05000000000000000000" pitchFamily="2" charset="2"/>
              </a:rPr>
              <a:t> </a:t>
            </a:r>
            <a:r>
              <a:rPr lang="vi-VN" sz="2800" b="1" dirty="0" smtClean="0">
                <a:solidFill>
                  <a:srgbClr val="002060"/>
                </a:solidFill>
                <a:latin typeface="Times New Roman" panose="02020603050405020304" pitchFamily="18" charset="0"/>
              </a:rPr>
              <a:t>Phải </a:t>
            </a:r>
            <a:r>
              <a:rPr lang="vi-VN" sz="2800" b="1" dirty="0">
                <a:solidFill>
                  <a:srgbClr val="002060"/>
                </a:solidFill>
                <a:latin typeface="Times New Roman" panose="02020603050405020304" pitchFamily="18" charset="0"/>
              </a:rPr>
              <a:t>rút toàn bộ quân Mĩ và quân đồng minh ra khỏi Việt Nam</a:t>
            </a:r>
            <a:r>
              <a:rPr lang="vi-VN" sz="2800" b="1" dirty="0" smtClean="0">
                <a:solidFill>
                  <a:srgbClr val="002060"/>
                </a:solidFill>
                <a:latin typeface="Times New Roman" panose="02020603050405020304" pitchFamily="18" charset="0"/>
              </a:rPr>
              <a:t>.</a:t>
            </a:r>
            <a:endParaRPr lang="vi-VN" sz="2800" b="1" dirty="0">
              <a:solidFill>
                <a:srgbClr val="002060"/>
              </a:solidFill>
            </a:endParaRPr>
          </a:p>
        </p:txBody>
      </p:sp>
      <p:sp>
        <p:nvSpPr>
          <p:cNvPr id="36" name="Rectangle 35"/>
          <p:cNvSpPr/>
          <p:nvPr/>
        </p:nvSpPr>
        <p:spPr>
          <a:xfrm>
            <a:off x="755757" y="3515474"/>
            <a:ext cx="7632488" cy="954107"/>
          </a:xfrm>
          <a:prstGeom prst="rect">
            <a:avLst/>
          </a:prstGeom>
        </p:spPr>
        <p:txBody>
          <a:bodyPr wrap="square">
            <a:spAutoFit/>
          </a:bodyPr>
          <a:lstStyle/>
          <a:p>
            <a:pPr algn="just"/>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Phải </a:t>
            </a:r>
            <a:r>
              <a:rPr lang="vi-VN" sz="2800" b="1" dirty="0">
                <a:solidFill>
                  <a:srgbClr val="002060"/>
                </a:solidFill>
                <a:latin typeface="Times New Roman" panose="02020603050405020304" pitchFamily="18" charset="0"/>
              </a:rPr>
              <a:t>có trách nhiệm hàn gắn vết thương chiến tranh ở Việt Nam</a:t>
            </a:r>
            <a:r>
              <a:rPr lang="vi-VN" sz="2800" b="1" dirty="0" smtClean="0">
                <a:solidFill>
                  <a:srgbClr val="002060"/>
                </a:solidFill>
                <a:latin typeface="Times New Roman" panose="02020603050405020304" pitchFamily="18" charset="0"/>
              </a:rPr>
              <a:t>.</a:t>
            </a:r>
            <a:endParaRPr lang="vi-VN" sz="2800" b="1" dirty="0">
              <a:solidFill>
                <a:srgbClr val="002060"/>
              </a:solidFill>
            </a:endParaRPr>
          </a:p>
        </p:txBody>
      </p:sp>
      <p:sp>
        <p:nvSpPr>
          <p:cNvPr id="37" name="Google Shape;719;p43"/>
          <p:cNvSpPr txBox="1"/>
          <p:nvPr/>
        </p:nvSpPr>
        <p:spPr>
          <a:xfrm>
            <a:off x="1834535" y="209383"/>
            <a:ext cx="547493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dirty="0" smtClean="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5"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050" name="Picture 2" descr="41 năm sự kiện Mỹ rút khỏi Việt Nam (29/3/1973- 29/3/20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8997" y="0"/>
            <a:ext cx="5586007" cy="3700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238694" y="3567692"/>
            <a:ext cx="6666613" cy="1569660"/>
          </a:xfrm>
          <a:prstGeom prst="rect">
            <a:avLst/>
          </a:prstGeom>
        </p:spPr>
        <p:txBody>
          <a:bodyPr wrap="square">
            <a:spAutoFit/>
          </a:bodyPr>
          <a:lstStyle/>
          <a:p>
            <a:pPr algn="just"/>
            <a:r>
              <a:rPr lang="vi-VN" sz="2400" b="1" i="1" dirty="0">
                <a:solidFill>
                  <a:srgbClr val="002060"/>
                </a:solidFill>
                <a:latin typeface="Times New Roman" panose="02020603050405020304" pitchFamily="18" charset="0"/>
              </a:rPr>
              <a:t>Thi hành Hiệp định Paris, ngày 29/3/1973, tại sân bay Đà Nẵng, những người lính Mĩ cuối cùng lên máy bay rút khỏi Việt Nam dưới sự giám sát của  Tổ Quốc tế và Tổ Liên hợp quân sự 4 bên. </a:t>
            </a:r>
            <a:endParaRPr lang="vi-VN" sz="2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8" name="同侧圆角矩形 2"/>
          <p:cNvSpPr/>
          <p:nvPr/>
        </p:nvSpPr>
        <p:spPr>
          <a:xfrm rot="5400000">
            <a:off x="3084931" y="-1294839"/>
            <a:ext cx="2974138"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795120" y="105430"/>
            <a:ext cx="7956594" cy="884352"/>
            <a:chOff x="213236" y="174181"/>
            <a:chExt cx="7956594" cy="884352"/>
          </a:xfrm>
        </p:grpSpPr>
        <p:sp>
          <p:nvSpPr>
            <p:cNvPr id="6" name="Google Shape;719;p43"/>
            <p:cNvSpPr txBox="1"/>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dirty="0" smtClean="0">
                  <a:solidFill>
                    <a:srgbClr val="FC1037"/>
                  </a:solidFill>
                  <a:latin typeface="Pattaya" panose="00000500000000000000" pitchFamily="2" charset="-34"/>
                  <a:cs typeface="Pattaya" panose="00000500000000000000" pitchFamily="2" charset="-34"/>
                </a:rPr>
                <a:t>Ý nghĩa lịch sử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1">
                <a:alphaModFix amt="78000"/>
              </a:blip>
              <a:stretch>
                <a:fillRect/>
              </a:stretch>
            </p:blipFill>
            <p:spPr>
              <a:xfrm rot="-5400000">
                <a:off x="592601" y="716277"/>
                <a:ext cx="884352" cy="800599"/>
              </a:xfrm>
              <a:prstGeom prst="rect">
                <a:avLst/>
              </a:prstGeom>
              <a:noFill/>
              <a:ln>
                <a:noFill/>
              </a:ln>
            </p:spPr>
          </p:pic>
          <p:sp>
            <p:nvSpPr>
              <p:cNvPr id="9" name="Google Shape;720;p43"/>
              <p:cNvSpPr txBox="1"/>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3600" b="1" dirty="0" smtClean="0">
                    <a:solidFill>
                      <a:srgbClr val="002060"/>
                    </a:solidFill>
                    <a:effectLst>
                      <a:outerShdw blurRad="38100" dist="38100" dir="2700000" algn="tl">
                        <a:srgbClr val="000000">
                          <a:alpha val="43137"/>
                        </a:srgbClr>
                      </a:outerShdw>
                    </a:effectLst>
                  </a:rPr>
                  <a:t>0</a:t>
                </a:r>
                <a:r>
                  <a:rPr lang="vi-VN" sz="3600" b="1" dirty="0" smtClean="0">
                    <a:solidFill>
                      <a:srgbClr val="002060"/>
                    </a:solidFill>
                    <a:effectLst>
                      <a:outerShdw blurRad="38100" dist="38100" dir="2700000" algn="tl">
                        <a:srgbClr val="000000">
                          <a:alpha val="43137"/>
                        </a:srgbClr>
                      </a:outerShdw>
                    </a:effectLst>
                  </a:rPr>
                  <a:t>4</a:t>
                </a:r>
                <a:endParaRPr lang="en-GB" sz="3600" b="1" dirty="0">
                  <a:solidFill>
                    <a:srgbClr val="002060"/>
                  </a:solidFill>
                  <a:effectLst>
                    <a:outerShdw blurRad="38100" dist="38100" dir="2700000" algn="tl">
                      <a:srgbClr val="000000">
                        <a:alpha val="43137"/>
                      </a:srgbClr>
                    </a:outerShdw>
                  </a:effectLst>
                </a:endParaRPr>
              </a:p>
            </p:txBody>
          </p:sp>
        </p:grpSp>
      </p:grpSp>
      <p:sp>
        <p:nvSpPr>
          <p:cNvPr id="15" name="Rectangle 14"/>
          <p:cNvSpPr/>
          <p:nvPr/>
        </p:nvSpPr>
        <p:spPr>
          <a:xfrm>
            <a:off x="745512" y="1159280"/>
            <a:ext cx="7632488" cy="954107"/>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Đánh dấu bước phát triển mới của Cách mạng Việt Nam.</a:t>
            </a:r>
            <a:r>
              <a:rPr lang="vi-VN" sz="2800" b="1" dirty="0">
                <a:solidFill>
                  <a:srgbClr val="002060"/>
                </a:solidFill>
                <a:latin typeface="Times New Roman" panose="02020603050405020304" pitchFamily="18" charset="0"/>
              </a:rPr>
              <a:t> </a:t>
            </a:r>
            <a:endParaRPr lang="vi-VN" sz="2800" b="1" dirty="0">
              <a:solidFill>
                <a:srgbClr val="002060"/>
              </a:solidFill>
              <a:latin typeface="Times New Roman" panose="02020603050405020304" pitchFamily="18" charset="0"/>
            </a:endParaRPr>
          </a:p>
        </p:txBody>
      </p:sp>
      <p:sp>
        <p:nvSpPr>
          <p:cNvPr id="16" name="Rectangle 15"/>
          <p:cNvSpPr/>
          <p:nvPr/>
        </p:nvSpPr>
        <p:spPr>
          <a:xfrm>
            <a:off x="766000" y="2956885"/>
            <a:ext cx="7632488" cy="954107"/>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Tạo điều kiện thuận lợi để nhân dân ta tiến tới giành thắng lợi hoàn toàn.</a:t>
            </a:r>
            <a:endParaRPr lang="vi-VN" sz="2800" b="1" dirty="0">
              <a:solidFill>
                <a:srgbClr val="002060"/>
              </a:solidFill>
            </a:endParaRPr>
          </a:p>
        </p:txBody>
      </p:sp>
      <p:sp>
        <p:nvSpPr>
          <p:cNvPr id="17" name="Rectangle 16"/>
          <p:cNvSpPr/>
          <p:nvPr/>
        </p:nvSpPr>
        <p:spPr>
          <a:xfrm>
            <a:off x="745512" y="2220060"/>
            <a:ext cx="7632488" cy="523220"/>
          </a:xfrm>
          <a:prstGeom prst="rect">
            <a:avLst/>
          </a:prstGeom>
        </p:spPr>
        <p:txBody>
          <a:bodyPr wrap="square">
            <a:spAutoFit/>
          </a:bodyPr>
          <a:lstStyle/>
          <a:p>
            <a:pPr algn="just" fontAlgn="base"/>
            <a:r>
              <a:rPr lang="vi-VN" sz="2800" b="1" dirty="0" smtClean="0">
                <a:solidFill>
                  <a:srgbClr val="002060"/>
                </a:solidFill>
                <a:sym typeface="Wingdings" panose="05000000000000000000" pitchFamily="2" charset="2"/>
              </a:rPr>
              <a:t> </a:t>
            </a:r>
            <a:r>
              <a:rPr lang="vi-VN" sz="2800" b="1" dirty="0" smtClean="0">
                <a:solidFill>
                  <a:srgbClr val="002060"/>
                </a:solidFill>
                <a:latin typeface="Times New Roman" panose="02020603050405020304" pitchFamily="18" charset="0"/>
              </a:rPr>
              <a:t>Đế quốc Mĩ buộc phải rút quân khỏi nước ta.</a:t>
            </a:r>
            <a:endParaRPr lang="vi-VN" sz="2800" b="1" dirty="0">
              <a:solidFill>
                <a:srgbClr val="00206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nodePh="1">
                                  <p:stCondLst>
                                    <p:cond delay="0"/>
                                  </p:stCondLst>
                                  <p:endCondLst>
                                    <p:cond evt="begin" delay="0">
                                      <p:tn val="30"/>
                                    </p:cond>
                                  </p:end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2" name="图片 8"/>
          <p:cNvPicPr>
            <a:picLocks noChangeAspect="1"/>
          </p:cNvPicPr>
          <p:nvPr/>
        </p:nvPicPr>
        <p:blipFill>
          <a:blip r:embed="rId1"/>
          <a:stretch>
            <a:fillRect/>
          </a:stretch>
        </p:blipFill>
        <p:spPr>
          <a:xfrm>
            <a:off x="57593" y="390263"/>
            <a:ext cx="9028814" cy="3979719"/>
          </a:xfrm>
          <a:prstGeom prst="rect">
            <a:avLst/>
          </a:prstGeom>
        </p:spPr>
      </p:pic>
      <p:sp>
        <p:nvSpPr>
          <p:cNvPr id="13" name="Rectangle 12"/>
          <p:cNvSpPr/>
          <p:nvPr/>
        </p:nvSpPr>
        <p:spPr>
          <a:xfrm>
            <a:off x="967564" y="1638935"/>
            <a:ext cx="7410893" cy="1815882"/>
          </a:xfrm>
          <a:prstGeom prst="rect">
            <a:avLst/>
          </a:prstGeom>
        </p:spPr>
        <p:txBody>
          <a:bodyPr wrap="square">
            <a:spAutoFit/>
          </a:bodyPr>
          <a:lstStyle/>
          <a:p>
            <a:pPr algn="just"/>
            <a:r>
              <a:rPr lang="en-US" sz="2800" b="1" dirty="0" err="1">
                <a:solidFill>
                  <a:srgbClr val="002060"/>
                </a:solidFill>
              </a:rPr>
              <a:t>Ngày</a:t>
            </a:r>
            <a:r>
              <a:rPr lang="en-US" sz="2800" b="1" dirty="0">
                <a:solidFill>
                  <a:srgbClr val="002060"/>
                </a:solidFill>
              </a:rPr>
              <a:t> 27 </a:t>
            </a:r>
            <a:r>
              <a:rPr lang="en-US" sz="2800" b="1" dirty="0" err="1">
                <a:solidFill>
                  <a:srgbClr val="002060"/>
                </a:solidFill>
              </a:rPr>
              <a:t>tháng</a:t>
            </a:r>
            <a:r>
              <a:rPr lang="en-US" sz="2800" b="1" dirty="0">
                <a:solidFill>
                  <a:srgbClr val="002060"/>
                </a:solidFill>
              </a:rPr>
              <a:t> 01 </a:t>
            </a:r>
            <a:r>
              <a:rPr lang="en-US" sz="2800" b="1" dirty="0" err="1">
                <a:solidFill>
                  <a:srgbClr val="002060"/>
                </a:solidFill>
              </a:rPr>
              <a:t>năm</a:t>
            </a:r>
            <a:r>
              <a:rPr lang="en-US" sz="2800" b="1" dirty="0">
                <a:solidFill>
                  <a:srgbClr val="002060"/>
                </a:solidFill>
              </a:rPr>
              <a:t> 1973, </a:t>
            </a:r>
            <a:r>
              <a:rPr lang="en-US" sz="2800" b="1" dirty="0" err="1">
                <a:solidFill>
                  <a:srgbClr val="002060"/>
                </a:solidFill>
              </a:rPr>
              <a:t>tại</a:t>
            </a:r>
            <a:r>
              <a:rPr lang="en-US" sz="2800" b="1" dirty="0">
                <a:solidFill>
                  <a:srgbClr val="002060"/>
                </a:solidFill>
              </a:rPr>
              <a:t> Pa-</a:t>
            </a:r>
            <a:r>
              <a:rPr lang="en-US" sz="2800" b="1" dirty="0" err="1">
                <a:solidFill>
                  <a:srgbClr val="002060"/>
                </a:solidFill>
              </a:rPr>
              <a:t>ri</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chấm</a:t>
            </a:r>
            <a:r>
              <a:rPr lang="en-US" sz="2800" b="1" dirty="0">
                <a:solidFill>
                  <a:srgbClr val="002060"/>
                </a:solidFill>
              </a:rPr>
              <a:t> </a:t>
            </a:r>
            <a:r>
              <a:rPr lang="en-US" sz="2800" b="1" dirty="0" err="1">
                <a:solidFill>
                  <a:srgbClr val="002060"/>
                </a:solidFill>
              </a:rPr>
              <a:t>dứt</a:t>
            </a:r>
            <a:r>
              <a:rPr lang="en-US" sz="2800" b="1" dirty="0">
                <a:solidFill>
                  <a:srgbClr val="002060"/>
                </a:solidFill>
              </a:rPr>
              <a:t> </a:t>
            </a:r>
            <a:r>
              <a:rPr lang="en-US" sz="2800" b="1" dirty="0" err="1">
                <a:solidFill>
                  <a:srgbClr val="002060"/>
                </a:solidFill>
              </a:rPr>
              <a:t>chiến</a:t>
            </a:r>
            <a:r>
              <a:rPr lang="en-US" sz="2800" b="1" dirty="0">
                <a:solidFill>
                  <a:srgbClr val="002060"/>
                </a:solidFill>
              </a:rPr>
              <a:t> </a:t>
            </a:r>
            <a:r>
              <a:rPr lang="en-US" sz="2800" b="1" dirty="0" err="1">
                <a:solidFill>
                  <a:srgbClr val="002060"/>
                </a:solidFill>
              </a:rPr>
              <a:t>tranh</a:t>
            </a:r>
            <a:r>
              <a:rPr lang="en-US" sz="2800" b="1" dirty="0">
                <a:solidFill>
                  <a:srgbClr val="002060"/>
                </a:solidFill>
              </a:rPr>
              <a:t>, </a:t>
            </a:r>
            <a:r>
              <a:rPr lang="en-US" sz="2800" b="1" dirty="0" err="1">
                <a:solidFill>
                  <a:srgbClr val="002060"/>
                </a:solidFill>
              </a:rPr>
              <a:t>lập</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hoà</a:t>
            </a:r>
            <a:r>
              <a:rPr lang="en-US" sz="2800" b="1" dirty="0">
                <a:solidFill>
                  <a:srgbClr val="002060"/>
                </a:solidFill>
              </a:rPr>
              <a:t> </a:t>
            </a:r>
            <a:r>
              <a:rPr lang="en-US" sz="2800" b="1" dirty="0" err="1">
                <a:solidFill>
                  <a:srgbClr val="002060"/>
                </a:solidFill>
              </a:rPr>
              <a:t>bình</a:t>
            </a:r>
            <a:r>
              <a:rPr lang="en-US" sz="2800" b="1" dirty="0">
                <a:solidFill>
                  <a:srgbClr val="002060"/>
                </a:solidFill>
              </a:rPr>
              <a:t> ở </a:t>
            </a:r>
            <a:r>
              <a:rPr lang="en-US" sz="2800" b="1" dirty="0" err="1">
                <a:solidFill>
                  <a:srgbClr val="002060"/>
                </a:solidFill>
              </a:rPr>
              <a:t>Việt</a:t>
            </a:r>
            <a:r>
              <a:rPr lang="en-US" sz="2800" b="1" dirty="0">
                <a:solidFill>
                  <a:srgbClr val="002060"/>
                </a:solidFill>
              </a:rPr>
              <a:t> Nam. </a:t>
            </a:r>
            <a:r>
              <a:rPr lang="en-US" sz="2800" b="1" dirty="0" err="1">
                <a:solidFill>
                  <a:srgbClr val="002060"/>
                </a:solidFill>
              </a:rPr>
              <a:t>Đế</a:t>
            </a:r>
            <a:r>
              <a:rPr lang="en-US" sz="2800" b="1" dirty="0">
                <a:solidFill>
                  <a:srgbClr val="002060"/>
                </a:solidFill>
              </a:rPr>
              <a:t> </a:t>
            </a:r>
            <a:r>
              <a:rPr lang="en-US" sz="2800" b="1" dirty="0" err="1">
                <a:solidFill>
                  <a:srgbClr val="002060"/>
                </a:solidFill>
              </a:rPr>
              <a:t>quốc</a:t>
            </a:r>
            <a:r>
              <a:rPr lang="en-US" sz="2800" b="1" dirty="0">
                <a:solidFill>
                  <a:srgbClr val="002060"/>
                </a:solidFill>
              </a:rPr>
              <a:t> </a:t>
            </a:r>
            <a:r>
              <a:rPr lang="en-US" sz="2800" b="1" dirty="0" err="1">
                <a:solidFill>
                  <a:srgbClr val="002060"/>
                </a:solidFill>
              </a:rPr>
              <a:t>Mĩ</a:t>
            </a:r>
            <a:r>
              <a:rPr lang="en-US" sz="2800" b="1" dirty="0">
                <a:solidFill>
                  <a:srgbClr val="002060"/>
                </a:solidFill>
              </a:rPr>
              <a:t> </a:t>
            </a:r>
            <a:r>
              <a:rPr lang="en-US" sz="2800" b="1" dirty="0" err="1">
                <a:solidFill>
                  <a:srgbClr val="002060"/>
                </a:solidFill>
              </a:rPr>
              <a:t>buộc</a:t>
            </a:r>
            <a:r>
              <a:rPr lang="en-US" sz="2800" b="1" dirty="0">
                <a:solidFill>
                  <a:srgbClr val="002060"/>
                </a:solidFill>
              </a:rPr>
              <a:t> </a:t>
            </a:r>
            <a:r>
              <a:rPr lang="en-US" sz="2800" b="1" dirty="0" err="1">
                <a:solidFill>
                  <a:srgbClr val="002060"/>
                </a:solidFill>
              </a:rPr>
              <a:t>phải</a:t>
            </a:r>
            <a:r>
              <a:rPr lang="en-US" sz="2800" b="1" dirty="0">
                <a:solidFill>
                  <a:srgbClr val="002060"/>
                </a:solidFill>
              </a:rPr>
              <a:t> </a:t>
            </a:r>
            <a:r>
              <a:rPr lang="en-US" sz="2800" b="1" dirty="0" err="1">
                <a:solidFill>
                  <a:srgbClr val="002060"/>
                </a:solidFill>
              </a:rPr>
              <a:t>rút</a:t>
            </a:r>
            <a:r>
              <a:rPr lang="en-US" sz="2800" b="1" dirty="0">
                <a:solidFill>
                  <a:srgbClr val="002060"/>
                </a:solidFill>
              </a:rPr>
              <a:t> </a:t>
            </a:r>
            <a:r>
              <a:rPr lang="en-US" sz="2800" b="1" dirty="0" err="1">
                <a:solidFill>
                  <a:srgbClr val="002060"/>
                </a:solidFill>
              </a:rPr>
              <a:t>quân</a:t>
            </a:r>
            <a:r>
              <a:rPr lang="en-US" sz="2800" b="1" dirty="0">
                <a:solidFill>
                  <a:srgbClr val="002060"/>
                </a:solidFill>
              </a:rPr>
              <a:t> </a:t>
            </a:r>
            <a:r>
              <a:rPr lang="en-US" sz="2800" b="1" dirty="0" err="1">
                <a:solidFill>
                  <a:srgbClr val="002060"/>
                </a:solidFill>
              </a:rPr>
              <a:t>khỏi</a:t>
            </a:r>
            <a:r>
              <a:rPr lang="en-US" sz="2800" b="1" dirty="0">
                <a:solidFill>
                  <a:srgbClr val="002060"/>
                </a:solidFill>
              </a:rPr>
              <a:t> </a:t>
            </a:r>
            <a:r>
              <a:rPr lang="en-US" sz="2800" b="1" dirty="0" err="1">
                <a:solidFill>
                  <a:srgbClr val="002060"/>
                </a:solidFill>
              </a:rPr>
              <a:t>Việt</a:t>
            </a:r>
            <a:r>
              <a:rPr lang="en-US" sz="2800" b="1" dirty="0">
                <a:solidFill>
                  <a:srgbClr val="002060"/>
                </a:solidFill>
              </a:rPr>
              <a:t> Nam</a:t>
            </a:r>
            <a:r>
              <a:rPr lang="en-US" sz="2800" dirty="0">
                <a:solidFill>
                  <a:srgbClr val="002060"/>
                </a:solidFill>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14"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p>
        </p:txBody>
      </p:sp>
      <p:sp>
        <p:nvSpPr>
          <p:cNvPr id="15"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solidFill>
                  <a:schemeClr val="accent3"/>
                </a:solidFill>
                <a:latin typeface="Pattaya" panose="00000500000000000000" pitchFamily="2" charset="-34"/>
                <a:cs typeface="Pattaya" panose="00000500000000000000" pitchFamily="2" charset="-34"/>
              </a:rPr>
              <a:t>Ghi nhớ</a:t>
            </a:r>
            <a:endParaRPr sz="4000" dirty="0">
              <a:solidFill>
                <a:schemeClr val="accent3"/>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Ghi vở</a:t>
            </a:r>
            <a:endParaRPr lang="en-US"/>
          </a:p>
        </p:txBody>
      </p:sp>
      <p:sp>
        <p:nvSpPr>
          <p:cNvPr id="100" name="Text Box 99"/>
          <p:cNvSpPr txBox="1"/>
          <p:nvPr/>
        </p:nvSpPr>
        <p:spPr>
          <a:xfrm>
            <a:off x="814070" y="1090295"/>
            <a:ext cx="7515860" cy="3784600"/>
          </a:xfrm>
          <a:prstGeom prst="rect">
            <a:avLst/>
          </a:prstGeom>
          <a:noFill/>
          <a:ln w="9525">
            <a:noFill/>
          </a:ln>
        </p:spPr>
        <p:txBody>
          <a:bodyPr wrap="square">
            <a:spAutoFit/>
          </a:bodyPr>
          <a:p>
            <a:pPr marL="0" indent="0"/>
            <a:r>
              <a:rPr lang="en-US" sz="2400" b="1">
                <a:latin typeface="Times New Roman" panose="02020603050405020304" pitchFamily="18" charset="0"/>
              </a:rPr>
              <a:t>1. Nguyên nhân</a:t>
            </a:r>
            <a:r>
              <a:rPr lang="en-US" sz="2400">
                <a:latin typeface="Times New Roman" panose="02020603050405020304" pitchFamily="18" charset="0"/>
              </a:rPr>
              <a:t>- Do Mĩ vấp phải những thất bại nặng nề trên chiến trường hai miền Nam- Bắc.</a:t>
            </a:r>
            <a:r>
              <a:rPr lang="en-US" sz="2400" b="1">
                <a:latin typeface="Times New Roman" panose="02020603050405020304" pitchFamily="18" charset="0"/>
              </a:rPr>
              <a:t>2 . Nội dung của hiệp định Pa –ri:</a:t>
            </a:r>
            <a:r>
              <a:rPr lang="en-US" sz="2400">
                <a:latin typeface="Times New Roman" panose="02020603050405020304" pitchFamily="18" charset="0"/>
              </a:rPr>
              <a:t>- Diễn ra ngày 27-1-1973- Địa điểm: Thủ đô Pa – ri Pháp</a:t>
            </a:r>
            <a:r>
              <a:rPr lang="en-US" sz="2400" b="1">
                <a:latin typeface="Times New Roman" panose="02020603050405020304" pitchFamily="18" charset="0"/>
              </a:rPr>
              <a:t>3. Ý nghĩa:</a:t>
            </a:r>
            <a:r>
              <a:rPr lang="en-US" sz="2400">
                <a:latin typeface="Times New Roman" panose="02020603050405020304" pitchFamily="18" charset="0"/>
              </a:rPr>
              <a:t>- Mĩ thừa nhận thất bại ở Việt Nam- Đánh dấu một thắng lợi lịch sử mang tính chiến lược, đế quốc Mĩ phải rút quân khỏi miền Nam Việt Nam. </a:t>
            </a:r>
            <a:endParaRPr lang="en-US" sz="240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99" name="Group 198"/>
          <p:cNvGrpSpPr/>
          <p:nvPr/>
        </p:nvGrpSpPr>
        <p:grpSpPr>
          <a:xfrm>
            <a:off x="2108020" y="897967"/>
            <a:ext cx="4927960" cy="3526224"/>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a:fillRect/>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a:fillRect/>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2715;p36"/>
          <p:cNvSpPr txBox="1">
            <a:spLocks noGrp="1"/>
          </p:cNvSpPr>
          <p:nvPr>
            <p:ph type="title"/>
          </p:nvPr>
        </p:nvSpPr>
        <p:spPr>
          <a:xfrm>
            <a:off x="2367251" y="616200"/>
            <a:ext cx="440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solidFill>
                  <a:srgbClr val="FC1037"/>
                </a:solidFill>
                <a:latin typeface="Pattaya" panose="00000500000000000000" pitchFamily="2" charset="-34"/>
                <a:cs typeface="Pattaya" panose="00000500000000000000" pitchFamily="2" charset="-34"/>
              </a:rPr>
              <a:t>Ngăn chặn dịch bệnh</a:t>
            </a:r>
            <a:endParaRPr sz="4000" dirty="0">
              <a:solidFill>
                <a:srgbClr val="FC1037"/>
              </a:solidFill>
              <a:latin typeface="Pattaya" panose="00000500000000000000" pitchFamily="2" charset="-34"/>
              <a:cs typeface="Pattaya" panose="00000500000000000000" pitchFamily="2" charset="-3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8"/>
                                        </p:tgtEl>
                                        <p:attrNameLst>
                                          <p:attrName>ppt_x</p:attrName>
                                          <p:attrName>ppt_y</p:attrName>
                                        </p:attrNameLst>
                                      </p:cBhvr>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6629409" y="3114522"/>
            <a:ext cx="245471" cy="284689"/>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nvGrpSpPr>
          <p:cNvPr id="86" name="Group 85"/>
          <p:cNvGrpSpPr/>
          <p:nvPr/>
        </p:nvGrpSpPr>
        <p:grpSpPr>
          <a:xfrm>
            <a:off x="1294347" y="271982"/>
            <a:ext cx="6687200" cy="4116788"/>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a:fillRect/>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pic>
            <p:nvPicPr>
              <p:cNvPr id="91" name="Picture 4" descr="Continents and Countries - Oddizz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a:fillRect/>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sp>
        <p:nvSpPr>
          <p:cNvPr id="99" name="Bắc Mỹ"/>
          <p:cNvSpPr txBox="1"/>
          <p:nvPr/>
        </p:nvSpPr>
        <p:spPr>
          <a:xfrm>
            <a:off x="2249482" y="749463"/>
            <a:ext cx="76939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Bắc Mỹ</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0" name="Nam Mỹ"/>
          <p:cNvSpPr txBox="1"/>
          <p:nvPr/>
        </p:nvSpPr>
        <p:spPr>
          <a:xfrm>
            <a:off x="2801845" y="2198469"/>
            <a:ext cx="750371"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Nam </a:t>
            </a:r>
            <a:r>
              <a:rPr kumimoji="0" lang="en-GB"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Mỹ</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1" name="Châu Âu"/>
          <p:cNvSpPr txBox="1"/>
          <p:nvPr/>
        </p:nvSpPr>
        <p:spPr>
          <a:xfrm>
            <a:off x="4319030" y="83958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Châu Âu</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2" name="Châu Phi"/>
          <p:cNvSpPr txBox="1"/>
          <p:nvPr/>
        </p:nvSpPr>
        <p:spPr>
          <a:xfrm>
            <a:off x="4025397" y="1982477"/>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Châu Phi</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3" name="Châu Á"/>
          <p:cNvSpPr txBox="1"/>
          <p:nvPr/>
        </p:nvSpPr>
        <p:spPr>
          <a:xfrm>
            <a:off x="5325543" y="948228"/>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Châu Á</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4" name="Châu Úc"/>
          <p:cNvSpPr txBox="1"/>
          <p:nvPr/>
        </p:nvSpPr>
        <p:spPr>
          <a:xfrm>
            <a:off x="5889579" y="290651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Châu Úc</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5" name="1">
            <a:hlinkClick r:id="rId5" action="ppaction://hlinksldjump"/>
          </p:cNvPr>
          <p:cNvSpPr/>
          <p:nvPr/>
        </p:nvSpPr>
        <p:spPr>
          <a:xfrm>
            <a:off x="287293" y="4450466"/>
            <a:ext cx="100705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Bắc Mỹ</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06" name="2">
            <a:hlinkClick r:id="rId6" action="ppaction://hlinksldjump"/>
          </p:cNvPr>
          <p:cNvSpPr/>
          <p:nvPr/>
        </p:nvSpPr>
        <p:spPr>
          <a:xfrm>
            <a:off x="1468322" y="4488888"/>
            <a:ext cx="1127550"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Nam Mỹ</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07" name="Châu Nam Cực"/>
          <p:cNvSpPr txBox="1"/>
          <p:nvPr/>
        </p:nvSpPr>
        <p:spPr>
          <a:xfrm>
            <a:off x="4006634" y="3884408"/>
            <a:ext cx="204805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smtClean="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rPr>
              <a:t>Châu Nam Cực</a:t>
            </a:r>
            <a:endParaRPr kumimoji="0" sz="1800" b="1" i="0" u="none" strike="noStrike" kern="0" cap="none" spc="0" normalizeH="0" baseline="0" noProof="0" dirty="0">
              <a:ln>
                <a:noFill/>
              </a:ln>
              <a:solidFill>
                <a:srgbClr val="FFFFFF"/>
              </a:solidFill>
              <a:effectLst/>
              <a:uLnTx/>
              <a:uFillTx/>
              <a:latin typeface="Quicksand" panose="020B0604020202020204"/>
              <a:ea typeface="Quicksand" panose="020B0604020202020204"/>
              <a:cs typeface="Quicksand" panose="020B0604020202020204"/>
              <a:sym typeface="Quicksand" panose="020B0604020202020204"/>
            </a:endParaRPr>
          </a:p>
        </p:txBody>
      </p:sp>
      <p:sp>
        <p:nvSpPr>
          <p:cNvPr id="108" name="3">
            <a:hlinkClick r:id="rId7" action="ppaction://hlinksldjump"/>
          </p:cNvPr>
          <p:cNvSpPr/>
          <p:nvPr/>
        </p:nvSpPr>
        <p:spPr>
          <a:xfrm>
            <a:off x="2758282" y="4476294"/>
            <a:ext cx="106736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Âu</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8" action="ppaction://hlinksldjump"/>
          </p:cNvPr>
          <p:cNvSpPr/>
          <p:nvPr/>
        </p:nvSpPr>
        <p:spPr>
          <a:xfrm>
            <a:off x="3995388" y="4476295"/>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Phi</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10" name="5">
            <a:hlinkClick r:id="rId9" action="ppaction://hlinksldjump"/>
          </p:cNvPr>
          <p:cNvSpPr/>
          <p:nvPr/>
        </p:nvSpPr>
        <p:spPr>
          <a:xfrm>
            <a:off x="5268786" y="4476295"/>
            <a:ext cx="10784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Úc</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0" action="ppaction://hlinksldjump"/>
          </p:cNvPr>
          <p:cNvSpPr/>
          <p:nvPr/>
        </p:nvSpPr>
        <p:spPr>
          <a:xfrm>
            <a:off x="6512587" y="4450467"/>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Á</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12" name="7">
            <a:hlinkClick r:id="rId11" action="ppaction://hlinksldjump"/>
          </p:cNvPr>
          <p:cNvSpPr/>
          <p:nvPr/>
        </p:nvSpPr>
        <p:spPr>
          <a:xfrm>
            <a:off x="7756388" y="4453448"/>
            <a:ext cx="1225058"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Nam Cực</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2806193" y="73099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4" name="VR 2"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2896625" y="2653019"/>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4135636" y="1059934"/>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5329798" y="629368"/>
            <a:ext cx="890405" cy="1186412"/>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VR 6"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6583019" y="299864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0" name="VR 7"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5889579" y="3854153"/>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VR 4"/>
          <p:cNvGrpSpPr/>
          <p:nvPr/>
        </p:nvGrpSpPr>
        <p:grpSpPr>
          <a:xfrm>
            <a:off x="3753367" y="1551434"/>
            <a:ext cx="657332" cy="1156329"/>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a:fillRect/>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2523839" y="591329"/>
            <a:ext cx="989192" cy="770303"/>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VC 2"/>
          <p:cNvGrpSpPr/>
          <p:nvPr/>
        </p:nvGrpSpPr>
        <p:grpSpPr>
          <a:xfrm>
            <a:off x="2523686" y="2643740"/>
            <a:ext cx="989192" cy="770303"/>
            <a:chOff x="115312" y="2132248"/>
            <a:chExt cx="1203120" cy="923075"/>
          </a:xfrm>
        </p:grpSpPr>
        <p:pic>
          <p:nvPicPr>
            <p:cNvPr id="128"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3676769" y="913621"/>
            <a:ext cx="989192" cy="770303"/>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5251516" y="1251080"/>
            <a:ext cx="989192" cy="770303"/>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4078233" y="2435262"/>
            <a:ext cx="989192" cy="770303"/>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VC 6"/>
          <p:cNvGrpSpPr/>
          <p:nvPr/>
        </p:nvGrpSpPr>
        <p:grpSpPr>
          <a:xfrm>
            <a:off x="5548906" y="3656056"/>
            <a:ext cx="989192" cy="770303"/>
            <a:chOff x="115312" y="2132248"/>
            <a:chExt cx="1203120" cy="923075"/>
          </a:xfrm>
        </p:grpSpPr>
        <p:pic>
          <p:nvPicPr>
            <p:cNvPr id="140"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VC 7"/>
          <p:cNvGrpSpPr/>
          <p:nvPr/>
        </p:nvGrpSpPr>
        <p:grpSpPr>
          <a:xfrm>
            <a:off x="6277734" y="2845359"/>
            <a:ext cx="989192" cy="770303"/>
            <a:chOff x="115312" y="2132248"/>
            <a:chExt cx="1203120" cy="923075"/>
          </a:xfrm>
        </p:grpSpPr>
        <p:pic>
          <p:nvPicPr>
            <p:cNvPr id="143"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a:fillRect/>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7756388" y="-615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7"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105"/>
                                        </p:tgtEl>
                                      </p:cBhvr>
                                    </p:animEffect>
                                    <p:animScale>
                                      <p:cBhvr>
                                        <p:cTn id="65" dur="250" autoRev="1" fill="hold"/>
                                        <p:tgtEl>
                                          <p:spTgt spid="105"/>
                                        </p:tgtEl>
                                      </p:cBhvr>
                                      <p:by x="105000" y="105000"/>
                                    </p:animScale>
                                  </p:childTnLst>
                                </p:cTn>
                              </p:par>
                            </p:childTnLst>
                          </p:cTn>
                        </p:par>
                        <p:par>
                          <p:cTn id="66" fill="hold">
                            <p:stCondLst>
                              <p:cond delay="500"/>
                            </p:stCondLst>
                            <p:childTnLst>
                              <p:par>
                                <p:cTn id="67" presetID="14" presetClass="exit" presetSubtype="10" fill="hold" grpId="1" nodeType="afterEffect">
                                  <p:stCondLst>
                                    <p:cond delay="0"/>
                                  </p:stCondLst>
                                  <p:childTnLst>
                                    <p:animEffect transition="out" filter="randombar(horizontal)">
                                      <p:cBhvr>
                                        <p:cTn id="68" dur="500"/>
                                        <p:tgtEl>
                                          <p:spTgt spid="105"/>
                                        </p:tgtEl>
                                      </p:cBhvr>
                                    </p:animEffect>
                                    <p:set>
                                      <p:cBhvr>
                                        <p:cTn id="6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70" restart="whenNotActive" fill="hold" evtFilter="cancelBubble" nodeType="interactiveSeq">
                <p:stCondLst>
                  <p:cond evt="onClick" delay="0">
                    <p:tgtEl>
                      <p:spTgt spid="99"/>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clickEffect">
                                  <p:stCondLst>
                                    <p:cond delay="0"/>
                                  </p:stCondLst>
                                  <p:childTnLst>
                                    <p:animEffect transition="out" filter="randombar(horizontal)">
                                      <p:cBhvr>
                                        <p:cTn id="74" dur="500"/>
                                        <p:tgtEl>
                                          <p:spTgt spid="113"/>
                                        </p:tgtEl>
                                      </p:cBhvr>
                                    </p:animEffect>
                                    <p:set>
                                      <p:cBhvr>
                                        <p:cTn id="75" dur="1" fill="hold">
                                          <p:stCondLst>
                                            <p:cond delay="499"/>
                                          </p:stCondLst>
                                        </p:cTn>
                                        <p:tgtEl>
                                          <p:spTgt spid="113"/>
                                        </p:tgtEl>
                                        <p:attrNameLst>
                                          <p:attrName>style.visibility</p:attrName>
                                        </p:attrNameLst>
                                      </p:cBhvr>
                                      <p:to>
                                        <p:strVal val="hidden"/>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randombar(horizontal)">
                                      <p:cBhvr>
                                        <p:cTn id="79" dur="500"/>
                                        <p:tgtEl>
                                          <p:spTgt spid="124"/>
                                        </p:tgtEl>
                                      </p:cBhvr>
                                    </p:animEffec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0"/>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randombar(horizontal)">
                                      <p:cBhvr>
                                        <p:cTn id="89" dur="500"/>
                                        <p:tgtEl>
                                          <p:spTgt spid="127"/>
                                        </p:tgtEl>
                                      </p:cBhvr>
                                    </p:animEffect>
                                  </p:childTnLst>
                                </p:cTn>
                              </p:par>
                            </p:childTnLst>
                          </p:cTn>
                        </p:par>
                      </p:childTnLst>
                    </p:cTn>
                  </p:par>
                </p:childTnLst>
              </p:cTn>
              <p:nextCondLst>
                <p:cond evt="onClick" delay="0">
                  <p:tgtEl>
                    <p:spTgt spid="100"/>
                  </p:tgtEl>
                </p:cond>
              </p:nextCondLst>
            </p:seq>
            <p:seq concurrent="1" nextAc="seek">
              <p:cTn id="90" restart="whenNotActive" fill="hold" evtFilter="cancelBubble" nodeType="interactiveSeq">
                <p:stCondLst>
                  <p:cond evt="onClick" delay="0">
                    <p:tgtEl>
                      <p:spTgt spid="101"/>
                    </p:tgtEl>
                  </p:cond>
                </p:stCondLst>
                <p:endSync evt="end" delay="0">
                  <p:rtn val="all"/>
                </p:endSync>
                <p:childTnLst>
                  <p:par>
                    <p:cTn id="91" fill="hold">
                      <p:stCondLst>
                        <p:cond delay="0"/>
                      </p:stCondLst>
                      <p:childTnLst>
                        <p:par>
                          <p:cTn id="92" fill="hold">
                            <p:stCondLst>
                              <p:cond delay="0"/>
                            </p:stCondLst>
                            <p:childTnLst>
                              <p:par>
                                <p:cTn id="93" presetID="14" presetClass="exit" presetSubtype="10" fill="hold" nodeType="clickEffect">
                                  <p:stCondLst>
                                    <p:cond delay="0"/>
                                  </p:stCondLst>
                                  <p:childTnLst>
                                    <p:animEffect transition="out" filter="randombar(horizontal)">
                                      <p:cBhvr>
                                        <p:cTn id="94" dur="500"/>
                                        <p:tgtEl>
                                          <p:spTgt spid="115"/>
                                        </p:tgtEl>
                                      </p:cBhvr>
                                    </p:animEffect>
                                    <p:set>
                                      <p:cBhvr>
                                        <p:cTn id="95" dur="1" fill="hold">
                                          <p:stCondLst>
                                            <p:cond delay="499"/>
                                          </p:stCondLst>
                                        </p:cTn>
                                        <p:tgtEl>
                                          <p:spTgt spid="115"/>
                                        </p:tgtEl>
                                        <p:attrNameLst>
                                          <p:attrName>style.visibility</p:attrName>
                                        </p:attrNameLst>
                                      </p:cBhvr>
                                      <p:to>
                                        <p:strVal val="hidden"/>
                                      </p:to>
                                    </p:set>
                                  </p:childTnLst>
                                </p:cTn>
                              </p:par>
                            </p:childTnLst>
                          </p:cTn>
                        </p:par>
                        <p:par>
                          <p:cTn id="96" fill="hold">
                            <p:stCondLst>
                              <p:cond delay="500"/>
                            </p:stCondLst>
                            <p:childTnLst>
                              <p:par>
                                <p:cTn id="97" presetID="14" presetClass="entr" presetSubtype="10" fill="hold"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randombar(horizontal)">
                                      <p:cBhvr>
                                        <p:cTn id="99" dur="500"/>
                                        <p:tgtEl>
                                          <p:spTgt spid="130"/>
                                        </p:tgtEl>
                                      </p:cBhvr>
                                    </p:animEffect>
                                  </p:childTnLst>
                                </p:cTn>
                              </p:par>
                            </p:childTnLst>
                          </p:cTn>
                        </p:par>
                      </p:childTnLst>
                    </p:cTn>
                  </p:par>
                </p:childTnLst>
              </p:cTn>
              <p:nextCondLst>
                <p:cond evt="onClick" delay="0">
                  <p:tgtEl>
                    <p:spTgt spid="101"/>
                  </p:tgtEl>
                </p:cond>
              </p:nextCondLst>
            </p:seq>
            <p:seq concurrent="1" nextAc="seek">
              <p:cTn id="100" restart="whenNotActive" fill="hold" evtFilter="cancelBubble" nodeType="interactiveSeq">
                <p:stCondLst>
                  <p:cond evt="onClick" delay="0">
                    <p:tgtEl>
                      <p:spTgt spid="102"/>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randombar(horizontal)">
                                      <p:cBhvr>
                                        <p:cTn id="109" dur="500"/>
                                        <p:tgtEl>
                                          <p:spTgt spid="136"/>
                                        </p:tgtEl>
                                      </p:cBhvr>
                                    </p:animEffect>
                                  </p:childTnLst>
                                </p:cTn>
                              </p:par>
                            </p:childTnLst>
                          </p:cTn>
                        </p:par>
                      </p:childTnLst>
                    </p:cTn>
                  </p:par>
                </p:childTnLst>
              </p:cTn>
              <p:nextCondLst>
                <p:cond evt="onClick" delay="0">
                  <p:tgtEl>
                    <p:spTgt spid="102"/>
                  </p:tgtEl>
                </p:cond>
              </p:nextCondLst>
            </p:seq>
            <p:seq concurrent="1" nextAc="seek">
              <p:cTn id="110" restart="whenNotActive" fill="hold" evtFilter="cancelBubble" nodeType="interactiveSeq">
                <p:stCondLst>
                  <p:cond evt="onClick" delay="0">
                    <p:tgtEl>
                      <p:spTgt spid="103"/>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116"/>
                                        </p:tgtEl>
                                      </p:cBhvr>
                                    </p:animEffect>
                                    <p:set>
                                      <p:cBhvr>
                                        <p:cTn id="115" dur="1" fill="hold">
                                          <p:stCondLst>
                                            <p:cond delay="499"/>
                                          </p:stCondLst>
                                        </p:cTn>
                                        <p:tgtEl>
                                          <p:spTgt spid="116"/>
                                        </p:tgtEl>
                                        <p:attrNameLst>
                                          <p:attrName>style.visibility</p:attrName>
                                        </p:attrNameLst>
                                      </p:cBhvr>
                                      <p:to>
                                        <p:strVal val="hidden"/>
                                      </p:to>
                                    </p:se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133"/>
                                        </p:tgtEl>
                                        <p:attrNameLst>
                                          <p:attrName>style.visibility</p:attrName>
                                        </p:attrNameLst>
                                      </p:cBhvr>
                                      <p:to>
                                        <p:strVal val="visible"/>
                                      </p:to>
                                    </p:set>
                                    <p:animEffect transition="in" filter="randombar(horizontal)">
                                      <p:cBhvr>
                                        <p:cTn id="119" dur="500"/>
                                        <p:tgtEl>
                                          <p:spTgt spid="133"/>
                                        </p:tgtEl>
                                      </p:cBhvr>
                                    </p:animEffect>
                                  </p:childTnLst>
                                </p:cTn>
                              </p:par>
                            </p:childTnLst>
                          </p:cTn>
                        </p:par>
                      </p:childTnLst>
                    </p:cTn>
                  </p:par>
                </p:childTnLst>
              </p:cTn>
              <p:nextCondLst>
                <p:cond evt="onClick" delay="0">
                  <p:tgtEl>
                    <p:spTgt spid="103"/>
                  </p:tgtEl>
                </p:cond>
              </p:nextCondLst>
            </p:seq>
            <p:seq concurrent="1" nextAc="seek">
              <p:cTn id="120" restart="whenNotActive" fill="hold" evtFilter="cancelBubble" nodeType="interactiveSeq">
                <p:stCondLst>
                  <p:cond evt="onClick" delay="0">
                    <p:tgtEl>
                      <p:spTgt spid="10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119"/>
                                        </p:tgtEl>
                                      </p:cBhvr>
                                    </p:animEffect>
                                    <p:set>
                                      <p:cBhvr>
                                        <p:cTn id="125" dur="1" fill="hold">
                                          <p:stCondLst>
                                            <p:cond delay="499"/>
                                          </p:stCondLst>
                                        </p:cTn>
                                        <p:tgtEl>
                                          <p:spTgt spid="119"/>
                                        </p:tgtEl>
                                        <p:attrNameLst>
                                          <p:attrName>style.visibility</p:attrName>
                                        </p:attrNameLst>
                                      </p:cBhvr>
                                      <p:to>
                                        <p:strVal val="hidden"/>
                                      </p:to>
                                    </p:set>
                                  </p:childTnLst>
                                </p:cTn>
                              </p:par>
                            </p:childTnLst>
                          </p:cTn>
                        </p:par>
                        <p:par>
                          <p:cTn id="126" fill="hold">
                            <p:stCondLst>
                              <p:cond delay="500"/>
                            </p:stCondLst>
                            <p:childTnLst>
                              <p:par>
                                <p:cTn id="127" presetID="14"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randombar(horizontal)">
                                      <p:cBhvr>
                                        <p:cTn id="129" dur="500"/>
                                        <p:tgtEl>
                                          <p:spTgt spid="142"/>
                                        </p:tgtEl>
                                      </p:cBhvr>
                                    </p:animEffect>
                                  </p:childTnLst>
                                </p:cTn>
                              </p:par>
                            </p:childTnLst>
                          </p:cTn>
                        </p:par>
                      </p:childTnLst>
                    </p:cTn>
                  </p:par>
                </p:childTnLst>
              </p:cTn>
              <p:nextCondLst>
                <p:cond evt="onClick" delay="0">
                  <p:tgtEl>
                    <p:spTgt spid="104"/>
                  </p:tgtEl>
                </p:cond>
              </p:nextCondLst>
            </p:seq>
            <p:seq concurrent="1" nextAc="seek">
              <p:cTn id="130" restart="whenNotActive" fill="hold" evtFilter="cancelBubble" nodeType="interactiveSeq">
                <p:stCondLst>
                  <p:cond evt="onClick" delay="0">
                    <p:tgtEl>
                      <p:spTgt spid="107"/>
                    </p:tgtEl>
                  </p:cond>
                </p:stCondLst>
                <p:endSync evt="end" delay="0">
                  <p:rtn val="all"/>
                </p:endSync>
                <p:childTnLst>
                  <p:par>
                    <p:cTn id="131" fill="hold">
                      <p:stCondLst>
                        <p:cond delay="0"/>
                      </p:stCondLst>
                      <p:childTnLst>
                        <p:par>
                          <p:cTn id="132" fill="hold">
                            <p:stCondLst>
                              <p:cond delay="0"/>
                            </p:stCondLst>
                            <p:childTnLst>
                              <p:par>
                                <p:cTn id="133" presetID="14" presetClass="exit" presetSubtype="10" fill="hold" nodeType="clickEffect">
                                  <p:stCondLst>
                                    <p:cond delay="0"/>
                                  </p:stCondLst>
                                  <p:childTnLst>
                                    <p:animEffect transition="out" filter="randombar(horizontal)">
                                      <p:cBhvr>
                                        <p:cTn id="134" dur="500"/>
                                        <p:tgtEl>
                                          <p:spTgt spid="120"/>
                                        </p:tgtEl>
                                      </p:cBhvr>
                                    </p:animEffect>
                                    <p:set>
                                      <p:cBhvr>
                                        <p:cTn id="135" dur="1" fill="hold">
                                          <p:stCondLst>
                                            <p:cond delay="499"/>
                                          </p:stCondLst>
                                        </p:cTn>
                                        <p:tgtEl>
                                          <p:spTgt spid="120"/>
                                        </p:tgtEl>
                                        <p:attrNameLst>
                                          <p:attrName>style.visibility</p:attrName>
                                        </p:attrNameLst>
                                      </p:cBhvr>
                                      <p:to>
                                        <p:strVal val="hidden"/>
                                      </p:to>
                                    </p:set>
                                  </p:childTnLst>
                                </p:cTn>
                              </p:par>
                            </p:childTnLst>
                          </p:cTn>
                        </p:par>
                        <p:par>
                          <p:cTn id="136" fill="hold">
                            <p:stCondLst>
                              <p:cond delay="500"/>
                            </p:stCondLst>
                            <p:childTnLst>
                              <p:par>
                                <p:cTn id="137" presetID="14" presetClass="entr" presetSubtype="10" fill="hold" nodeType="after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randombar(horizontal)">
                                      <p:cBhvr>
                                        <p:cTn id="139" dur="500"/>
                                        <p:tgtEl>
                                          <p:spTgt spid="139"/>
                                        </p:tgtEl>
                                      </p:cBhvr>
                                    </p:animEffec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6"/>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06"/>
                                        </p:tgtEl>
                                      </p:cBhvr>
                                    </p:animEffect>
                                    <p:animScale>
                                      <p:cBhvr>
                                        <p:cTn id="145" dur="250" autoRev="1" fill="hold"/>
                                        <p:tgtEl>
                                          <p:spTgt spid="106"/>
                                        </p:tgtEl>
                                      </p:cBhvr>
                                      <p:by x="105000" y="105000"/>
                                    </p:animScale>
                                  </p:childTnLst>
                                </p:cTn>
                              </p:par>
                            </p:childTnLst>
                          </p:cTn>
                        </p:par>
                        <p:par>
                          <p:cTn id="146" fill="hold">
                            <p:stCondLst>
                              <p:cond delay="500"/>
                            </p:stCondLst>
                            <p:childTnLst>
                              <p:par>
                                <p:cTn id="147" presetID="1" presetClass="exit" presetSubtype="0" fill="hold" grpId="1" nodeType="afterEffect">
                                  <p:stCondLst>
                                    <p:cond delay="0"/>
                                  </p:stCondLst>
                                  <p:childTnLst>
                                    <p:set>
                                      <p:cBhvr>
                                        <p:cTn id="148"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49" restart="whenNotActive" fill="hold" evtFilter="cancelBubble" nodeType="interactiveSeq">
                <p:stCondLst>
                  <p:cond evt="onClick" delay="0">
                    <p:tgtEl>
                      <p:spTgt spid="108"/>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grpId="0" nodeType="clickEffect">
                                  <p:stCondLst>
                                    <p:cond delay="0"/>
                                  </p:stCondLst>
                                  <p:childTnLst>
                                    <p:animEffect transition="out" filter="fade">
                                      <p:cBhvr>
                                        <p:cTn id="153" dur="500" tmFilter="0, 0; .2, .5; .8, .5; 1, 0"/>
                                        <p:tgtEl>
                                          <p:spTgt spid="108"/>
                                        </p:tgtEl>
                                      </p:cBhvr>
                                    </p:animEffect>
                                    <p:animScale>
                                      <p:cBhvr>
                                        <p:cTn id="154" dur="250" autoRev="1" fill="hold"/>
                                        <p:tgtEl>
                                          <p:spTgt spid="108"/>
                                        </p:tgtEl>
                                      </p:cBhvr>
                                      <p:by x="105000" y="105000"/>
                                    </p:animScale>
                                  </p:childTnLst>
                                </p:cTn>
                              </p:par>
                            </p:childTnLst>
                          </p:cTn>
                        </p:par>
                        <p:par>
                          <p:cTn id="155" fill="hold">
                            <p:stCondLst>
                              <p:cond delay="500"/>
                            </p:stCondLst>
                            <p:childTnLst>
                              <p:par>
                                <p:cTn id="156" presetID="1" presetClass="exit" presetSubtype="0" fill="hold" grpId="1" nodeType="afterEffect">
                                  <p:stCondLst>
                                    <p:cond delay="0"/>
                                  </p:stCondLst>
                                  <p:childTnLst>
                                    <p:set>
                                      <p:cBhvr>
                                        <p:cTn id="15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09"/>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0" nodeType="clickEffect">
                                  <p:stCondLst>
                                    <p:cond delay="0"/>
                                  </p:stCondLst>
                                  <p:childTnLst>
                                    <p:animEffect transition="out" filter="fade">
                                      <p:cBhvr>
                                        <p:cTn id="162" dur="500" tmFilter="0, 0; .2, .5; .8, .5; 1, 0"/>
                                        <p:tgtEl>
                                          <p:spTgt spid="109"/>
                                        </p:tgtEl>
                                      </p:cBhvr>
                                    </p:animEffect>
                                    <p:animScale>
                                      <p:cBhvr>
                                        <p:cTn id="163" dur="250" autoRev="1" fill="hold"/>
                                        <p:tgtEl>
                                          <p:spTgt spid="109"/>
                                        </p:tgtEl>
                                      </p:cBhvr>
                                      <p:by x="105000" y="105000"/>
                                    </p:animScale>
                                  </p:childTnLst>
                                </p:cTn>
                              </p:par>
                            </p:childTnLst>
                          </p:cTn>
                        </p:par>
                        <p:par>
                          <p:cTn id="164" fill="hold">
                            <p:stCondLst>
                              <p:cond delay="500"/>
                            </p:stCondLst>
                            <p:childTnLst>
                              <p:par>
                                <p:cTn id="165" presetID="1" presetClass="exit" presetSubtype="0" fill="hold" grpId="1" nodeType="afterEffect">
                                  <p:stCondLst>
                                    <p:cond delay="0"/>
                                  </p:stCondLst>
                                  <p:childTnLst>
                                    <p:set>
                                      <p:cBhvr>
                                        <p:cTn id="16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67" restart="whenNotActive" fill="hold" evtFilter="cancelBubble" nodeType="interactiveSeq">
                <p:stCondLst>
                  <p:cond evt="onClick" delay="0">
                    <p:tgtEl>
                      <p:spTgt spid="110"/>
                    </p:tgtEl>
                  </p:cond>
                </p:stCondLst>
                <p:endSync evt="end" delay="0">
                  <p:rtn val="all"/>
                </p:endSync>
                <p:childTnLst>
                  <p:par>
                    <p:cTn id="168" fill="hold">
                      <p:stCondLst>
                        <p:cond delay="0"/>
                      </p:stCondLst>
                      <p:childTnLst>
                        <p:par>
                          <p:cTn id="169" fill="hold">
                            <p:stCondLst>
                              <p:cond delay="0"/>
                            </p:stCondLst>
                            <p:childTnLst>
                              <p:par>
                                <p:cTn id="170" presetID="26" presetClass="emph" presetSubtype="0" fill="hold" grpId="0" nodeType="clickEffect">
                                  <p:stCondLst>
                                    <p:cond delay="0"/>
                                  </p:stCondLst>
                                  <p:childTnLst>
                                    <p:animEffect transition="out" filter="fade">
                                      <p:cBhvr>
                                        <p:cTn id="171" dur="500" tmFilter="0, 0; .2, .5; .8, .5; 1, 0"/>
                                        <p:tgtEl>
                                          <p:spTgt spid="110"/>
                                        </p:tgtEl>
                                      </p:cBhvr>
                                    </p:animEffect>
                                    <p:animScale>
                                      <p:cBhvr>
                                        <p:cTn id="172" dur="250" autoRev="1" fill="hold"/>
                                        <p:tgtEl>
                                          <p:spTgt spid="110"/>
                                        </p:tgtEl>
                                      </p:cBhvr>
                                      <p:by x="105000" y="105000"/>
                                    </p:animScale>
                                  </p:childTnLst>
                                </p:cTn>
                              </p:par>
                            </p:childTnLst>
                          </p:cTn>
                        </p:par>
                        <p:par>
                          <p:cTn id="173" fill="hold">
                            <p:stCondLst>
                              <p:cond delay="500"/>
                            </p:stCondLst>
                            <p:childTnLst>
                              <p:par>
                                <p:cTn id="174" presetID="1" presetClass="exit" presetSubtype="0" fill="hold" grpId="1" nodeType="afterEffect">
                                  <p:stCondLst>
                                    <p:cond delay="0"/>
                                  </p:stCondLst>
                                  <p:childTnLst>
                                    <p:set>
                                      <p:cBhvr>
                                        <p:cTn id="175"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76" restart="whenNotActive" fill="hold" evtFilter="cancelBubble" nodeType="interactiveSeq">
                <p:stCondLst>
                  <p:cond evt="onClick" delay="0">
                    <p:tgtEl>
                      <p:spTgt spid="111"/>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grpId="0" nodeType="clickEffect">
                                  <p:stCondLst>
                                    <p:cond delay="0"/>
                                  </p:stCondLst>
                                  <p:childTnLst>
                                    <p:animEffect transition="out" filter="fade">
                                      <p:cBhvr>
                                        <p:cTn id="180" dur="500" tmFilter="0, 0; .2, .5; .8, .5; 1, 0"/>
                                        <p:tgtEl>
                                          <p:spTgt spid="111"/>
                                        </p:tgtEl>
                                      </p:cBhvr>
                                    </p:animEffect>
                                    <p:animScale>
                                      <p:cBhvr>
                                        <p:cTn id="181" dur="250" autoRev="1" fill="hold"/>
                                        <p:tgtEl>
                                          <p:spTgt spid="111"/>
                                        </p:tgtEl>
                                      </p:cBhvr>
                                      <p:by x="105000" y="105000"/>
                                    </p:animScale>
                                  </p:childTnLst>
                                </p:cTn>
                              </p:par>
                            </p:childTnLst>
                          </p:cTn>
                        </p:par>
                        <p:par>
                          <p:cTn id="182" fill="hold">
                            <p:stCondLst>
                              <p:cond delay="500"/>
                            </p:stCondLst>
                            <p:childTnLst>
                              <p:par>
                                <p:cTn id="183" presetID="1" presetClass="exit" presetSubtype="0" fill="hold" grpId="1" nodeType="after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85" restart="whenNotActive" fill="hold" evtFilter="cancelBubble" nodeType="interactiveSeq">
                <p:stCondLst>
                  <p:cond evt="onClick" delay="0">
                    <p:tgtEl>
                      <p:spTgt spid="112"/>
                    </p:tgtEl>
                  </p:cond>
                </p:stCondLst>
                <p:endSync evt="end" delay="0">
                  <p:rtn val="all"/>
                </p:endSync>
                <p:childTnLst>
                  <p:par>
                    <p:cTn id="186" fill="hold">
                      <p:stCondLst>
                        <p:cond delay="0"/>
                      </p:stCondLst>
                      <p:childTnLst>
                        <p:par>
                          <p:cTn id="187" fill="hold">
                            <p:stCondLst>
                              <p:cond delay="0"/>
                            </p:stCondLst>
                            <p:childTnLst>
                              <p:par>
                                <p:cTn id="188" presetID="26" presetClass="emph" presetSubtype="0" fill="hold" grpId="0" nodeType="clickEffect">
                                  <p:stCondLst>
                                    <p:cond delay="0"/>
                                  </p:stCondLst>
                                  <p:childTnLst>
                                    <p:animEffect transition="out" filter="fade">
                                      <p:cBhvr>
                                        <p:cTn id="189" dur="500" tmFilter="0, 0; .2, .5; .8, .5; 1, 0"/>
                                        <p:tgtEl>
                                          <p:spTgt spid="112"/>
                                        </p:tgtEl>
                                      </p:cBhvr>
                                    </p:animEffect>
                                    <p:animScale>
                                      <p:cBhvr>
                                        <p:cTn id="190" dur="250" autoRev="1" fill="hold"/>
                                        <p:tgtEl>
                                          <p:spTgt spid="112"/>
                                        </p:tgtEl>
                                      </p:cBhvr>
                                      <p:by x="105000" y="105000"/>
                                    </p:animScale>
                                  </p:childTnLst>
                                </p:cTn>
                              </p:par>
                            </p:childTnLst>
                          </p:cTn>
                        </p:par>
                        <p:par>
                          <p:cTn id="191" fill="hold">
                            <p:stCondLst>
                              <p:cond delay="500"/>
                            </p:stCondLst>
                            <p:childTnLst>
                              <p:par>
                                <p:cTn id="192" presetID="1" presetClass="exit" presetSubtype="0" fill="hold" grpId="1" nodeType="afterEffect">
                                  <p:stCondLst>
                                    <p:cond delay="0"/>
                                  </p:stCondLst>
                                  <p:childTnLst>
                                    <p:set>
                                      <p:cBhvr>
                                        <p:cTn id="193"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p:bldP spid="100" grpId="0"/>
      <p:bldP spid="101" grpId="0"/>
      <p:bldP spid="102" grpId="0"/>
      <p:bldP spid="103" grpId="0"/>
      <p:bldP spid="104" grpId="0"/>
      <p:bldP spid="105" grpId="0" animBg="1"/>
      <p:bldP spid="105" grpId="1" animBg="1"/>
      <p:bldP spid="106" grpId="0" animBg="1"/>
      <p:bldP spid="106" grpId="1" animBg="1"/>
      <p:bldP spid="107" grpId="0"/>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2"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thời gian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và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nguyên nhân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buộc Mĩ phải kí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Group 6"/>
          <p:cNvGrpSpPr/>
          <p:nvPr/>
        </p:nvGrpSpPr>
        <p:grpSpPr>
          <a:xfrm>
            <a:off x="145284" y="2072808"/>
            <a:ext cx="8669569" cy="849272"/>
            <a:chOff x="198723" y="2276446"/>
            <a:chExt cx="8669569" cy="849272"/>
          </a:xfrm>
        </p:grpSpPr>
        <p:grpSp>
          <p:nvGrpSpPr>
            <p:cNvPr id="126" name="Group 125"/>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Nêu được những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nội dung cơ bản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Group 7"/>
          <p:cNvGrpSpPr/>
          <p:nvPr/>
        </p:nvGrpSpPr>
        <p:grpSpPr>
          <a:xfrm>
            <a:off x="190756" y="3005298"/>
            <a:ext cx="8677536" cy="849272"/>
            <a:chOff x="190756" y="3208692"/>
            <a:chExt cx="8677536" cy="849272"/>
          </a:xfrm>
        </p:grpSpPr>
        <p:grpSp>
          <p:nvGrpSpPr>
            <p:cNvPr id="142" name="Group 141"/>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ý nghĩa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9" name="Group 8"/>
          <p:cNvGrpSpPr/>
          <p:nvPr/>
        </p:nvGrpSpPr>
        <p:grpSpPr>
          <a:xfrm>
            <a:off x="237486" y="3738908"/>
            <a:ext cx="8630806" cy="1087834"/>
            <a:chOff x="237486" y="3902377"/>
            <a:chExt cx="8630806" cy="1087834"/>
          </a:xfrm>
        </p:grpSpPr>
        <p:grpSp>
          <p:nvGrpSpPr>
            <p:cNvPr id="129" name="Group 128"/>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Thuật lại được </a:t>
                </a:r>
                <a:r>
                  <a:rPr lang="vi-VN" altLang="zh-CN" sz="2600" kern="1200" smtClean="0">
                    <a:solidFill>
                      <a:srgbClr val="FC1037"/>
                    </a:solidFill>
                    <a:latin typeface="Pattaya" panose="00000500000000000000" pitchFamily="2" charset="-34"/>
                    <a:ea typeface="黑体" panose="02010609060101010101" pitchFamily="49" charset="-122"/>
                    <a:cs typeface="Pattaya" panose="00000500000000000000" pitchFamily="2" charset="-34"/>
                  </a:rPr>
                  <a:t>diễn biến</a:t>
                </a:r>
                <a:r>
                  <a:rPr lang="vi-VN" altLang="zh-CN" sz="2600" kern="1200" smtClean="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của lễ kí kết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409969" y="995461"/>
            <a:ext cx="680882" cy="2025800"/>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8142626" y="15414"/>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7" name="Group 6"/>
          <p:cNvGrpSpPr/>
          <p:nvPr/>
        </p:nvGrpSpPr>
        <p:grpSpPr>
          <a:xfrm>
            <a:off x="95034" y="818849"/>
            <a:ext cx="849316"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81"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01</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82" name="Google Shape;478;p45"/>
          <p:cNvSpPr txBox="1"/>
          <p:nvPr/>
        </p:nvSpPr>
        <p:spPr>
          <a:xfrm>
            <a:off x="843668" y="861490"/>
            <a:ext cx="7500689" cy="51001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panose="020B0604020202020204"/>
              </a:rPr>
              <a:t>Hiệp định</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panose="020B0604020202020204"/>
              </a:rPr>
              <a:t> Paris được kí vào thời gian nào?</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endParaRPr>
          </a:p>
        </p:txBody>
      </p:sp>
      <p:sp>
        <p:nvSpPr>
          <p:cNvPr id="96" name="圆角矩形 7"/>
          <p:cNvSpPr/>
          <p:nvPr/>
        </p:nvSpPr>
        <p:spPr>
          <a:xfrm>
            <a:off x="1502893" y="1982781"/>
            <a:ext cx="5451243" cy="140896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Wingdings" panose="05000000000000000000" pitchFamily="2" charset="2"/>
              </a:rPr>
              <a:t>Hiệp</a:t>
            </a:r>
            <a:r>
              <a:rPr kumimoji="0" lang="vi-VN" sz="3200" b="0" i="0" u="none" strike="noStrike" kern="0" cap="none" spc="0" normalizeH="0" noProof="0" dirty="0" smtClean="0">
                <a:ln>
                  <a:noFill/>
                </a:ln>
                <a:solidFill>
                  <a:srgbClr val="002060"/>
                </a:solidFill>
                <a:effectLst/>
                <a:uLnTx/>
                <a:uFillTx/>
                <a:latin typeface="Arial" panose="020B0604020202020204"/>
                <a:cs typeface="Arial" panose="020B0604020202020204"/>
                <a:sym typeface="Wingdings" panose="05000000000000000000" pitchFamily="2" charset="2"/>
              </a:rPr>
              <a:t> định Paris được kí vào ngày 27/01/1973.</a:t>
            </a:r>
            <a:endParaRPr kumimoji="0" lang="en-US" sz="3200" b="0" i="0" u="none" strike="noStrike" kern="0" cap="none" spc="0" normalizeH="0" baseline="0" noProof="0" dirty="0">
              <a:ln>
                <a:noFill/>
              </a:ln>
              <a:solidFill>
                <a:srgbClr val="002060"/>
              </a:solidFill>
              <a:effectLst/>
              <a:uLnTx/>
              <a:uFillTx/>
              <a:latin typeface="Arial" panose="020B0604020202020204"/>
              <a:cs typeface="Arial" panose="020B0604020202020204"/>
              <a:sym typeface="Arial" panose="020B0604020202020204"/>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750714" y="1593395"/>
            <a:ext cx="680882" cy="2428805"/>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sp>
        <p:nvSpPr>
          <p:cNvPr id="103" name="圆角矩形 7"/>
          <p:cNvSpPr/>
          <p:nvPr/>
        </p:nvSpPr>
        <p:spPr>
          <a:xfrm>
            <a:off x="1915414" y="3228614"/>
            <a:ext cx="5538974" cy="70448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Wingdings" panose="05000000000000000000" pitchFamily="2" charset="2"/>
              </a:rPr>
              <a:t>Bộ</a:t>
            </a:r>
            <a:r>
              <a:rPr kumimoji="0" lang="vi-VN" sz="3200" b="0" i="0" u="none" strike="noStrike" kern="0" cap="none" spc="0" normalizeH="0" noProof="0" dirty="0" smtClean="0">
                <a:ln>
                  <a:noFill/>
                </a:ln>
                <a:solidFill>
                  <a:srgbClr val="002060"/>
                </a:solidFill>
                <a:effectLst/>
                <a:uLnTx/>
                <a:uFillTx/>
                <a:latin typeface="Arial" panose="020B0604020202020204"/>
                <a:cs typeface="Arial" panose="020B0604020202020204"/>
                <a:sym typeface="Wingdings" panose="05000000000000000000" pitchFamily="2" charset="2"/>
              </a:rPr>
              <a:t> trưởng Nguyễn Thị Bình.</a:t>
            </a:r>
            <a:endParaRPr kumimoji="0" lang="en-US" sz="3200" b="0" i="0" u="none" strike="noStrike" kern="0" cap="none" spc="0" normalizeH="0" baseline="0" noProof="0" dirty="0">
              <a:ln>
                <a:noFill/>
              </a:ln>
              <a:solidFill>
                <a:srgbClr val="002060"/>
              </a:solidFill>
              <a:effectLst/>
              <a:uLnTx/>
              <a:uFillTx/>
              <a:latin typeface="Arial" panose="020B0604020202020204"/>
              <a:cs typeface="Arial" panose="020B0604020202020204"/>
              <a:sym typeface="Arial" panose="020B0604020202020204"/>
            </a:endParaRPr>
          </a:p>
        </p:txBody>
      </p:sp>
      <p:grpSp>
        <p:nvGrpSpPr>
          <p:cNvPr id="2904" name="Google Shape;2904;p50"/>
          <p:cNvGrpSpPr/>
          <p:nvPr/>
        </p:nvGrpSpPr>
        <p:grpSpPr>
          <a:xfrm>
            <a:off x="8034042" y="4405376"/>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28" name="Group 27"/>
          <p:cNvGrpSpPr/>
          <p:nvPr/>
        </p:nvGrpSpPr>
        <p:grpSpPr>
          <a:xfrm>
            <a:off x="388920" y="1348627"/>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30"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02</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1" name="Google Shape;478;p45"/>
          <p:cNvSpPr txBox="1"/>
          <p:nvPr/>
        </p:nvSpPr>
        <p:spPr>
          <a:xfrm>
            <a:off x="1238236" y="566804"/>
            <a:ext cx="6893331" cy="213122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rPr>
              <a:t>Ai</a:t>
            </a:r>
            <a:r>
              <a:rPr kumimoji="0" lang="vi-VN" sz="2800" b="1" i="0" u="none" strike="noStrike" kern="0" cap="none" spc="0" normalizeH="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rPr>
              <a:t> là trưởng đoàn ngoại giao của Chính phủ Cách mạng lâm thời cộng hòa miền Nam Việt Nam tham gia kí kết Hiệp định Pa-ri </a:t>
            </a:r>
            <a:r>
              <a:rPr kumimoji="0" lang="vi-VN" sz="20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rPr>
              <a:t>?</a:t>
            </a:r>
            <a:endPar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681398" y="1328113"/>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grpSp>
        <p:nvGrpSpPr>
          <p:cNvPr id="2904" name="Google Shape;2904;p50"/>
          <p:cNvGrpSpPr/>
          <p:nvPr/>
        </p:nvGrpSpPr>
        <p:grpSpPr>
          <a:xfrm>
            <a:off x="8063531" y="4344237"/>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28" name="Group 27"/>
          <p:cNvGrpSpPr/>
          <p:nvPr/>
        </p:nvGrpSpPr>
        <p:grpSpPr>
          <a:xfrm>
            <a:off x="414209" y="1046069"/>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30"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03</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1" name="Google Shape;478;p45"/>
          <p:cNvSpPr txBox="1"/>
          <p:nvPr/>
        </p:nvSpPr>
        <p:spPr>
          <a:xfrm>
            <a:off x="1184673" y="833767"/>
            <a:ext cx="7082983" cy="1065159"/>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panose="020B0604020202020204"/>
              </a:rPr>
              <a:t>Tên</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panose="020B0604020202020204"/>
              </a:rPr>
              <a:t> của một con phố ở Pa-ri, nơi có tòa nhà Trung tâm các hội nghị Quốc tế</a:t>
            </a: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rPr>
              <a:t>?</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endParaRPr>
          </a:p>
        </p:txBody>
      </p:sp>
      <p:sp>
        <p:nvSpPr>
          <p:cNvPr id="40" name="圆角矩形 7"/>
          <p:cNvSpPr/>
          <p:nvPr/>
        </p:nvSpPr>
        <p:spPr>
          <a:xfrm>
            <a:off x="1774322" y="2586763"/>
            <a:ext cx="2853148" cy="755080"/>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Arial" panose="020B0604020202020204"/>
              </a:rPr>
              <a:t>Phố</a:t>
            </a:r>
            <a:r>
              <a:rPr kumimoji="0" lang="vi-VN" sz="36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 </a:t>
            </a:r>
            <a:r>
              <a:rPr kumimoji="0" lang="vi-VN" sz="36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Arial" panose="020B0604020202020204"/>
              </a:rPr>
              <a:t>C</a:t>
            </a:r>
            <a:r>
              <a:rPr kumimoji="0" lang="vi-VN" sz="36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lê-be.</a:t>
            </a:r>
            <a:endParaRPr kumimoji="0" lang="en-US" sz="4800" b="0" i="0" u="none" strike="noStrike" kern="0" cap="none" spc="0" normalizeH="0" baseline="0" noProof="0" dirty="0">
              <a:ln>
                <a:noFill/>
              </a:ln>
              <a:solidFill>
                <a:srgbClr val="00206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347522" y="3608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04" name="Google Shape;2904;p50"/>
          <p:cNvGrpSpPr/>
          <p:nvPr/>
        </p:nvGrpSpPr>
        <p:grpSpPr>
          <a:xfrm>
            <a:off x="7753044" y="4366473"/>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28" name="Group 27"/>
          <p:cNvGrpSpPr/>
          <p:nvPr/>
        </p:nvGrpSpPr>
        <p:grpSpPr>
          <a:xfrm rot="20509557">
            <a:off x="471702" y="1496099"/>
            <a:ext cx="680882" cy="2203202"/>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grpSp>
        <p:nvGrpSpPr>
          <p:cNvPr id="36" name="Group 35"/>
          <p:cNvGrpSpPr/>
          <p:nvPr/>
        </p:nvGrpSpPr>
        <p:grpSpPr>
          <a:xfrm>
            <a:off x="268769" y="1149581"/>
            <a:ext cx="849316" cy="567582"/>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38"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04</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9" name="Google Shape;478;p45"/>
          <p:cNvSpPr txBox="1"/>
          <p:nvPr/>
        </p:nvSpPr>
        <p:spPr>
          <a:xfrm>
            <a:off x="1110667" y="692254"/>
            <a:ext cx="7012356" cy="161398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2600" b="1" dirty="0" smtClean="0">
                <a:solidFill>
                  <a:srgbClr val="002060"/>
                </a:solidFill>
                <a:cs typeface="Calibri" panose="020F0502020204030204" pitchFamily="34" charset="0"/>
              </a:rPr>
              <a:t>Điền vào chỗ trống trong câu sau: </a:t>
            </a:r>
            <a:endParaRPr lang="vi-VN" sz="2600" b="1" dirty="0" smtClean="0">
              <a:solidFill>
                <a:srgbClr val="002060"/>
              </a:solidFill>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2600" b="1" dirty="0" smtClean="0">
                <a:solidFill>
                  <a:srgbClr val="002060"/>
                </a:solidFill>
                <a:cs typeface="Calibri" panose="020F0502020204030204" pitchFamily="34" charset="0"/>
              </a:rPr>
              <a:t>Mĩ phải có trách nhiệm trong việc .......... vết thương chiến tranh ở Việt Nam</a:t>
            </a:r>
            <a:r>
              <a:rPr lang="vi-VN" sz="2600" b="1" dirty="0">
                <a:solidFill>
                  <a:srgbClr val="002060"/>
                </a:solidFill>
                <a:latin typeface="Times New Roman" panose="02020603050405020304" pitchFamily="18" charset="0"/>
                <a:cs typeface="Calibri" panose="020F0502020204030204" pitchFamily="34" charset="0"/>
              </a:rPr>
              <a:t>.</a:t>
            </a:r>
            <a:endParaRPr kumimoji="0" lang="vi-VN" sz="26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endParaRPr>
          </a:p>
        </p:txBody>
      </p:sp>
      <p:sp>
        <p:nvSpPr>
          <p:cNvPr id="40" name="圆角矩形 7"/>
          <p:cNvSpPr/>
          <p:nvPr/>
        </p:nvSpPr>
        <p:spPr>
          <a:xfrm>
            <a:off x="1620940" y="2491652"/>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0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Arial" panose="020B0604020202020204"/>
              </a:rPr>
              <a:t>Mĩ phải</a:t>
            </a:r>
            <a:r>
              <a:rPr kumimoji="0" lang="vi-VN" sz="30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 có trách nhiệm trong việc </a:t>
            </a:r>
            <a:r>
              <a:rPr kumimoji="0" lang="vi-VN" sz="3000" b="1" i="0" u="none" strike="noStrike" kern="0" cap="none" spc="0" normalizeH="0" noProof="0" dirty="0" smtClean="0">
                <a:ln>
                  <a:noFill/>
                </a:ln>
                <a:solidFill>
                  <a:srgbClr val="FC1037"/>
                </a:solidFill>
                <a:effectLst/>
                <a:uLnTx/>
                <a:uFillTx/>
                <a:latin typeface="Arial" panose="020B0604020202020204"/>
                <a:cs typeface="Arial" panose="020B0604020202020204"/>
                <a:sym typeface="Arial" panose="020B0604020202020204"/>
              </a:rPr>
              <a:t>hàn gắn</a:t>
            </a:r>
            <a:r>
              <a:rPr kumimoji="0" lang="vi-VN" sz="30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 vế thương chiến tranh ở Việt Nam. </a:t>
            </a:r>
            <a:endParaRPr kumimoji="0" lang="en-US" sz="3000" b="0" i="0" u="none" strike="noStrike" kern="0" cap="none" spc="0" normalizeH="0" baseline="0" noProof="0" dirty="0">
              <a:ln>
                <a:noFill/>
              </a:ln>
              <a:solidFill>
                <a:srgbClr val="00206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sp>
        <p:nvSpPr>
          <p:cNvPr id="28"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 name="Group 28"/>
          <p:cNvGrpSpPr/>
          <p:nvPr/>
        </p:nvGrpSpPr>
        <p:grpSpPr>
          <a:xfrm rot="20509557">
            <a:off x="729481" y="1246451"/>
            <a:ext cx="680882" cy="2025800"/>
            <a:chOff x="134279" y="1803002"/>
            <a:chExt cx="680882" cy="1811727"/>
          </a:xfrm>
        </p:grpSpPr>
        <p:sp>
          <p:nvSpPr>
            <p:cNvPr id="30"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31" name="Google Shape;4716;p79"/>
            <p:cNvGrpSpPr/>
            <p:nvPr/>
          </p:nvGrpSpPr>
          <p:grpSpPr>
            <a:xfrm rot="3530764">
              <a:off x="252923" y="3052492"/>
              <a:ext cx="603575" cy="520900"/>
              <a:chOff x="3450350" y="2886200"/>
              <a:chExt cx="603575" cy="520900"/>
            </a:xfrm>
          </p:grpSpPr>
          <p:sp>
            <p:nvSpPr>
              <p:cNvPr id="32"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3"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4"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5"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6"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grpSp>
        <p:nvGrpSpPr>
          <p:cNvPr id="37" name="Group 36"/>
          <p:cNvGrpSpPr/>
          <p:nvPr/>
        </p:nvGrpSpPr>
        <p:grpSpPr>
          <a:xfrm>
            <a:off x="462292" y="964407"/>
            <a:ext cx="849316" cy="567582"/>
            <a:chOff x="339056" y="264274"/>
            <a:chExt cx="849316" cy="567582"/>
          </a:xfrm>
        </p:grpSpPr>
        <p:sp>
          <p:nvSpPr>
            <p:cNvPr id="38" name="Flowchart: Connector 37"/>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39"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05</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40" name="Google Shape;478;p45"/>
          <p:cNvSpPr txBox="1"/>
          <p:nvPr/>
        </p:nvSpPr>
        <p:spPr>
          <a:xfrm>
            <a:off x="1392822" y="706297"/>
            <a:ext cx="6825673" cy="114224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panose="020B0604020202020204"/>
              </a:rPr>
              <a:t>Thời</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panose="020B0604020202020204"/>
              </a:rPr>
              <a:t> gian đặt bút kí vào văn bản Hiệp định là mấy giờ (theo giờ pa-ri)</a:t>
            </a: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rPr>
              <a:t>?</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endParaRPr>
          </a:p>
        </p:txBody>
      </p:sp>
      <p:sp>
        <p:nvSpPr>
          <p:cNvPr id="41" name="圆角矩形 7"/>
          <p:cNvSpPr/>
          <p:nvPr/>
        </p:nvSpPr>
        <p:spPr>
          <a:xfrm>
            <a:off x="1850984" y="2389247"/>
            <a:ext cx="6134007" cy="104387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Arial" panose="020B0604020202020204"/>
              </a:rPr>
              <a:t>Thời</a:t>
            </a:r>
            <a:r>
              <a:rPr kumimoji="0" lang="vi-VN" sz="28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 gian đặt bút kí vào văn bản Hiệp định là 11 giờ (theo giờ Pa-ri).</a:t>
            </a:r>
            <a:endParaRPr kumimoji="0" lang="en-US" sz="2800" b="0" i="0" u="none" strike="noStrike" kern="0" cap="none" spc="0" normalizeH="0" baseline="0" noProof="0" dirty="0">
              <a:ln>
                <a:noFill/>
              </a:ln>
              <a:solidFill>
                <a:srgbClr val="00206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0" name="Group 29"/>
          <p:cNvGrpSpPr/>
          <p:nvPr/>
        </p:nvGrpSpPr>
        <p:grpSpPr>
          <a:xfrm rot="20509557">
            <a:off x="619212" y="1544169"/>
            <a:ext cx="630768" cy="2056052"/>
            <a:chOff x="134279" y="1803002"/>
            <a:chExt cx="680882" cy="1811727"/>
          </a:xfrm>
        </p:grpSpPr>
        <p:sp>
          <p:nvSpPr>
            <p:cNvPr id="31"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32" name="Google Shape;4716;p79"/>
            <p:cNvGrpSpPr/>
            <p:nvPr/>
          </p:nvGrpSpPr>
          <p:grpSpPr>
            <a:xfrm rot="3530764">
              <a:off x="252923" y="3052492"/>
              <a:ext cx="603575" cy="520900"/>
              <a:chOff x="3450350" y="2886200"/>
              <a:chExt cx="603575" cy="520900"/>
            </a:xfrm>
          </p:grpSpPr>
          <p:sp>
            <p:nvSpPr>
              <p:cNvPr id="33"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4"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5"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6"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7"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sp>
        <p:nvSpPr>
          <p:cNvPr id="2903"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04" name="Google Shape;2904;p50"/>
          <p:cNvGrpSpPr/>
          <p:nvPr/>
        </p:nvGrpSpPr>
        <p:grpSpPr>
          <a:xfrm rot="20630408">
            <a:off x="7875210" y="4275699"/>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sp>
        <p:nvSpPr>
          <p:cNvPr id="28"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8" name="Group 37"/>
          <p:cNvGrpSpPr/>
          <p:nvPr/>
        </p:nvGrpSpPr>
        <p:grpSpPr>
          <a:xfrm>
            <a:off x="381986" y="1271078"/>
            <a:ext cx="849316" cy="567582"/>
            <a:chOff x="339056" y="264274"/>
            <a:chExt cx="849316" cy="567582"/>
          </a:xfrm>
        </p:grpSpPr>
        <p:sp>
          <p:nvSpPr>
            <p:cNvPr id="39" name="Flowchart: Connector 3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40"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06</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41" name="Google Shape;478;p45"/>
          <p:cNvSpPr txBox="1"/>
          <p:nvPr/>
        </p:nvSpPr>
        <p:spPr>
          <a:xfrm>
            <a:off x="1231302" y="677271"/>
            <a:ext cx="6825673" cy="1758501"/>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vi-VN" sz="2800" b="1" dirty="0">
                <a:solidFill>
                  <a:srgbClr val="002060"/>
                </a:solidFill>
                <a:cs typeface="Calibri" panose="020F0502020204030204" pitchFamily="34" charset="0"/>
              </a:rPr>
              <a:t>Điền vào chỗ trống trong câu sau: </a:t>
            </a:r>
            <a:endParaRPr lang="vi-VN" sz="2800" b="1" dirty="0">
              <a:solidFill>
                <a:srgbClr val="002060"/>
              </a:solidFill>
              <a:cs typeface="Calibri" panose="020F0502020204030204" pitchFamily="34" charset="0"/>
            </a:endParaRPr>
          </a:p>
          <a:p>
            <a:pPr lvl="0" algn="ctr">
              <a:defRPr/>
            </a:pPr>
            <a:r>
              <a:rPr lang="vi-VN" sz="2800" b="1" dirty="0" smtClean="0">
                <a:solidFill>
                  <a:srgbClr val="002060"/>
                </a:solidFill>
                <a:cs typeface="Calibri" panose="020F0502020204030204" pitchFamily="34" charset="0"/>
              </a:rPr>
              <a:t>Mĩ phải tôn trọng......., chủ quyền, ........ và toàn vẹn lãnh thổ của Việt Nam. </a:t>
            </a:r>
            <a:endParaRPr lang="vi-VN" sz="2800" b="1" dirty="0">
              <a:solidFill>
                <a:srgbClr val="002060"/>
              </a:solidFill>
              <a:latin typeface="Times New Roman" panose="02020603050405020304" pitchFamily="18" charset="0"/>
              <a:cs typeface="Calibri" panose="020F0502020204030204" pitchFamily="34" charset="0"/>
            </a:endParaRPr>
          </a:p>
        </p:txBody>
      </p:sp>
      <p:sp>
        <p:nvSpPr>
          <p:cNvPr id="42" name="圆角矩形 7"/>
          <p:cNvSpPr/>
          <p:nvPr/>
        </p:nvSpPr>
        <p:spPr>
          <a:xfrm>
            <a:off x="1607695" y="2637249"/>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lvl="0" algn="ctr">
              <a:defRPr/>
            </a:pPr>
            <a:r>
              <a:rPr lang="vi-VN" sz="3200" b="1" dirty="0">
                <a:solidFill>
                  <a:srgbClr val="002060"/>
                </a:solidFill>
                <a:cs typeface="Calibri" panose="020F0502020204030204" pitchFamily="34" charset="0"/>
              </a:rPr>
              <a:t>Mĩ phải tôn </a:t>
            </a:r>
            <a:r>
              <a:rPr lang="vi-VN" sz="3200" b="1" dirty="0" smtClean="0">
                <a:solidFill>
                  <a:srgbClr val="002060"/>
                </a:solidFill>
                <a:cs typeface="Calibri" panose="020F0502020204030204" pitchFamily="34" charset="0"/>
              </a:rPr>
              <a:t>trọng </a:t>
            </a:r>
            <a:r>
              <a:rPr lang="vi-VN" sz="3200" b="1" dirty="0" smtClean="0">
                <a:solidFill>
                  <a:srgbClr val="FC1037"/>
                </a:solidFill>
                <a:cs typeface="Calibri" panose="020F0502020204030204" pitchFamily="34" charset="0"/>
              </a:rPr>
              <a:t>độc lập</a:t>
            </a:r>
            <a:r>
              <a:rPr lang="vi-VN" sz="3200" b="1" dirty="0" smtClean="0">
                <a:solidFill>
                  <a:srgbClr val="002060"/>
                </a:solidFill>
                <a:cs typeface="Calibri" panose="020F0502020204030204" pitchFamily="34" charset="0"/>
              </a:rPr>
              <a:t>, </a:t>
            </a:r>
            <a:r>
              <a:rPr lang="vi-VN" sz="3200" b="1" dirty="0">
                <a:solidFill>
                  <a:srgbClr val="002060"/>
                </a:solidFill>
                <a:cs typeface="Calibri" panose="020F0502020204030204" pitchFamily="34" charset="0"/>
              </a:rPr>
              <a:t>chủ quyền, </a:t>
            </a:r>
            <a:r>
              <a:rPr lang="vi-VN" sz="3200" b="1" dirty="0" smtClean="0">
                <a:solidFill>
                  <a:srgbClr val="FC1037"/>
                </a:solidFill>
                <a:cs typeface="Calibri" panose="020F0502020204030204" pitchFamily="34" charset="0"/>
              </a:rPr>
              <a:t>thống nhất </a:t>
            </a:r>
            <a:r>
              <a:rPr lang="vi-VN" sz="3200" b="1" dirty="0">
                <a:solidFill>
                  <a:srgbClr val="002060"/>
                </a:solidFill>
                <a:cs typeface="Calibri" panose="020F0502020204030204" pitchFamily="34" charset="0"/>
              </a:rPr>
              <a:t>và toàn vẹn lãnh thổ của Việt Nam. </a:t>
            </a:r>
            <a:endParaRPr lang="vi-VN" sz="3200" b="1" dirty="0">
              <a:solidFill>
                <a:srgbClr val="002060"/>
              </a:solidFill>
              <a:latin typeface="Times New Roman" panose="02020603050405020304" pitchFamily="18"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0-#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729170" y="1492925"/>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rgbClr val="FF0066"/>
                </a:solidFill>
                <a:effectLst/>
                <a:uLnTx/>
                <a:uFillTx/>
                <a:latin typeface="Arial" panose="020B0604020202020204"/>
                <a:cs typeface="Arial" panose="020B0604020202020204"/>
                <a:sym typeface="Arial" panose="020B0604020202020204"/>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1"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28" name="Group 27"/>
          <p:cNvGrpSpPr/>
          <p:nvPr/>
        </p:nvGrpSpPr>
        <p:grpSpPr>
          <a:xfrm>
            <a:off x="538981" y="1228100"/>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smtClean="0">
                <a:ln>
                  <a:noFill/>
                </a:ln>
                <a:solidFill>
                  <a:srgbClr val="003B58"/>
                </a:solidFill>
                <a:effectLst/>
                <a:uLnTx/>
                <a:uFillTx/>
                <a:latin typeface="Arial" panose="020B0604020202020204"/>
                <a:ea typeface="+mn-ea"/>
                <a:cs typeface="Arial" panose="020B0604020202020204"/>
                <a:sym typeface="Arial" panose="020B0604020202020204"/>
              </a:endParaRPr>
            </a:p>
          </p:txBody>
        </p:sp>
        <p:sp>
          <p:nvSpPr>
            <p:cNvPr id="30" name="Google Shape;632;p45"/>
            <p:cNvSpPr txBox="1"/>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07</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1" name="Google Shape;478;p45"/>
          <p:cNvSpPr txBox="1"/>
          <p:nvPr/>
        </p:nvSpPr>
        <p:spPr>
          <a:xfrm>
            <a:off x="1357677" y="601378"/>
            <a:ext cx="6825673" cy="1770710"/>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2800" b="1" dirty="0" smtClean="0">
                <a:solidFill>
                  <a:srgbClr val="002060"/>
                </a:solidFill>
                <a:cs typeface="Calibri" panose="020F0502020204030204" pitchFamily="34" charset="0"/>
              </a:rPr>
              <a:t>Điền vào chỗ trống:</a:t>
            </a:r>
            <a:endParaRPr lang="vi-VN" sz="2800" b="1" dirty="0" smtClean="0">
              <a:solidFill>
                <a:srgbClr val="002060"/>
              </a:solidFill>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panose="020B0604020202020204"/>
              </a:rPr>
              <a:t>Hiệp</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panose="020B0604020202020204"/>
              </a:rPr>
              <a:t> định Pa-ri là thắng lợi của ta trên mặt trận .......</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panose="020B0604020202020204"/>
            </a:endParaRPr>
          </a:p>
        </p:txBody>
      </p:sp>
      <p:sp>
        <p:nvSpPr>
          <p:cNvPr id="40" name="圆角矩形 7"/>
          <p:cNvSpPr/>
          <p:nvPr/>
        </p:nvSpPr>
        <p:spPr>
          <a:xfrm>
            <a:off x="1890169" y="2642069"/>
            <a:ext cx="5928222" cy="103117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dirty="0" smtClean="0">
                <a:ln>
                  <a:noFill/>
                </a:ln>
                <a:solidFill>
                  <a:srgbClr val="002060"/>
                </a:solidFill>
                <a:effectLst/>
                <a:uLnTx/>
                <a:uFillTx/>
                <a:latin typeface="Arial" panose="020B0604020202020204"/>
                <a:cs typeface="Arial" panose="020B0604020202020204"/>
                <a:sym typeface="Arial" panose="020B0604020202020204"/>
              </a:rPr>
              <a:t>Hiệp</a:t>
            </a:r>
            <a:r>
              <a:rPr kumimoji="0" lang="vi-VN" sz="24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 định Pa-ri là thắng lợi của ta trên mặt trận </a:t>
            </a:r>
            <a:r>
              <a:rPr kumimoji="0" lang="vi-VN" sz="2400" b="1" i="0" u="none" strike="noStrike" kern="0" cap="none" spc="0" normalizeH="0" noProof="0" dirty="0" smtClean="0">
                <a:ln>
                  <a:noFill/>
                </a:ln>
                <a:solidFill>
                  <a:srgbClr val="FC1037"/>
                </a:solidFill>
                <a:effectLst/>
                <a:uLnTx/>
                <a:uFillTx/>
                <a:latin typeface="Arial" panose="020B0604020202020204"/>
                <a:cs typeface="Arial" panose="020B0604020202020204"/>
                <a:sym typeface="Arial" panose="020B0604020202020204"/>
              </a:rPr>
              <a:t>ngoại giao</a:t>
            </a:r>
            <a:r>
              <a:rPr kumimoji="0" lang="vi-VN" sz="2400" b="0" i="0" u="none" strike="noStrike" kern="0" cap="none" spc="0" normalizeH="0" noProof="0" dirty="0" smtClean="0">
                <a:ln>
                  <a:noFill/>
                </a:ln>
                <a:solidFill>
                  <a:srgbClr val="002060"/>
                </a:solidFill>
                <a:effectLst/>
                <a:uLnTx/>
                <a:uFillTx/>
                <a:latin typeface="Arial" panose="020B0604020202020204"/>
                <a:cs typeface="Arial" panose="020B0604020202020204"/>
                <a:sym typeface="Arial" panose="020B0604020202020204"/>
              </a:rPr>
              <a:t>.</a:t>
            </a:r>
            <a:endParaRPr kumimoji="0" lang="en-US" sz="8000" b="0" i="0" u="none" strike="noStrike" kern="0" cap="none" spc="0" normalizeH="0" baseline="0" noProof="0" dirty="0">
              <a:ln>
                <a:noFill/>
              </a:ln>
              <a:solidFill>
                <a:srgbClr val="002060"/>
              </a:solidFill>
              <a:effectLst/>
              <a:uLnTx/>
              <a:uFillTx/>
              <a:latin typeface="Arial" panose="020B0604020202020204"/>
              <a:cs typeface="Arial" panose="020B0604020202020204"/>
              <a:sym typeface="Arial" panose="020B0604020202020204"/>
            </a:endParaRPr>
          </a:p>
        </p:txBody>
      </p:sp>
      <p:grpSp>
        <p:nvGrpSpPr>
          <p:cNvPr id="2" name="Group 1"/>
          <p:cNvGrpSpPr/>
          <p:nvPr/>
        </p:nvGrpSpPr>
        <p:grpSpPr>
          <a:xfrm>
            <a:off x="13780" y="3437278"/>
            <a:ext cx="1504469" cy="1675879"/>
            <a:chOff x="13780" y="3106446"/>
            <a:chExt cx="1801464" cy="2006712"/>
          </a:xfrm>
        </p:grpSpPr>
        <p:grpSp>
          <p:nvGrpSpPr>
            <p:cNvPr id="41" name="Google Shape;3941;p75"/>
            <p:cNvGrpSpPr/>
            <p:nvPr/>
          </p:nvGrpSpPr>
          <p:grpSpPr>
            <a:xfrm rot="-646062" flipH="1">
              <a:off x="13780" y="3277911"/>
              <a:ext cx="1581168" cy="1835247"/>
              <a:chOff x="7099225" y="3028450"/>
              <a:chExt cx="1340925" cy="1556400"/>
            </a:xfrm>
          </p:grpSpPr>
          <p:sp>
            <p:nvSpPr>
              <p:cNvPr id="42" name="Google Shape;3942;p75"/>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3943;p75"/>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3944;p75"/>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3945;p75"/>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3946;p75"/>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3947;p75"/>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3948;p75"/>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3949;p75"/>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3950;p75"/>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3951;p75"/>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3952;p75"/>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3953;p75"/>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3954;p75"/>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3955;p75"/>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3956;p75"/>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3957;p75"/>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3958;p75"/>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3959;p75"/>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3960;p75"/>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3961;p75"/>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3962;p75"/>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3963;p75"/>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3964;p75"/>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3965;p75"/>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3966;p75"/>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3967;p75"/>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3968;p75"/>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3969;p75"/>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3970;p75"/>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3971;p75"/>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3972;p75"/>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3973;p75"/>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3974;p75"/>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3975;p75"/>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3976;p75"/>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3977;p75"/>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3978;p75"/>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3979;p75"/>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3980;p75"/>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3981;p75"/>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3982;p75"/>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3983;p75"/>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7" name="Google Shape;3984;p75"/>
            <p:cNvGrpSpPr/>
            <p:nvPr/>
          </p:nvGrpSpPr>
          <p:grpSpPr>
            <a:xfrm>
              <a:off x="1375644" y="3106446"/>
              <a:ext cx="439600" cy="913400"/>
              <a:chOff x="7212850" y="2109375"/>
              <a:chExt cx="439600" cy="913400"/>
            </a:xfrm>
          </p:grpSpPr>
          <p:sp>
            <p:nvSpPr>
              <p:cNvPr id="98" name="Google Shape;3985;p75"/>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3986;p75"/>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3987;p75"/>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3988;p75"/>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2426619" y="137199"/>
            <a:ext cx="4397931"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2715;p36"/>
          <p:cNvSpPr txBox="1">
            <a:spLocks noGrp="1"/>
          </p:cNvSpPr>
          <p:nvPr>
            <p:ph type="title"/>
          </p:nvPr>
        </p:nvSpPr>
        <p:spPr>
          <a:xfrm>
            <a:off x="2660997" y="201775"/>
            <a:ext cx="3929175"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solidFill>
                  <a:schemeClr val="accent3"/>
                </a:solidFill>
                <a:latin typeface="Pattaya" panose="00000500000000000000" pitchFamily="2" charset="-34"/>
                <a:cs typeface="Pattaya" panose="00000500000000000000" pitchFamily="2" charset="-34"/>
              </a:rPr>
              <a:t>Đánh giá 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sym typeface="Arial" panose="020B0604020202020204"/>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Biết được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thời gian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và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nguyên nhân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buộc Mĩ phải kí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 name="Group 6"/>
          <p:cNvGrpSpPr/>
          <p:nvPr/>
        </p:nvGrpSpPr>
        <p:grpSpPr>
          <a:xfrm>
            <a:off x="145284" y="2072808"/>
            <a:ext cx="8669569" cy="849272"/>
            <a:chOff x="198723" y="2276446"/>
            <a:chExt cx="8669569" cy="849272"/>
          </a:xfrm>
        </p:grpSpPr>
        <p:grpSp>
          <p:nvGrpSpPr>
            <p:cNvPr id="126" name="Group 125"/>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Nêu được những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nội dung cơ bản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sym typeface="Arial" panose="020B0604020202020204"/>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Group 7"/>
          <p:cNvGrpSpPr/>
          <p:nvPr/>
        </p:nvGrpSpPr>
        <p:grpSpPr>
          <a:xfrm>
            <a:off x="190756" y="3005298"/>
            <a:ext cx="8677536" cy="849272"/>
            <a:chOff x="190756" y="3208692"/>
            <a:chExt cx="8677536" cy="849272"/>
          </a:xfrm>
        </p:grpSpPr>
        <p:grpSp>
          <p:nvGrpSpPr>
            <p:cNvPr id="142" name="Group 141"/>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Biết được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ý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sym typeface="Arial" panose="020B0604020202020204"/>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9" name="Group 8"/>
          <p:cNvGrpSpPr/>
          <p:nvPr/>
        </p:nvGrpSpPr>
        <p:grpSpPr>
          <a:xfrm>
            <a:off x="237486" y="3738908"/>
            <a:ext cx="8630806" cy="1087834"/>
            <a:chOff x="237486" y="3902377"/>
            <a:chExt cx="8630806" cy="1087834"/>
          </a:xfrm>
        </p:grpSpPr>
        <p:grpSp>
          <p:nvGrpSpPr>
            <p:cNvPr id="129" name="Group 128"/>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Thuật lại được </a:t>
                </a:r>
                <a:r>
                  <a:rPr kumimoji="0" lang="vi-VN" altLang="zh-CN" sz="2600" b="0" i="0" u="none" strike="noStrike" kern="1200" cap="none" spc="0" normalizeH="0" baseline="0" noProof="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diễn biến</a:t>
                </a:r>
                <a:r>
                  <a:rPr kumimoji="0" lang="vi-VN" altLang="zh-CN" sz="2600" b="0" i="0" u="none" strike="noStrike" kern="1200" cap="none" spc="0" normalizeH="0" baseline="0" noProof="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rPr>
                  <a:t>của lễ kí kết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panose="020B060402020202020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SimSun" panose="02010600030101010101" pitchFamily="2" charset="-122"/>
                  <a:sym typeface="Arial" panose="020B0604020202020204"/>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32" name="Picture 2" descr="Green Tick Icon Png, Cliparts &amp;amp; Cartoons - Jing.f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35543" y="112212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27725" y="217652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Green Tick Icon Png, Cliparts &amp;amp; Cartoons - Jing.f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58920" y="3108273"/>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Green Tick Icon Png, Cliparts &amp;amp; Cartoons - Jing.f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97683" y="4089425"/>
            <a:ext cx="693109" cy="625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 name="Google Shape;2234;p45"/>
          <p:cNvSpPr/>
          <p:nvPr/>
        </p:nvSpPr>
        <p:spPr>
          <a:xfrm>
            <a:off x="3796461" y="371580"/>
            <a:ext cx="1913039"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C1037"/>
              </a:solidFill>
            </a:endParaRPr>
          </a:p>
        </p:txBody>
      </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smtClean="0">
                <a:solidFill>
                  <a:schemeClr val="bg2"/>
                </a:solidFill>
                <a:latin typeface="Pattaya" panose="00000500000000000000" pitchFamily="2" charset="-34"/>
                <a:cs typeface="Pattaya" panose="00000500000000000000" pitchFamily="2" charset="-34"/>
              </a:rPr>
              <a:t>Dặn dò</a:t>
            </a:r>
            <a:endParaRPr sz="36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1">
              <a:extLst>
                <a:ext uri="{BEBA8EAE-BF5A-486C-A8C5-ECC9F3942E4B}">
                  <a14:imgProps xmlns:a14="http://schemas.microsoft.com/office/drawing/2010/main">
                    <a14:imgLayer r:embed="rId2">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3">
              <a:extLst>
                <a:ext uri="{BEBA8EAE-BF5A-486C-A8C5-ECC9F3942E4B}">
                  <a14:imgProps xmlns:a14="http://schemas.microsoft.com/office/drawing/2010/main">
                    <a14:imgLayer r:embed="rId2">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sp>
        <p:nvSpPr>
          <p:cNvPr id="137" name="圆角矩形 7"/>
          <p:cNvSpPr/>
          <p:nvPr/>
        </p:nvSpPr>
        <p:spPr>
          <a:xfrm>
            <a:off x="3570452" y="2434377"/>
            <a:ext cx="4782744"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smtClean="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Chuẩn bị cho tiết lịch sử tuần 28 “Tiến vào Dinh Độc Lập”.</a:t>
            </a:r>
            <a:endParaRPr kumimoji="0" lang="zh-CN" altLang="en-US" sz="2800" b="1" i="0" u="none" strike="noStrike" kern="1200" cap="none" spc="0" normalizeH="0" baseline="0" noProof="0" dirty="0">
              <a:ln>
                <a:noFill/>
              </a:ln>
              <a:solidFill>
                <a:schemeClr val="accent1">
                  <a:lumMod val="50000"/>
                </a:schemeClr>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1"/>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2"/>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3"/>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4">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137328"/>
            <a:ext cx="7956594" cy="884352"/>
            <a:chOff x="213236" y="174181"/>
            <a:chExt cx="7956594" cy="884352"/>
          </a:xfrm>
        </p:grpSpPr>
        <p:sp>
          <p:nvSpPr>
            <p:cNvPr id="8" name="Google Shape;719;p43"/>
            <p:cNvSpPr txBox="1"/>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dirty="0" smtClean="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5">
                <a:alphaModFix amt="78000"/>
              </a:blip>
              <a:stretch>
                <a:fillRect/>
              </a:stretch>
            </p:blipFill>
            <p:spPr>
              <a:xfrm rot="-5400000">
                <a:off x="592601" y="716277"/>
                <a:ext cx="884352" cy="800599"/>
              </a:xfrm>
              <a:prstGeom prst="rect">
                <a:avLst/>
              </a:prstGeom>
              <a:noFill/>
              <a:ln>
                <a:noFill/>
              </a:ln>
            </p:spPr>
          </p:pic>
          <p:sp>
            <p:nvSpPr>
              <p:cNvPr id="9" name="Google Shape;720;p43"/>
              <p:cNvSpPr txBox="1"/>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3600" b="1" dirty="0" smtClean="0">
                    <a:solidFill>
                      <a:srgbClr val="002060"/>
                    </a:solidFill>
                    <a:effectLst>
                      <a:outerShdw blurRad="38100" dist="38100" dir="2700000" algn="tl">
                        <a:srgbClr val="000000">
                          <a:alpha val="43137"/>
                        </a:srgbClr>
                      </a:outerShdw>
                    </a:effectLst>
                  </a:rPr>
                  <a:t>01</a:t>
                </a:r>
                <a:endParaRPr lang="en-GB" sz="3600" b="1" dirty="0">
                  <a:solidFill>
                    <a:srgbClr val="002060"/>
                  </a:solidFill>
                  <a:effectLst>
                    <a:outerShdw blurRad="38100" dist="38100" dir="2700000" algn="tl">
                      <a:srgbClr val="000000">
                        <a:alpha val="43137"/>
                      </a:srgbClr>
                    </a:outerShdw>
                  </a:effectLst>
                </a:endParaRPr>
              </a:p>
            </p:txBody>
          </p:sp>
        </p:grpSp>
      </p:grpSp>
      <p:sp>
        <p:nvSpPr>
          <p:cNvPr id="29" name="Google Shape;635;p47"/>
          <p:cNvSpPr txBox="1"/>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panose="020B0604020202020204"/>
              <a:buChar char="●"/>
              <a:defRPr sz="18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1pPr>
            <a:lvl2pPr marL="914400" marR="0" lvl="1"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2pPr>
            <a:lvl3pPr marL="1371600" marR="0" lvl="2"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3pPr>
            <a:lvl4pPr marL="1828800" marR="0" lvl="3"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4pPr>
            <a:lvl5pPr marL="2286000" marR="0" lvl="4"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5pPr>
            <a:lvl6pPr marL="2743200" marR="0" lvl="5"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6pPr>
            <a:lvl7pPr marL="3200400" marR="0" lvl="6"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7pPr>
            <a:lvl8pPr marL="3657600" marR="0" lvl="7"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8pPr>
            <a:lvl9pPr marL="4114800" marR="0" lvl="8" indent="-317500" algn="l" rtl="0">
              <a:lnSpc>
                <a:spcPct val="115000"/>
              </a:lnSpc>
              <a:spcBef>
                <a:spcPts val="1600"/>
              </a:spcBef>
              <a:spcAft>
                <a:spcPts val="160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9pPr>
          </a:lstStyle>
          <a:p>
            <a:pPr marL="0" indent="0" algn="ctr">
              <a:lnSpc>
                <a:spcPct val="100000"/>
              </a:lnSpc>
              <a:buFont typeface="Quicksand Medium" panose="020B0604020202020204"/>
              <a:buNone/>
            </a:pPr>
            <a:r>
              <a:rPr lang="vi-VN"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Vì sao Mĩ buộc phải kí Hiệp định Pa-ri về chấm dứt chiến tranh, lập lại hòa bình ở Việt Nam</a:t>
            </a:r>
            <a:r>
              <a:rPr lang="en-US"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a:t>
            </a:r>
            <a:endParaRPr lang="en-US" sz="2600" b="1" dirty="0">
              <a:solidFill>
                <a:schemeClr val="bg1"/>
              </a:solidFill>
              <a:latin typeface="Candara" panose="020E0502030303020204" pitchFamily="34" charset="0"/>
              <a:ea typeface="Quicksand" panose="020B0604020202020204"/>
              <a:cs typeface="Quicksand" panose="020B0604020202020204"/>
              <a:sym typeface="Quicksand" panose="020B0604020202020204"/>
            </a:endParaRPr>
          </a:p>
        </p:txBody>
      </p:sp>
      <p:pic>
        <p:nvPicPr>
          <p:cNvPr id="30" name="Picture 2" descr="32 Super cute little girl emoji iphone emoticons downloads | Cute gif,  Emoticon, Cute cartoon wallpapers"/>
          <p:cNvPicPr>
            <a:picLocks noChangeAspect="1" noChangeArrowheads="1" noCrop="1"/>
          </p:cNvPicPr>
          <p:nvPr/>
        </p:nvPicPr>
        <p:blipFill>
          <a:blip r:embed="rId6"/>
          <a:srcRect/>
          <a:stretch>
            <a:fillRect/>
          </a:stretch>
        </p:blipFill>
        <p:spPr bwMode="auto">
          <a:xfrm>
            <a:off x="6600693" y="1753761"/>
            <a:ext cx="2520754" cy="221879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oogle Shape;1244;p73"/>
          <p:cNvGrpSpPr/>
          <p:nvPr/>
        </p:nvGrpSpPr>
        <p:grpSpPr>
          <a:xfrm>
            <a:off x="1102929" y="852629"/>
            <a:ext cx="6778442" cy="4197836"/>
            <a:chOff x="4874925" y="1667061"/>
            <a:chExt cx="3325849" cy="2551344"/>
          </a:xfrm>
        </p:grpSpPr>
        <p:sp>
          <p:nvSpPr>
            <p:cNvPr id="32" name="Google Shape;1245;p73"/>
            <p:cNvSpPr/>
            <p:nvPr/>
          </p:nvSpPr>
          <p:spPr>
            <a:xfrm>
              <a:off x="4874925" y="1667061"/>
              <a:ext cx="3325849" cy="2183799"/>
            </a:xfrm>
            <a:custGeom>
              <a:avLst/>
              <a:gdLst/>
              <a:ahLst/>
              <a:cxnLst/>
              <a:rect l="l" t="t" r="r" b="b"/>
              <a:pathLst>
                <a:path w="159494" h="10472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6156"/>
                  </a:lnTo>
                  <a:lnTo>
                    <a:pt x="53" y="97044"/>
                  </a:lnTo>
                  <a:lnTo>
                    <a:pt x="157" y="97880"/>
                  </a:lnTo>
                  <a:lnTo>
                    <a:pt x="366" y="98716"/>
                  </a:lnTo>
                  <a:lnTo>
                    <a:pt x="680" y="99500"/>
                  </a:lnTo>
                  <a:lnTo>
                    <a:pt x="1045" y="100232"/>
                  </a:lnTo>
                  <a:lnTo>
                    <a:pt x="1464" y="100963"/>
                  </a:lnTo>
                  <a:lnTo>
                    <a:pt x="1934" y="101590"/>
                  </a:lnTo>
                  <a:lnTo>
                    <a:pt x="2509" y="102218"/>
                  </a:lnTo>
                  <a:lnTo>
                    <a:pt x="3084" y="102792"/>
                  </a:lnTo>
                  <a:lnTo>
                    <a:pt x="3763" y="103263"/>
                  </a:lnTo>
                  <a:lnTo>
                    <a:pt x="4442" y="103681"/>
                  </a:lnTo>
                  <a:lnTo>
                    <a:pt x="5226" y="104047"/>
                  </a:lnTo>
                  <a:lnTo>
                    <a:pt x="6010" y="104360"/>
                  </a:lnTo>
                  <a:lnTo>
                    <a:pt x="6846" y="104569"/>
                  </a:lnTo>
                  <a:lnTo>
                    <a:pt x="7682" y="104674"/>
                  </a:lnTo>
                  <a:lnTo>
                    <a:pt x="8571" y="104726"/>
                  </a:lnTo>
                  <a:lnTo>
                    <a:pt x="150923" y="104726"/>
                  </a:lnTo>
                  <a:lnTo>
                    <a:pt x="151811" y="104674"/>
                  </a:lnTo>
                  <a:lnTo>
                    <a:pt x="152648" y="104569"/>
                  </a:lnTo>
                  <a:lnTo>
                    <a:pt x="153484" y="104360"/>
                  </a:lnTo>
                  <a:lnTo>
                    <a:pt x="154268" y="104047"/>
                  </a:lnTo>
                  <a:lnTo>
                    <a:pt x="154999" y="103681"/>
                  </a:lnTo>
                  <a:lnTo>
                    <a:pt x="155679" y="103263"/>
                  </a:lnTo>
                  <a:lnTo>
                    <a:pt x="156358" y="102792"/>
                  </a:lnTo>
                  <a:lnTo>
                    <a:pt x="156985" y="102218"/>
                  </a:lnTo>
                  <a:lnTo>
                    <a:pt x="157508" y="101590"/>
                  </a:lnTo>
                  <a:lnTo>
                    <a:pt x="158030" y="100963"/>
                  </a:lnTo>
                  <a:lnTo>
                    <a:pt x="158448" y="100232"/>
                  </a:lnTo>
                  <a:lnTo>
                    <a:pt x="158814" y="99500"/>
                  </a:lnTo>
                  <a:lnTo>
                    <a:pt x="159075" y="98716"/>
                  </a:lnTo>
                  <a:lnTo>
                    <a:pt x="159284" y="97880"/>
                  </a:lnTo>
                  <a:lnTo>
                    <a:pt x="159441" y="97044"/>
                  </a:lnTo>
                  <a:lnTo>
                    <a:pt x="159493" y="96156"/>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46;p73"/>
            <p:cNvSpPr/>
            <p:nvPr/>
          </p:nvSpPr>
          <p:spPr>
            <a:xfrm>
              <a:off x="4874925" y="1667061"/>
              <a:ext cx="3325849" cy="1961511"/>
            </a:xfrm>
            <a:custGeom>
              <a:avLst/>
              <a:gdLst/>
              <a:ahLst/>
              <a:cxnLst/>
              <a:rect l="l" t="t" r="r" b="b"/>
              <a:pathLst>
                <a:path w="159494" h="9406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4065"/>
                  </a:lnTo>
                  <a:lnTo>
                    <a:pt x="159493" y="94065"/>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47;p73"/>
            <p:cNvSpPr/>
            <p:nvPr/>
          </p:nvSpPr>
          <p:spPr>
            <a:xfrm>
              <a:off x="6481396" y="3676759"/>
              <a:ext cx="113354" cy="113354"/>
            </a:xfrm>
            <a:custGeom>
              <a:avLst/>
              <a:gdLst/>
              <a:ahLst/>
              <a:cxnLst/>
              <a:rect l="l" t="t" r="r" b="b"/>
              <a:pathLst>
                <a:path w="5436" h="5436" extrusionOk="0">
                  <a:moveTo>
                    <a:pt x="2718" y="1"/>
                  </a:moveTo>
                  <a:lnTo>
                    <a:pt x="2143" y="53"/>
                  </a:lnTo>
                  <a:lnTo>
                    <a:pt x="1620" y="210"/>
                  </a:lnTo>
                  <a:lnTo>
                    <a:pt x="1202" y="471"/>
                  </a:lnTo>
                  <a:lnTo>
                    <a:pt x="784" y="784"/>
                  </a:lnTo>
                  <a:lnTo>
                    <a:pt x="471" y="1203"/>
                  </a:lnTo>
                  <a:lnTo>
                    <a:pt x="209" y="1673"/>
                  </a:lnTo>
                  <a:lnTo>
                    <a:pt x="53" y="2195"/>
                  </a:lnTo>
                  <a:lnTo>
                    <a:pt x="0" y="2718"/>
                  </a:lnTo>
                  <a:lnTo>
                    <a:pt x="53" y="3241"/>
                  </a:lnTo>
                  <a:lnTo>
                    <a:pt x="209" y="3763"/>
                  </a:lnTo>
                  <a:lnTo>
                    <a:pt x="471" y="4234"/>
                  </a:lnTo>
                  <a:lnTo>
                    <a:pt x="784" y="4652"/>
                  </a:lnTo>
                  <a:lnTo>
                    <a:pt x="1202" y="4965"/>
                  </a:lnTo>
                  <a:lnTo>
                    <a:pt x="1620" y="5226"/>
                  </a:lnTo>
                  <a:lnTo>
                    <a:pt x="2143" y="5383"/>
                  </a:lnTo>
                  <a:lnTo>
                    <a:pt x="2718" y="5435"/>
                  </a:lnTo>
                  <a:lnTo>
                    <a:pt x="3240" y="5383"/>
                  </a:lnTo>
                  <a:lnTo>
                    <a:pt x="3763" y="5226"/>
                  </a:lnTo>
                  <a:lnTo>
                    <a:pt x="4233" y="4965"/>
                  </a:lnTo>
                  <a:lnTo>
                    <a:pt x="4651" y="4652"/>
                  </a:lnTo>
                  <a:lnTo>
                    <a:pt x="4965" y="4234"/>
                  </a:lnTo>
                  <a:lnTo>
                    <a:pt x="5226" y="3763"/>
                  </a:lnTo>
                  <a:lnTo>
                    <a:pt x="5383" y="3241"/>
                  </a:lnTo>
                  <a:lnTo>
                    <a:pt x="5435" y="2718"/>
                  </a:lnTo>
                  <a:lnTo>
                    <a:pt x="5383" y="2195"/>
                  </a:lnTo>
                  <a:lnTo>
                    <a:pt x="5226" y="1673"/>
                  </a:lnTo>
                  <a:lnTo>
                    <a:pt x="4965" y="1203"/>
                  </a:lnTo>
                  <a:lnTo>
                    <a:pt x="4651" y="784"/>
                  </a:lnTo>
                  <a:lnTo>
                    <a:pt x="4233" y="471"/>
                  </a:lnTo>
                  <a:lnTo>
                    <a:pt x="3763" y="210"/>
                  </a:lnTo>
                  <a:lnTo>
                    <a:pt x="3240" y="53"/>
                  </a:lnTo>
                  <a:lnTo>
                    <a:pt x="2718"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48;p73"/>
            <p:cNvSpPr/>
            <p:nvPr/>
          </p:nvSpPr>
          <p:spPr>
            <a:xfrm>
              <a:off x="6041076" y="3851130"/>
              <a:ext cx="993851" cy="367275"/>
            </a:xfrm>
            <a:custGeom>
              <a:avLst/>
              <a:gdLst/>
              <a:ahLst/>
              <a:cxnLst/>
              <a:rect l="l" t="t" r="r" b="b"/>
              <a:pathLst>
                <a:path w="47661" h="17613" extrusionOk="0">
                  <a:moveTo>
                    <a:pt x="7056" y="1"/>
                  </a:moveTo>
                  <a:lnTo>
                    <a:pt x="7056" y="8624"/>
                  </a:lnTo>
                  <a:lnTo>
                    <a:pt x="1" y="15940"/>
                  </a:lnTo>
                  <a:lnTo>
                    <a:pt x="1" y="17612"/>
                  </a:lnTo>
                  <a:lnTo>
                    <a:pt x="47661" y="17612"/>
                  </a:lnTo>
                  <a:lnTo>
                    <a:pt x="47661" y="15940"/>
                  </a:lnTo>
                  <a:lnTo>
                    <a:pt x="40345" y="8624"/>
                  </a:lnTo>
                  <a:lnTo>
                    <a:pt x="4034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2" name="Lớp 5 - Lịch sử - Bài- Lễ kí hiệp định Pari (online-video-cutter.com)">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1102929" y="852195"/>
            <a:ext cx="6725061" cy="3228736"/>
          </a:xfrm>
          <a:prstGeom prst="rect">
            <a:avLst/>
          </a:prstGeom>
          <a:ln>
            <a:noFill/>
          </a:ln>
          <a:effectLst>
            <a:softEdge rad="11250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3" fill="hold" display="0">
                  <p:stCondLst>
                    <p:cond delay="indefinite"/>
                  </p:stCondLst>
                </p:cTn>
                <p:tgtEl>
                  <p:spTgt spid="12"/>
                </p:tgtEl>
              </p:cMediaNode>
            </p:video>
          </p:childTnLst>
        </p:cTn>
      </p:par>
    </p:tnLst>
    <p:bldLst>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1"/>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2"/>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3"/>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4">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0"/>
            <a:ext cx="7956594" cy="884352"/>
            <a:chOff x="213236" y="174181"/>
            <a:chExt cx="7956594" cy="884352"/>
          </a:xfrm>
        </p:grpSpPr>
        <p:sp>
          <p:nvSpPr>
            <p:cNvPr id="8" name="Google Shape;719;p43"/>
            <p:cNvSpPr txBox="1"/>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dirty="0" smtClean="0">
                  <a:solidFill>
                    <a:srgbClr val="FC1037"/>
                  </a:solidFill>
                  <a:latin typeface="Pattaya" panose="00000500000000000000" pitchFamily="2" charset="-34"/>
                  <a:cs typeface="Pattaya" panose="00000500000000000000" pitchFamily="2" charset="-34"/>
                </a:rPr>
                <a:t>Nguyên nhân buộc Mĩ phải kí </a:t>
              </a:r>
              <a:r>
                <a:rPr lang="vi-VN" sz="2800" dirty="0">
                  <a:solidFill>
                    <a:srgbClr val="FC1037"/>
                  </a:solidFill>
                  <a:latin typeface="Pattaya" panose="00000500000000000000" pitchFamily="2" charset="-34"/>
                  <a:cs typeface="Pattaya" panose="00000500000000000000" pitchFamily="2" charset="-34"/>
                </a:rPr>
                <a:t>H</a:t>
              </a:r>
              <a:r>
                <a:rPr lang="vi-VN" sz="2800" dirty="0" smtClean="0">
                  <a:solidFill>
                    <a:srgbClr val="FC1037"/>
                  </a:solidFill>
                  <a:latin typeface="Pattaya" panose="00000500000000000000" pitchFamily="2" charset="-34"/>
                  <a:cs typeface="Pattaya" panose="00000500000000000000" pitchFamily="2" charset="-34"/>
                </a:rPr>
                <a:t>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5">
                <a:alphaModFix amt="78000"/>
              </a:blip>
              <a:stretch>
                <a:fillRect/>
              </a:stretch>
            </p:blipFill>
            <p:spPr>
              <a:xfrm rot="-5400000">
                <a:off x="592601" y="716277"/>
                <a:ext cx="884352" cy="800599"/>
              </a:xfrm>
              <a:prstGeom prst="rect">
                <a:avLst/>
              </a:prstGeom>
              <a:noFill/>
              <a:ln>
                <a:noFill/>
              </a:ln>
            </p:spPr>
          </p:pic>
          <p:sp>
            <p:nvSpPr>
              <p:cNvPr id="9" name="Google Shape;720;p43"/>
              <p:cNvSpPr txBox="1"/>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3600" b="1" dirty="0" smtClean="0">
                    <a:solidFill>
                      <a:srgbClr val="002060"/>
                    </a:solidFill>
                    <a:effectLst>
                      <a:outerShdw blurRad="38100" dist="38100" dir="2700000" algn="tl">
                        <a:srgbClr val="000000">
                          <a:alpha val="43137"/>
                        </a:srgbClr>
                      </a:outerShdw>
                    </a:effectLst>
                  </a:rPr>
                  <a:t>01</a:t>
                </a:r>
                <a:endParaRPr lang="en-GB" sz="3600" b="1" dirty="0">
                  <a:solidFill>
                    <a:srgbClr val="002060"/>
                  </a:solidFill>
                  <a:effectLst>
                    <a:outerShdw blurRad="38100" dist="38100" dir="2700000" algn="tl">
                      <a:srgbClr val="000000">
                        <a:alpha val="43137"/>
                      </a:srgbClr>
                    </a:outerShdw>
                  </a:effectLst>
                </a:endParaRPr>
              </a:p>
            </p:txBody>
          </p:sp>
        </p:grpSp>
      </p:grpSp>
      <p:sp>
        <p:nvSpPr>
          <p:cNvPr id="14" name="Google Shape;4411;p63"/>
          <p:cNvSpPr/>
          <p:nvPr/>
        </p:nvSpPr>
        <p:spPr>
          <a:xfrm>
            <a:off x="6267693" y="2411911"/>
            <a:ext cx="267484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lumMod val="95000"/>
            </a:schemeClr>
          </a:solidFill>
          <a:ln w="28575">
            <a:solidFill>
              <a:schemeClr val="accent1"/>
            </a:solidFill>
          </a:ln>
        </p:spPr>
        <p:txBody>
          <a:bodyPr spcFirstLastPara="1" wrap="square" lIns="0" tIns="91425" rIns="0" bIns="91425" anchor="ctr" anchorCtr="0">
            <a:noAutofit/>
          </a:bodyPr>
          <a:lstStyle/>
          <a:p>
            <a:pPr marL="0" lvl="0" indent="0" algn="ctr" rtl="0">
              <a:spcBef>
                <a:spcPts val="0"/>
              </a:spcBef>
              <a:spcAft>
                <a:spcPts val="0"/>
              </a:spcAft>
              <a:buNone/>
            </a:pPr>
            <a:r>
              <a:rPr lang="vi-VN" sz="2600" dirty="0" smtClean="0">
                <a:solidFill>
                  <a:srgbClr val="FF0000"/>
                </a:solidFill>
                <a:latin typeface="+mn-lt"/>
                <a:ea typeface="Londrina Solid" panose="020B0604020202020204"/>
                <a:cs typeface="Pattaya" panose="00000500000000000000" pitchFamily="2" charset="-34"/>
                <a:sym typeface="Londrina Solid" panose="020B0604020202020204"/>
              </a:rPr>
              <a:t>Mĩ buộc phải kí Hiệp định Pa-ri</a:t>
            </a:r>
            <a:endParaRPr sz="2600" dirty="0">
              <a:solidFill>
                <a:srgbClr val="FF0000"/>
              </a:solidFill>
              <a:latin typeface="+mn-lt"/>
              <a:ea typeface="Londrina Solid" panose="020B0604020202020204"/>
              <a:cs typeface="Pattaya" panose="00000500000000000000" pitchFamily="2" charset="-34"/>
              <a:sym typeface="Londrina Solid" panose="020B0604020202020204"/>
            </a:endParaRPr>
          </a:p>
        </p:txBody>
      </p:sp>
      <p:grpSp>
        <p:nvGrpSpPr>
          <p:cNvPr id="17" name="Group 16"/>
          <p:cNvGrpSpPr/>
          <p:nvPr/>
        </p:nvGrpSpPr>
        <p:grpSpPr>
          <a:xfrm>
            <a:off x="96918" y="860777"/>
            <a:ext cx="5260174" cy="2092881"/>
            <a:chOff x="96918" y="860777"/>
            <a:chExt cx="5260174" cy="2092881"/>
          </a:xfrm>
        </p:grpSpPr>
        <p:sp>
          <p:nvSpPr>
            <p:cNvPr id="13" name="Google Shape;4409;p63"/>
            <p:cNvSpPr/>
            <p:nvPr/>
          </p:nvSpPr>
          <p:spPr>
            <a:xfrm>
              <a:off x="127098" y="884352"/>
              <a:ext cx="5199814"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panose="020B0604020202020204"/>
                <a:cs typeface="Pattaya" panose="00000500000000000000" pitchFamily="2" charset="-34"/>
                <a:sym typeface="Londrina Solid" panose="020B0604020202020204"/>
              </a:endParaRPr>
            </a:p>
          </p:txBody>
        </p:sp>
        <p:sp>
          <p:nvSpPr>
            <p:cNvPr id="16" name="TextBox 15"/>
            <p:cNvSpPr txBox="1"/>
            <p:nvPr/>
          </p:nvSpPr>
          <p:spPr>
            <a:xfrm>
              <a:off x="96918" y="860777"/>
              <a:ext cx="5260174" cy="2092881"/>
            </a:xfrm>
            <a:prstGeom prst="rect">
              <a:avLst/>
            </a:prstGeom>
            <a:noFill/>
          </p:spPr>
          <p:txBody>
            <a:bodyPr wrap="square" rtlCol="0">
              <a:spAutoFit/>
            </a:bodyPr>
            <a:lstStyle/>
            <a:p>
              <a:pPr lvl="0" algn="ctr"/>
              <a:r>
                <a:rPr lang="vi-VN" sz="2600" b="1" dirty="0">
                  <a:solidFill>
                    <a:schemeClr val="accent3"/>
                  </a:solidFill>
                  <a:ea typeface="Londrina Solid" panose="020B0604020202020204"/>
                  <a:cs typeface="Pattaya" panose="00000500000000000000" pitchFamily="2" charset="-34"/>
                  <a:sym typeface="Londrina Solid" panose="020B0604020202020204"/>
                </a:rPr>
                <a:t>Mĩ bị thất bại nặng nề trên chiến trường cả hai miền Nam </a:t>
              </a:r>
              <a:r>
                <a:rPr lang="vi-VN" sz="2600" b="1" dirty="0" smtClean="0">
                  <a:solidFill>
                    <a:schemeClr val="accent3"/>
                  </a:solidFill>
                  <a:ea typeface="Londrina Solid" panose="020B0604020202020204"/>
                  <a:cs typeface="Pattaya" panose="00000500000000000000" pitchFamily="2" charset="-34"/>
                  <a:sym typeface="Londrina Solid" panose="020B0604020202020204"/>
                </a:rPr>
                <a:t>- </a:t>
              </a:r>
              <a:r>
                <a:rPr lang="vi-VN" sz="2600" b="1" dirty="0">
                  <a:solidFill>
                    <a:schemeClr val="accent3"/>
                  </a:solidFill>
                  <a:ea typeface="Londrina Solid" panose="020B0604020202020204"/>
                  <a:cs typeface="Pattaya" panose="00000500000000000000" pitchFamily="2" charset="-34"/>
                  <a:sym typeface="Londrina Solid" panose="020B0604020202020204"/>
                </a:rPr>
                <a:t>Bắc (Tết Mậu Thân 1968) và chiến thắng “Điện Biên Phủ trên không” (năm 1972</a:t>
              </a:r>
              <a:r>
                <a:rPr lang="vi-VN" sz="2600" b="1" dirty="0" smtClean="0">
                  <a:solidFill>
                    <a:schemeClr val="accent3"/>
                  </a:solidFill>
                  <a:ea typeface="Londrina Solid" panose="020B0604020202020204"/>
                  <a:cs typeface="Pattaya" panose="00000500000000000000" pitchFamily="2" charset="-34"/>
                  <a:sym typeface="Londrina Solid" panose="020B0604020202020204"/>
                </a:rPr>
                <a:t>).</a:t>
              </a:r>
              <a:endParaRPr lang="vi-VN" sz="2600" b="1" dirty="0">
                <a:solidFill>
                  <a:schemeClr val="accent3"/>
                </a:solidFill>
                <a:ea typeface="Londrina Solid" panose="020B0604020202020204"/>
                <a:cs typeface="Pattaya" panose="00000500000000000000" pitchFamily="2" charset="-34"/>
                <a:sym typeface="Londrina Solid" panose="020B0604020202020204"/>
              </a:endParaRPr>
            </a:p>
          </p:txBody>
        </p:sp>
      </p:grpSp>
      <p:grpSp>
        <p:nvGrpSpPr>
          <p:cNvPr id="18" name="Group 17"/>
          <p:cNvGrpSpPr/>
          <p:nvPr/>
        </p:nvGrpSpPr>
        <p:grpSpPr>
          <a:xfrm>
            <a:off x="66738" y="3267330"/>
            <a:ext cx="5260174" cy="1292662"/>
            <a:chOff x="96918" y="860777"/>
            <a:chExt cx="5260174" cy="1292662"/>
          </a:xfrm>
        </p:grpSpPr>
        <p:sp>
          <p:nvSpPr>
            <p:cNvPr id="19" name="Google Shape;4409;p63"/>
            <p:cNvSpPr/>
            <p:nvPr/>
          </p:nvSpPr>
          <p:spPr>
            <a:xfrm>
              <a:off x="127098" y="884352"/>
              <a:ext cx="5199814" cy="12690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panose="020B0604020202020204"/>
                <a:cs typeface="Pattaya" panose="00000500000000000000" pitchFamily="2" charset="-34"/>
                <a:sym typeface="Londrina Solid" panose="020B0604020202020204"/>
              </a:endParaRPr>
            </a:p>
          </p:txBody>
        </p:sp>
        <p:sp>
          <p:nvSpPr>
            <p:cNvPr id="20" name="TextBox 19"/>
            <p:cNvSpPr txBox="1"/>
            <p:nvPr/>
          </p:nvSpPr>
          <p:spPr>
            <a:xfrm>
              <a:off x="96918" y="860777"/>
              <a:ext cx="5260174" cy="1292662"/>
            </a:xfrm>
            <a:prstGeom prst="rect">
              <a:avLst/>
            </a:prstGeom>
            <a:noFill/>
          </p:spPr>
          <p:txBody>
            <a:bodyPr wrap="square" rtlCol="0">
              <a:spAutoFit/>
            </a:bodyPr>
            <a:lstStyle/>
            <a:p>
              <a:pPr lvl="0" algn="ctr"/>
              <a:r>
                <a:rPr lang="vi-VN" sz="2600" b="1" dirty="0" smtClean="0">
                  <a:solidFill>
                    <a:schemeClr val="accent3"/>
                  </a:solidFill>
                  <a:ea typeface="Londrina Solid" panose="020B0604020202020204"/>
                  <a:cs typeface="Pattaya" panose="00000500000000000000" pitchFamily="2" charset="-34"/>
                  <a:sym typeface="Londrina Solid" panose="020B0604020202020204"/>
                </a:rPr>
                <a:t>Nhân dân Mĩ và nhân dân thế giới phản đối chiến tranh của Mĩ ở Việt Nam.</a:t>
              </a:r>
              <a:endParaRPr lang="vi-VN" sz="2600" b="1" dirty="0">
                <a:solidFill>
                  <a:schemeClr val="accent3"/>
                </a:solidFill>
                <a:ea typeface="Londrina Solid" panose="020B0604020202020204"/>
                <a:cs typeface="Pattaya" panose="00000500000000000000" pitchFamily="2" charset="-34"/>
                <a:sym typeface="Londrina Solid" panose="020B0604020202020204"/>
              </a:endParaRPr>
            </a:p>
          </p:txBody>
        </p:sp>
      </p:grpSp>
      <p:grpSp>
        <p:nvGrpSpPr>
          <p:cNvPr id="21" name="Google Shape;610;p25"/>
          <p:cNvGrpSpPr/>
          <p:nvPr/>
        </p:nvGrpSpPr>
        <p:grpSpPr>
          <a:xfrm rot="6982917" flipV="1">
            <a:off x="5475348" y="1460684"/>
            <a:ext cx="472257" cy="1245187"/>
            <a:chOff x="3270375" y="3436275"/>
            <a:chExt cx="218918" cy="577215"/>
          </a:xfrm>
        </p:grpSpPr>
        <p:sp>
          <p:nvSpPr>
            <p:cNvPr id="22"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 name="Google Shape;616;p25"/>
          <p:cNvGrpSpPr/>
          <p:nvPr/>
        </p:nvGrpSpPr>
        <p:grpSpPr>
          <a:xfrm rot="3911903" flipV="1">
            <a:off x="5497755" y="3099966"/>
            <a:ext cx="624539" cy="1222038"/>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27" name="Picture 2" descr="Writing Carto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l="12825" r="15580"/>
          <a:stretch>
            <a:fillRect/>
          </a:stretch>
        </p:blipFill>
        <p:spPr bwMode="auto">
          <a:xfrm>
            <a:off x="6860836" y="3333558"/>
            <a:ext cx="1741834" cy="16760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72"/>
          <p:cNvPicPr preferRelativeResize="0"/>
          <p:nvPr/>
        </p:nvPicPr>
        <p:blipFill>
          <a:blip r:embed="rId1"/>
          <a:stretch>
            <a:fillRect/>
          </a:stretch>
        </p:blipFill>
        <p:spPr>
          <a:xfrm rot="-4499986">
            <a:off x="269329" y="1233201"/>
            <a:ext cx="2081612" cy="1987786"/>
          </a:xfrm>
          <a:prstGeom prst="rect">
            <a:avLst/>
          </a:prstGeom>
          <a:noFill/>
          <a:ln>
            <a:noFill/>
          </a:ln>
        </p:spPr>
      </p:pic>
      <p:pic>
        <p:nvPicPr>
          <p:cNvPr id="1228" name="Google Shape;1228;p72"/>
          <p:cNvPicPr preferRelativeResize="0"/>
          <p:nvPr/>
        </p:nvPicPr>
        <p:blipFill>
          <a:blip r:embed="rId1"/>
          <a:stretch>
            <a:fillRect/>
          </a:stretch>
        </p:blipFill>
        <p:spPr>
          <a:xfrm rot="4499986" flipH="1">
            <a:off x="6873783" y="1233202"/>
            <a:ext cx="2081612" cy="1987786"/>
          </a:xfrm>
          <a:prstGeom prst="rect">
            <a:avLst/>
          </a:prstGeom>
          <a:noFill/>
          <a:ln>
            <a:noFill/>
          </a:ln>
        </p:spPr>
      </p:pic>
      <p:sp>
        <p:nvSpPr>
          <p:cNvPr id="1229" name="Google Shape;1229;p72"/>
          <p:cNvSpPr txBox="1">
            <a:spLocks noGrp="1"/>
          </p:cNvSpPr>
          <p:nvPr>
            <p:ph type="subTitle" idx="1"/>
          </p:nvPr>
        </p:nvSpPr>
        <p:spPr>
          <a:xfrm>
            <a:off x="484824" y="3316420"/>
            <a:ext cx="3906438" cy="1617087"/>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solidFill>
                  <a:srgbClr val="002060"/>
                </a:solidFill>
              </a:rPr>
              <a:t>Ngày 15/11/1969, hơn 500.000 người đổ xuống đường phố ở Thủ đô Washington DC để lên án hành động quân sự của Mĩ tại Việt Nam.</a:t>
            </a:r>
            <a:endParaRPr dirty="0">
              <a:solidFill>
                <a:srgbClr val="002060"/>
              </a:solidFill>
            </a:endParaRPr>
          </a:p>
        </p:txBody>
      </p:sp>
      <p:pic>
        <p:nvPicPr>
          <p:cNvPr id="1236" name="Google Shape;1236;p72"/>
          <p:cNvPicPr preferRelativeResize="0"/>
          <p:nvPr/>
        </p:nvPicPr>
        <p:blipFill>
          <a:blip r:embed="rId1"/>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1"/>
          <a:stretch>
            <a:fillRect/>
          </a:stretch>
        </p:blipFill>
        <p:spPr>
          <a:xfrm rot="-864916" flipH="1">
            <a:off x="347973" y="2917806"/>
            <a:ext cx="374546" cy="357622"/>
          </a:xfrm>
          <a:prstGeom prst="rect">
            <a:avLst/>
          </a:prstGeom>
          <a:noFill/>
          <a:ln>
            <a:noFill/>
          </a:ln>
        </p:spPr>
      </p:pic>
      <p:pic>
        <p:nvPicPr>
          <p:cNvPr id="13" name="Picture 2" descr="https://lh5.googleusercontent.com/ijQB6a0MmmndVsxe-NqFhbJcycP2DwXVZ6RAyuTi-ZsBaM0O23hBTWHGGW7xvWoRz14ObQYFy2LJfukHWpF8gpJovfGT5q9yCRb5DQZS2eVJgqPcqnEqpV8Hil0gq0IfszmEdnB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24" y="516777"/>
            <a:ext cx="3906438" cy="261021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lh3.googleusercontent.com/AFOWAcwlhnw52YZXR-2ulTqzzB4E-pBbHHK4P6onE75w9r-6YmdWgPzlsoeHurHYoazdsb7Npi0AHlCMVDPjUwdhsSCtJNZsSFT8qoKfVrnTWYsvUyuPxOmw704j6jX0eIF9le4S"/>
          <p:cNvPicPr>
            <a:picLocks noChangeAspect="1" noChangeArrowheads="1"/>
          </p:cNvPicPr>
          <p:nvPr/>
        </p:nvPicPr>
        <p:blipFill rotWithShape="1">
          <a:blip r:embed="rId3">
            <a:extLst>
              <a:ext uri="{28A0092B-C50C-407E-A947-70E740481C1C}">
                <a14:useLocalDpi xmlns:a14="http://schemas.microsoft.com/office/drawing/2010/main" val="0"/>
              </a:ext>
            </a:extLst>
          </a:blip>
          <a:srcRect b="7611"/>
          <a:stretch>
            <a:fillRect/>
          </a:stretch>
        </p:blipFill>
        <p:spPr bwMode="auto">
          <a:xfrm>
            <a:off x="4643859" y="516777"/>
            <a:ext cx="4082638" cy="261021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Google Shape;1229;p72"/>
          <p:cNvSpPr txBox="1">
            <a:spLocks noGrp="1"/>
          </p:cNvSpPr>
          <p:nvPr>
            <p:ph type="subTitle" idx="1"/>
          </p:nvPr>
        </p:nvSpPr>
        <p:spPr>
          <a:xfrm>
            <a:off x="4731959" y="3316420"/>
            <a:ext cx="3906438" cy="1011031"/>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solidFill>
                  <a:srgbClr val="002060"/>
                </a:solidFill>
              </a:rPr>
              <a:t>Làn sóng phản đối của nhân dân thế giới buộc Mĩ phải kí Hiệp định Pa-ri.</a:t>
            </a:r>
            <a:endParaRPr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29">
                                            <p:txEl>
                                              <p:pRg st="0" end="0"/>
                                            </p:txEl>
                                          </p:spTgt>
                                        </p:tgtEl>
                                        <p:attrNameLst>
                                          <p:attrName>style.visibility</p:attrName>
                                        </p:attrNameLst>
                                      </p:cBhvr>
                                      <p:to>
                                        <p:strVal val="visible"/>
                                      </p:to>
                                    </p:set>
                                    <p:animEffect transition="in" filter="randombar(horizontal)">
                                      <p:cBhvr>
                                        <p:cTn id="13" dur="500"/>
                                        <p:tgtEl>
                                          <p:spTgt spid="12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dirty="0" smtClean="0">
                  <a:solidFill>
                    <a:srgbClr val="FC1037"/>
                  </a:solidFill>
                  <a:latin typeface="Pattaya" panose="00000500000000000000" pitchFamily="2" charset="-34"/>
                  <a:cs typeface="Pattaya" panose="00000500000000000000" pitchFamily="2" charset="-34"/>
                </a:rPr>
                <a:t>Diễn biến của buổi lễ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1">
                <a:alphaModFix amt="78000"/>
              </a:blip>
              <a:stretch>
                <a:fillRect/>
              </a:stretch>
            </p:blipFill>
            <p:spPr>
              <a:xfrm rot="-5400000">
                <a:off x="592601" y="716277"/>
                <a:ext cx="884352" cy="800599"/>
              </a:xfrm>
              <a:prstGeom prst="rect">
                <a:avLst/>
              </a:prstGeom>
              <a:noFill/>
              <a:ln>
                <a:noFill/>
              </a:ln>
            </p:spPr>
          </p:pic>
          <p:sp>
            <p:nvSpPr>
              <p:cNvPr id="9" name="Google Shape;720;p43"/>
              <p:cNvSpPr txBox="1"/>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3600" b="1" dirty="0" smtClean="0">
                    <a:solidFill>
                      <a:srgbClr val="002060"/>
                    </a:solidFill>
                    <a:effectLst>
                      <a:outerShdw blurRad="38100" dist="38100" dir="2700000" algn="tl">
                        <a:srgbClr val="000000">
                          <a:alpha val="43137"/>
                        </a:srgbClr>
                      </a:outerShdw>
                    </a:effectLst>
                  </a:rPr>
                  <a:t>0</a:t>
                </a:r>
                <a:r>
                  <a:rPr lang="vi-VN" sz="3600" b="1" dirty="0" smtClean="0">
                    <a:solidFill>
                      <a:srgbClr val="002060"/>
                    </a:solidFill>
                    <a:effectLst>
                      <a:outerShdw blurRad="38100" dist="38100" dir="2700000" algn="tl">
                        <a:srgbClr val="000000">
                          <a:alpha val="43137"/>
                        </a:srgbClr>
                      </a:outerShdw>
                    </a:effectLst>
                  </a:rPr>
                  <a:t>2</a:t>
                </a:r>
                <a:endParaRPr lang="en-GB" sz="3600" b="1" dirty="0">
                  <a:solidFill>
                    <a:srgbClr val="002060"/>
                  </a:solidFill>
                  <a:effectLst>
                    <a:outerShdw blurRad="38100" dist="38100" dir="2700000" algn="tl">
                      <a:srgbClr val="000000">
                        <a:alpha val="43137"/>
                      </a:srgbClr>
                    </a:outerShdw>
                  </a:effectLst>
                </a:endParaRPr>
              </a:p>
            </p:txBody>
          </p:sp>
        </p:grpSp>
      </p:grpSp>
      <p:sp>
        <p:nvSpPr>
          <p:cNvPr id="10" name="Google Shape;635;p47"/>
          <p:cNvSpPr txBox="1"/>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panose="020B0604020202020204"/>
              <a:buChar char="●"/>
              <a:defRPr sz="18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1pPr>
            <a:lvl2pPr marL="914400" marR="0" lvl="1"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2pPr>
            <a:lvl3pPr marL="1371600" marR="0" lvl="2"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3pPr>
            <a:lvl4pPr marL="1828800" marR="0" lvl="3"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4pPr>
            <a:lvl5pPr marL="2286000" marR="0" lvl="4"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5pPr>
            <a:lvl6pPr marL="2743200" marR="0" lvl="5"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6pPr>
            <a:lvl7pPr marL="3200400" marR="0" lvl="6"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7pPr>
            <a:lvl8pPr marL="3657600" marR="0" lvl="7"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8pPr>
            <a:lvl9pPr marL="4114800" marR="0" lvl="8" indent="-317500" algn="l" rtl="0">
              <a:lnSpc>
                <a:spcPct val="115000"/>
              </a:lnSpc>
              <a:spcBef>
                <a:spcPts val="1600"/>
              </a:spcBef>
              <a:spcAft>
                <a:spcPts val="160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9pPr>
          </a:lstStyle>
          <a:p>
            <a:pPr marL="0" indent="0" algn="ctr">
              <a:lnSpc>
                <a:spcPct val="100000"/>
              </a:lnSpc>
              <a:buFont typeface="Quicksand Medium" panose="020B0604020202020204"/>
              <a:buNone/>
            </a:pPr>
            <a:r>
              <a:rPr lang="en-US" sz="2600" b="1" dirty="0" err="1" smtClean="0">
                <a:solidFill>
                  <a:schemeClr val="bg1"/>
                </a:solidFill>
                <a:latin typeface="Candara" panose="020E0502030303020204" pitchFamily="34" charset="0"/>
                <a:ea typeface="Quicksand" panose="020B0604020202020204"/>
                <a:cs typeface="Quicksand" panose="020B0604020202020204"/>
                <a:sym typeface="Quicksand" panose="020B0604020202020204"/>
              </a:rPr>
              <a:t>Hiệp</a:t>
            </a:r>
            <a:r>
              <a:rPr lang="en-US"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 </a:t>
            </a:r>
            <a:r>
              <a:rPr lang="vi-VN"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định Pa-ri được kí ở đâu và vào thời gian nào</a:t>
            </a:r>
            <a:r>
              <a:rPr lang="en-US"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a:t>
            </a:r>
            <a:endParaRPr lang="en-US" sz="2600" b="1" dirty="0">
              <a:solidFill>
                <a:schemeClr val="bg1"/>
              </a:solidFill>
              <a:latin typeface="Candara" panose="020E0502030303020204" pitchFamily="34" charset="0"/>
              <a:ea typeface="Quicksand" panose="020B0604020202020204"/>
              <a:cs typeface="Quicksand" panose="020B0604020202020204"/>
              <a:sym typeface="Quicksand" panose="020B0604020202020204"/>
            </a:endParaRPr>
          </a:p>
        </p:txBody>
      </p:sp>
      <p:pic>
        <p:nvPicPr>
          <p:cNvPr id="11" name="Picture 2" descr="32 Super cute little girl emoji iphone emoticons downloads | Cute gif,  Emoticon, Cute cartoon wallpapers"/>
          <p:cNvPicPr>
            <a:picLocks noChangeAspect="1" noChangeArrowheads="1" noCrop="1"/>
          </p:cNvPicPr>
          <p:nvPr/>
        </p:nvPicPr>
        <p:blipFill>
          <a:blip r:embed="rId2"/>
          <a:srcRect/>
          <a:stretch>
            <a:fillRect/>
          </a:stretch>
        </p:blipFill>
        <p:spPr bwMode="auto">
          <a:xfrm>
            <a:off x="6623246" y="2116071"/>
            <a:ext cx="2520754" cy="221879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5;p47"/>
          <p:cNvSpPr txBox="1"/>
          <p:nvPr/>
        </p:nvSpPr>
        <p:spPr>
          <a:xfrm>
            <a:off x="241539" y="2707444"/>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panose="020B0604020202020204"/>
              <a:buChar char="●"/>
              <a:defRPr sz="18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1pPr>
            <a:lvl2pPr marL="914400" marR="0" lvl="1"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2pPr>
            <a:lvl3pPr marL="1371600" marR="0" lvl="2"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3pPr>
            <a:lvl4pPr marL="1828800" marR="0" lvl="3"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4pPr>
            <a:lvl5pPr marL="2286000" marR="0" lvl="4"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5pPr>
            <a:lvl6pPr marL="2743200" marR="0" lvl="5"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6pPr>
            <a:lvl7pPr marL="3200400" marR="0" lvl="6"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7pPr>
            <a:lvl8pPr marL="3657600" marR="0" lvl="7" indent="-317500" algn="l" rtl="0">
              <a:lnSpc>
                <a:spcPct val="115000"/>
              </a:lnSpc>
              <a:spcBef>
                <a:spcPts val="1600"/>
              </a:spcBef>
              <a:spcAft>
                <a:spcPts val="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8pPr>
            <a:lvl9pPr marL="4114800" marR="0" lvl="8" indent="-317500" algn="l" rtl="0">
              <a:lnSpc>
                <a:spcPct val="115000"/>
              </a:lnSpc>
              <a:spcBef>
                <a:spcPts val="1600"/>
              </a:spcBef>
              <a:spcAft>
                <a:spcPts val="1600"/>
              </a:spcAft>
              <a:buClr>
                <a:schemeClr val="dk2"/>
              </a:buClr>
              <a:buSzPts val="1400"/>
              <a:buFont typeface="Quicksand Medium" panose="020B0604020202020204"/>
              <a:buChar char="■"/>
              <a:defRPr sz="1400" b="0" i="0" u="none" strike="noStrike" cap="none">
                <a:solidFill>
                  <a:schemeClr val="dk2"/>
                </a:solidFill>
                <a:latin typeface="Quicksand Medium" panose="020B0604020202020204"/>
                <a:ea typeface="Quicksand Medium" panose="020B0604020202020204"/>
                <a:cs typeface="Quicksand Medium" panose="020B0604020202020204"/>
                <a:sym typeface="Quicksand Medium" panose="020B0604020202020204"/>
              </a:defRPr>
            </a:lvl9pPr>
          </a:lstStyle>
          <a:p>
            <a:pPr marL="0" indent="0" algn="ctr">
              <a:lnSpc>
                <a:spcPct val="100000"/>
              </a:lnSpc>
              <a:buFont typeface="Quicksand Medium" panose="020B0604020202020204"/>
              <a:buNone/>
            </a:pPr>
            <a:r>
              <a:rPr lang="vi-VN"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Khung cảnh lễ kí Hiệp định Pa-ri diễn ra như thế nào</a:t>
            </a:r>
            <a:r>
              <a:rPr lang="en-US" sz="2600" b="1" dirty="0" smtClean="0">
                <a:solidFill>
                  <a:schemeClr val="bg1"/>
                </a:solidFill>
                <a:latin typeface="Candara" panose="020E0502030303020204" pitchFamily="34" charset="0"/>
                <a:ea typeface="Quicksand" panose="020B0604020202020204"/>
                <a:cs typeface="Quicksand" panose="020B0604020202020204"/>
                <a:sym typeface="Quicksand" panose="020B0604020202020204"/>
              </a:rPr>
              <a:t>?</a:t>
            </a:r>
            <a:endParaRPr lang="en-US" sz="2600" b="1" dirty="0">
              <a:solidFill>
                <a:schemeClr val="bg1"/>
              </a:solidFill>
              <a:latin typeface="Candara" panose="020E0502030303020204" pitchFamily="34" charset="0"/>
              <a:ea typeface="Quicksand" panose="020B0604020202020204"/>
              <a:cs typeface="Quicksand" panose="020B0604020202020204"/>
              <a:sym typeface="Quicksand"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grpSp>
        <p:nvGrpSpPr>
          <p:cNvPr id="2" name="Google Shape;1244;p73"/>
          <p:cNvGrpSpPr/>
          <p:nvPr/>
        </p:nvGrpSpPr>
        <p:grpSpPr>
          <a:xfrm>
            <a:off x="745120" y="310551"/>
            <a:ext cx="7653761" cy="4739914"/>
            <a:chOff x="4874925" y="1667061"/>
            <a:chExt cx="3325849" cy="2551344"/>
          </a:xfrm>
        </p:grpSpPr>
        <p:sp>
          <p:nvSpPr>
            <p:cNvPr id="3" name="Google Shape;1245;p73"/>
            <p:cNvSpPr/>
            <p:nvPr/>
          </p:nvSpPr>
          <p:spPr>
            <a:xfrm>
              <a:off x="4874925" y="1667061"/>
              <a:ext cx="3325849" cy="2183799"/>
            </a:xfrm>
            <a:custGeom>
              <a:avLst/>
              <a:gdLst/>
              <a:ahLst/>
              <a:cxnLst/>
              <a:rect l="l" t="t" r="r" b="b"/>
              <a:pathLst>
                <a:path w="159494" h="10472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6156"/>
                  </a:lnTo>
                  <a:lnTo>
                    <a:pt x="53" y="97044"/>
                  </a:lnTo>
                  <a:lnTo>
                    <a:pt x="157" y="97880"/>
                  </a:lnTo>
                  <a:lnTo>
                    <a:pt x="366" y="98716"/>
                  </a:lnTo>
                  <a:lnTo>
                    <a:pt x="680" y="99500"/>
                  </a:lnTo>
                  <a:lnTo>
                    <a:pt x="1045" y="100232"/>
                  </a:lnTo>
                  <a:lnTo>
                    <a:pt x="1464" y="100963"/>
                  </a:lnTo>
                  <a:lnTo>
                    <a:pt x="1934" y="101590"/>
                  </a:lnTo>
                  <a:lnTo>
                    <a:pt x="2509" y="102218"/>
                  </a:lnTo>
                  <a:lnTo>
                    <a:pt x="3084" y="102792"/>
                  </a:lnTo>
                  <a:lnTo>
                    <a:pt x="3763" y="103263"/>
                  </a:lnTo>
                  <a:lnTo>
                    <a:pt x="4442" y="103681"/>
                  </a:lnTo>
                  <a:lnTo>
                    <a:pt x="5226" y="104047"/>
                  </a:lnTo>
                  <a:lnTo>
                    <a:pt x="6010" y="104360"/>
                  </a:lnTo>
                  <a:lnTo>
                    <a:pt x="6846" y="104569"/>
                  </a:lnTo>
                  <a:lnTo>
                    <a:pt x="7682" y="104674"/>
                  </a:lnTo>
                  <a:lnTo>
                    <a:pt x="8571" y="104726"/>
                  </a:lnTo>
                  <a:lnTo>
                    <a:pt x="150923" y="104726"/>
                  </a:lnTo>
                  <a:lnTo>
                    <a:pt x="151811" y="104674"/>
                  </a:lnTo>
                  <a:lnTo>
                    <a:pt x="152648" y="104569"/>
                  </a:lnTo>
                  <a:lnTo>
                    <a:pt x="153484" y="104360"/>
                  </a:lnTo>
                  <a:lnTo>
                    <a:pt x="154268" y="104047"/>
                  </a:lnTo>
                  <a:lnTo>
                    <a:pt x="154999" y="103681"/>
                  </a:lnTo>
                  <a:lnTo>
                    <a:pt x="155679" y="103263"/>
                  </a:lnTo>
                  <a:lnTo>
                    <a:pt x="156358" y="102792"/>
                  </a:lnTo>
                  <a:lnTo>
                    <a:pt x="156985" y="102218"/>
                  </a:lnTo>
                  <a:lnTo>
                    <a:pt x="157508" y="101590"/>
                  </a:lnTo>
                  <a:lnTo>
                    <a:pt x="158030" y="100963"/>
                  </a:lnTo>
                  <a:lnTo>
                    <a:pt x="158448" y="100232"/>
                  </a:lnTo>
                  <a:lnTo>
                    <a:pt x="158814" y="99500"/>
                  </a:lnTo>
                  <a:lnTo>
                    <a:pt x="159075" y="98716"/>
                  </a:lnTo>
                  <a:lnTo>
                    <a:pt x="159284" y="97880"/>
                  </a:lnTo>
                  <a:lnTo>
                    <a:pt x="159441" y="97044"/>
                  </a:lnTo>
                  <a:lnTo>
                    <a:pt x="159493" y="96156"/>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1246;p73"/>
            <p:cNvSpPr/>
            <p:nvPr/>
          </p:nvSpPr>
          <p:spPr>
            <a:xfrm>
              <a:off x="4874925" y="1667061"/>
              <a:ext cx="3325849" cy="1961511"/>
            </a:xfrm>
            <a:custGeom>
              <a:avLst/>
              <a:gdLst/>
              <a:ahLst/>
              <a:cxnLst/>
              <a:rect l="l" t="t" r="r" b="b"/>
              <a:pathLst>
                <a:path w="159494" h="9406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4065"/>
                  </a:lnTo>
                  <a:lnTo>
                    <a:pt x="159493" y="94065"/>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1247;p73"/>
            <p:cNvSpPr/>
            <p:nvPr/>
          </p:nvSpPr>
          <p:spPr>
            <a:xfrm>
              <a:off x="6481396" y="3676759"/>
              <a:ext cx="113354" cy="113354"/>
            </a:xfrm>
            <a:custGeom>
              <a:avLst/>
              <a:gdLst/>
              <a:ahLst/>
              <a:cxnLst/>
              <a:rect l="l" t="t" r="r" b="b"/>
              <a:pathLst>
                <a:path w="5436" h="5436" extrusionOk="0">
                  <a:moveTo>
                    <a:pt x="2718" y="1"/>
                  </a:moveTo>
                  <a:lnTo>
                    <a:pt x="2143" y="53"/>
                  </a:lnTo>
                  <a:lnTo>
                    <a:pt x="1620" y="210"/>
                  </a:lnTo>
                  <a:lnTo>
                    <a:pt x="1202" y="471"/>
                  </a:lnTo>
                  <a:lnTo>
                    <a:pt x="784" y="784"/>
                  </a:lnTo>
                  <a:lnTo>
                    <a:pt x="471" y="1203"/>
                  </a:lnTo>
                  <a:lnTo>
                    <a:pt x="209" y="1673"/>
                  </a:lnTo>
                  <a:lnTo>
                    <a:pt x="53" y="2195"/>
                  </a:lnTo>
                  <a:lnTo>
                    <a:pt x="0" y="2718"/>
                  </a:lnTo>
                  <a:lnTo>
                    <a:pt x="53" y="3241"/>
                  </a:lnTo>
                  <a:lnTo>
                    <a:pt x="209" y="3763"/>
                  </a:lnTo>
                  <a:lnTo>
                    <a:pt x="471" y="4234"/>
                  </a:lnTo>
                  <a:lnTo>
                    <a:pt x="784" y="4652"/>
                  </a:lnTo>
                  <a:lnTo>
                    <a:pt x="1202" y="4965"/>
                  </a:lnTo>
                  <a:lnTo>
                    <a:pt x="1620" y="5226"/>
                  </a:lnTo>
                  <a:lnTo>
                    <a:pt x="2143" y="5383"/>
                  </a:lnTo>
                  <a:lnTo>
                    <a:pt x="2718" y="5435"/>
                  </a:lnTo>
                  <a:lnTo>
                    <a:pt x="3240" y="5383"/>
                  </a:lnTo>
                  <a:lnTo>
                    <a:pt x="3763" y="5226"/>
                  </a:lnTo>
                  <a:lnTo>
                    <a:pt x="4233" y="4965"/>
                  </a:lnTo>
                  <a:lnTo>
                    <a:pt x="4651" y="4652"/>
                  </a:lnTo>
                  <a:lnTo>
                    <a:pt x="4965" y="4234"/>
                  </a:lnTo>
                  <a:lnTo>
                    <a:pt x="5226" y="3763"/>
                  </a:lnTo>
                  <a:lnTo>
                    <a:pt x="5383" y="3241"/>
                  </a:lnTo>
                  <a:lnTo>
                    <a:pt x="5435" y="2718"/>
                  </a:lnTo>
                  <a:lnTo>
                    <a:pt x="5383" y="2195"/>
                  </a:lnTo>
                  <a:lnTo>
                    <a:pt x="5226" y="1673"/>
                  </a:lnTo>
                  <a:lnTo>
                    <a:pt x="4965" y="1203"/>
                  </a:lnTo>
                  <a:lnTo>
                    <a:pt x="4651" y="784"/>
                  </a:lnTo>
                  <a:lnTo>
                    <a:pt x="4233" y="471"/>
                  </a:lnTo>
                  <a:lnTo>
                    <a:pt x="3763" y="210"/>
                  </a:lnTo>
                  <a:lnTo>
                    <a:pt x="3240" y="53"/>
                  </a:lnTo>
                  <a:lnTo>
                    <a:pt x="2718"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1248;p73"/>
            <p:cNvSpPr/>
            <p:nvPr/>
          </p:nvSpPr>
          <p:spPr>
            <a:xfrm>
              <a:off x="6041076" y="3851130"/>
              <a:ext cx="993851" cy="367275"/>
            </a:xfrm>
            <a:custGeom>
              <a:avLst/>
              <a:gdLst/>
              <a:ahLst/>
              <a:cxnLst/>
              <a:rect l="l" t="t" r="r" b="b"/>
              <a:pathLst>
                <a:path w="47661" h="17613" extrusionOk="0">
                  <a:moveTo>
                    <a:pt x="7056" y="1"/>
                  </a:moveTo>
                  <a:lnTo>
                    <a:pt x="7056" y="8624"/>
                  </a:lnTo>
                  <a:lnTo>
                    <a:pt x="1" y="15940"/>
                  </a:lnTo>
                  <a:lnTo>
                    <a:pt x="1" y="17612"/>
                  </a:lnTo>
                  <a:lnTo>
                    <a:pt x="47661" y="17612"/>
                  </a:lnTo>
                  <a:lnTo>
                    <a:pt x="47661" y="15940"/>
                  </a:lnTo>
                  <a:lnTo>
                    <a:pt x="40345" y="8624"/>
                  </a:lnTo>
                  <a:lnTo>
                    <a:pt x="4034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7" name="Lớp 5 - Lịch sử - Bài- Lễ kí hiệp định Pari (online-video-cutter.com)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82502" y="310049"/>
            <a:ext cx="7432158" cy="3644617"/>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Google Shape;1229;p72"/>
          <p:cNvSpPr txBox="1"/>
          <p:nvPr/>
        </p:nvSpPr>
        <p:spPr>
          <a:xfrm>
            <a:off x="6102849" y="315959"/>
            <a:ext cx="3041151" cy="44403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Poppins" panose="00000500000000000000"/>
              <a:buAutoNum type="arabicPeriod"/>
              <a:defRPr sz="125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1pPr>
            <a:lvl2pPr marL="914400" marR="0" lvl="1" indent="-304800" algn="l" rtl="0">
              <a:lnSpc>
                <a:spcPct val="100000"/>
              </a:lnSpc>
              <a:spcBef>
                <a:spcPts val="0"/>
              </a:spcBef>
              <a:spcAft>
                <a:spcPts val="0"/>
              </a:spcAft>
              <a:buClr>
                <a:srgbClr val="434343"/>
              </a:buClr>
              <a:buSzPts val="1200"/>
              <a:buFont typeface="Roboto Condensed Light" panose="020B0604020202020204"/>
              <a:buAutoNum type="alphaL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2pPr>
            <a:lvl3pPr marL="1371600" marR="0" lvl="2" indent="-304800" algn="l" rtl="0">
              <a:lnSpc>
                <a:spcPct val="100000"/>
              </a:lnSpc>
              <a:spcBef>
                <a:spcPts val="0"/>
              </a:spcBef>
              <a:spcAft>
                <a:spcPts val="0"/>
              </a:spcAft>
              <a:buClr>
                <a:srgbClr val="434343"/>
              </a:buClr>
              <a:buSzPts val="1200"/>
              <a:buFont typeface="Roboto Condensed Light" panose="020B0604020202020204"/>
              <a:buAutoNum type="romanL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3pPr>
            <a:lvl4pPr marL="1828800" marR="0" lvl="3" indent="-304800" algn="l" rtl="0">
              <a:lnSpc>
                <a:spcPct val="100000"/>
              </a:lnSpc>
              <a:spcBef>
                <a:spcPts val="0"/>
              </a:spcBef>
              <a:spcAft>
                <a:spcPts val="0"/>
              </a:spcAft>
              <a:buClr>
                <a:srgbClr val="434343"/>
              </a:buClr>
              <a:buSzPts val="1200"/>
              <a:buFont typeface="Roboto Condensed Light" panose="020B0604020202020204"/>
              <a:buAutoNum type="arabi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4pPr>
            <a:lvl5pPr marL="2286000" marR="0" lvl="4" indent="-304800" algn="l" rtl="0">
              <a:lnSpc>
                <a:spcPct val="100000"/>
              </a:lnSpc>
              <a:spcBef>
                <a:spcPts val="0"/>
              </a:spcBef>
              <a:spcAft>
                <a:spcPts val="0"/>
              </a:spcAft>
              <a:buClr>
                <a:srgbClr val="434343"/>
              </a:buClr>
              <a:buSzPts val="1200"/>
              <a:buFont typeface="Roboto Condensed Light" panose="020B0604020202020204"/>
              <a:buAutoNum type="alphaL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5pPr>
            <a:lvl6pPr marL="2743200" marR="0" lvl="5" indent="-304800" algn="l" rtl="0">
              <a:lnSpc>
                <a:spcPct val="100000"/>
              </a:lnSpc>
              <a:spcBef>
                <a:spcPts val="0"/>
              </a:spcBef>
              <a:spcAft>
                <a:spcPts val="0"/>
              </a:spcAft>
              <a:buClr>
                <a:srgbClr val="434343"/>
              </a:buClr>
              <a:buSzPts val="1200"/>
              <a:buFont typeface="Roboto Condensed Light" panose="020B0604020202020204"/>
              <a:buAutoNum type="romanL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6pPr>
            <a:lvl7pPr marL="3200400" marR="0" lvl="6" indent="-304800" algn="l" rtl="0">
              <a:lnSpc>
                <a:spcPct val="100000"/>
              </a:lnSpc>
              <a:spcBef>
                <a:spcPts val="0"/>
              </a:spcBef>
              <a:spcAft>
                <a:spcPts val="0"/>
              </a:spcAft>
              <a:buClr>
                <a:srgbClr val="434343"/>
              </a:buClr>
              <a:buSzPts val="1200"/>
              <a:buFont typeface="Roboto Condensed Light" panose="020B0604020202020204"/>
              <a:buAutoNum type="arabi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7pPr>
            <a:lvl8pPr marL="3657600" marR="0" lvl="7" indent="-304800" algn="l" rtl="0">
              <a:lnSpc>
                <a:spcPct val="100000"/>
              </a:lnSpc>
              <a:spcBef>
                <a:spcPts val="0"/>
              </a:spcBef>
              <a:spcAft>
                <a:spcPts val="0"/>
              </a:spcAft>
              <a:buClr>
                <a:srgbClr val="434343"/>
              </a:buClr>
              <a:buSzPts val="1200"/>
              <a:buFont typeface="Roboto Condensed Light" panose="020B0604020202020204"/>
              <a:buAutoNum type="alphaL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8pPr>
            <a:lvl9pPr marL="4114800" marR="0" lvl="8" indent="-304800" algn="l" rtl="0">
              <a:lnSpc>
                <a:spcPct val="100000"/>
              </a:lnSpc>
              <a:spcBef>
                <a:spcPts val="0"/>
              </a:spcBef>
              <a:spcAft>
                <a:spcPts val="0"/>
              </a:spcAft>
              <a:buClr>
                <a:srgbClr val="434343"/>
              </a:buClr>
              <a:buSzPts val="1200"/>
              <a:buFont typeface="Roboto Condensed Light" panose="020B0604020202020204"/>
              <a:buAutoNum type="romanLcPeriod"/>
              <a:defRPr sz="1400" b="0" i="0" u="none" strike="noStrike" cap="none">
                <a:solidFill>
                  <a:srgbClr val="434343"/>
                </a:solidFill>
                <a:latin typeface="Poppins" panose="00000500000000000000"/>
                <a:ea typeface="Poppins" panose="00000500000000000000"/>
                <a:cs typeface="Poppins" panose="00000500000000000000"/>
                <a:sym typeface="Poppins" panose="00000500000000000000"/>
              </a:defRPr>
            </a:lvl9pPr>
          </a:lstStyle>
          <a:p>
            <a:pPr marL="152400" indent="0" algn="ctr">
              <a:buNone/>
            </a:pPr>
            <a:r>
              <a:rPr lang="vi-VN" sz="2600" b="1" dirty="0">
                <a:solidFill>
                  <a:schemeClr val="accent1">
                    <a:lumMod val="75000"/>
                  </a:schemeClr>
                </a:solidFill>
                <a:latin typeface="+mn-lt"/>
                <a:cs typeface="Pattaya" panose="00000500000000000000" pitchFamily="2" charset="-34"/>
              </a:rPr>
              <a:t>Lễ kí Hiệp định Pa-ri được diễn ra tại tòa nhà Trung tâm các hội nghị quốc tế ở phố Clê-be (Thủ đô Pa-ri của nước Pháp) và được kí chính thức vào ngày 27 /01/ 1973.</a:t>
            </a:r>
            <a:r>
              <a:rPr lang="vi-VN" sz="2600" dirty="0">
                <a:solidFill>
                  <a:schemeClr val="accent1">
                    <a:lumMod val="75000"/>
                  </a:schemeClr>
                </a:solidFill>
                <a:latin typeface="Pattaya" panose="00000500000000000000" pitchFamily="2" charset="-34"/>
                <a:cs typeface="Pattaya" panose="00000500000000000000" pitchFamily="2" charset="-34"/>
              </a:rPr>
              <a:t>  </a:t>
            </a:r>
            <a:endParaRPr lang="vi-VN" sz="2600" dirty="0">
              <a:solidFill>
                <a:schemeClr val="accent1">
                  <a:lumMod val="75000"/>
                </a:schemeClr>
              </a:solidFill>
              <a:latin typeface="Pattaya" panose="00000500000000000000" pitchFamily="2" charset="-34"/>
              <a:cs typeface="Pattaya" panose="00000500000000000000" pitchFamily="2" charset="-34"/>
            </a:endParaRPr>
          </a:p>
        </p:txBody>
      </p:sp>
      <p:pic>
        <p:nvPicPr>
          <p:cNvPr id="2" name="Picture 2" descr="map_of_france"/>
          <p:cNvPicPr>
            <a:picLocks noChangeAspect="1" noChangeArrowheads="1"/>
          </p:cNvPicPr>
          <p:nvPr/>
        </p:nvPicPr>
        <p:blipFill rotWithShape="1">
          <a:blip r:embed="rId1">
            <a:extLst>
              <a:ext uri="{28A0092B-C50C-407E-A947-70E740481C1C}">
                <a14:useLocalDpi xmlns:a14="http://schemas.microsoft.com/office/drawing/2010/main" val="0"/>
              </a:ext>
            </a:extLst>
          </a:blip>
          <a:srcRect l="1029" t="373" r="523" b="599"/>
          <a:stretch>
            <a:fillRect/>
          </a:stretch>
        </p:blipFill>
        <p:spPr bwMode="auto">
          <a:xfrm>
            <a:off x="113017" y="89324"/>
            <a:ext cx="6102849" cy="489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2003461" y="1448656"/>
            <a:ext cx="1243173" cy="462337"/>
          </a:xfrm>
          <a:prstGeom prst="ellipse">
            <a:avLst/>
          </a:prstGeom>
          <a:noFill/>
          <a:ln>
            <a:solidFill>
              <a:srgbClr val="FC1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54" name="Picture 3" descr="200801270843062_2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928" y="692630"/>
            <a:ext cx="4477731"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 name="Picture 4" descr="250px-NguyenThiBinh_Paris19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085" y="692630"/>
            <a:ext cx="44767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6" name="Google Shape;1229;p72"/>
          <p:cNvSpPr txBox="1">
            <a:spLocks noGrp="1"/>
          </p:cNvSpPr>
          <p:nvPr>
            <p:ph type="subTitle" idx="1"/>
          </p:nvPr>
        </p:nvSpPr>
        <p:spPr>
          <a:xfrm>
            <a:off x="499131" y="3749217"/>
            <a:ext cx="3603324" cy="1265998"/>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smtClean="0">
                <a:solidFill>
                  <a:srgbClr val="002060"/>
                </a:solidFill>
                <a:latin typeface="Pattaya" panose="00000500000000000000" pitchFamily="2" charset="-34"/>
                <a:cs typeface="Pattaya" panose="00000500000000000000" pitchFamily="2" charset="-34"/>
              </a:rPr>
              <a:t>Bộ trưởng Nguyễn Duy Trinh – Phía Việt Nam Dân chủ Cộng hòa.</a:t>
            </a:r>
            <a:endParaRPr sz="2600" dirty="0">
              <a:solidFill>
                <a:srgbClr val="002060"/>
              </a:solidFill>
              <a:latin typeface="Pattaya" panose="00000500000000000000" pitchFamily="2" charset="-34"/>
              <a:cs typeface="Pattaya" panose="00000500000000000000" pitchFamily="2" charset="-34"/>
            </a:endParaRPr>
          </a:p>
        </p:txBody>
      </p:sp>
      <p:sp>
        <p:nvSpPr>
          <p:cNvPr id="68" name="Google Shape;1229;p72"/>
          <p:cNvSpPr txBox="1">
            <a:spLocks noGrp="1"/>
          </p:cNvSpPr>
          <p:nvPr>
            <p:ph type="subTitle" idx="1"/>
          </p:nvPr>
        </p:nvSpPr>
        <p:spPr>
          <a:xfrm>
            <a:off x="4539658" y="3749217"/>
            <a:ext cx="4660075" cy="133062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smtClean="0">
                <a:solidFill>
                  <a:srgbClr val="002060"/>
                </a:solidFill>
                <a:latin typeface="Pattaya" panose="00000500000000000000" pitchFamily="2" charset="-34"/>
                <a:cs typeface="Pattaya" panose="00000500000000000000" pitchFamily="2" charset="-34"/>
              </a:rPr>
              <a:t>Bộ trưởng Nguyễn Thị Bình – Phía Chính phủ Cách mạng lâm thời Cộng hòa miền Nam Việt Nam.</a:t>
            </a:r>
            <a:endParaRPr sz="2600"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1000"/>
                                        <p:tgtEl>
                                          <p:spTgt spid="5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15" dur="500"/>
                                        <p:tgtEl>
                                          <p:spTgt spid="66">
                                            <p:txEl>
                                              <p:pRg st="0" end="0"/>
                                            </p:txEl>
                                          </p:spTgt>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8" grpId="0" build="p"/>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4352</Words>
  <Application>WPS Presentation</Application>
  <PresentationFormat>On-screen Show (16:9)</PresentationFormat>
  <Paragraphs>192</Paragraphs>
  <Slides>28</Slides>
  <Notes>25</Notes>
  <HiddenSlides>0</HiddenSlides>
  <MMClips>2</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28</vt:i4>
      </vt:variant>
    </vt:vector>
  </HeadingPairs>
  <TitlesOfParts>
    <vt:vector size="60" baseType="lpstr">
      <vt:lpstr>Arial</vt:lpstr>
      <vt:lpstr>SimSun</vt:lpstr>
      <vt:lpstr>Wingdings</vt:lpstr>
      <vt:lpstr>Arial</vt:lpstr>
      <vt:lpstr>Yeseva One</vt:lpstr>
      <vt:lpstr>Bebas Neue</vt:lpstr>
      <vt:lpstr>Poppins</vt:lpstr>
      <vt:lpstr>Roboto Condensed Light</vt:lpstr>
      <vt:lpstr>字魂130号-快乐俏黑体</vt:lpstr>
      <vt:lpstr>Amatic SC</vt:lpstr>
      <vt:lpstr>Segoe Print</vt:lpstr>
      <vt:lpstr>Nunito</vt:lpstr>
      <vt:lpstr>Gwendolyn</vt:lpstr>
      <vt:lpstr>Pattaya</vt:lpstr>
      <vt:lpstr>Great Vibes</vt:lpstr>
      <vt:lpstr>Calibri</vt:lpstr>
      <vt:lpstr>隶书</vt:lpstr>
      <vt:lpstr>黑体</vt:lpstr>
      <vt:lpstr>Quicksand Medium</vt:lpstr>
      <vt:lpstr>Candara</vt:lpstr>
      <vt:lpstr>Quicksand</vt:lpstr>
      <vt:lpstr>Londrina Solid</vt:lpstr>
      <vt:lpstr>Times New Roman</vt:lpstr>
      <vt:lpstr>Microsoft YaHei</vt:lpstr>
      <vt:lpstr>Arial Unicode MS</vt:lpstr>
      <vt:lpstr>SVN-Poky's</vt:lpstr>
      <vt:lpstr>Life Savers ExtraBold</vt:lpstr>
      <vt:lpstr>Sansita ExtraBold</vt:lpstr>
      <vt:lpstr>Sansita</vt:lpstr>
      <vt:lpstr>Fira Sans Extra Condensed Medium</vt:lpstr>
      <vt:lpstr>Art Subject for Elementary - 2nd Grade: Visual Arts by Slidesgo</vt:lpstr>
      <vt:lpstr>Children's Day by Slidesgo</vt:lpstr>
      <vt:lpstr>Lễ kí Hiệp định Pa - ri</vt:lpstr>
      <vt:lpstr>Mục tiêu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Ghi nhớ</vt:lpstr>
      <vt:lpstr>PowerPoint 演示文稿</vt:lpstr>
      <vt:lpstr>Ngăn chặn dịch bệnh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Đánh giá mục tiêu</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kí Hiệp định Pa - ri</dc:title>
  <dc:creator/>
  <cp:lastModifiedBy>Admin</cp:lastModifiedBy>
  <cp:revision>44</cp:revision>
  <dcterms:created xsi:type="dcterms:W3CDTF">2022-03-22T00:31:05Z</dcterms:created>
  <dcterms:modified xsi:type="dcterms:W3CDTF">2022-03-22T03:37:28Z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51BE9055AA7045169C5E95CBB4E5BD54</vt:lpwstr>
  </property>
  <property fmtid="{D5CDD505-2E9C-101B-9397-08002B2CF9AE}" pid="3" name="KSOProductBuildVer">
    <vt:lpwstr>1033-11.2.0.11029</vt:lpwstr>
  </property>
</Properties>
</file>