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17"/>
  </p:notesMasterIdLst>
  <p:sldIdLst>
    <p:sldId id="273" r:id="rId3"/>
    <p:sldId id="274" r:id="rId4"/>
    <p:sldId id="288" r:id="rId5"/>
    <p:sldId id="276" r:id="rId6"/>
    <p:sldId id="290" r:id="rId7"/>
    <p:sldId id="293" r:id="rId8"/>
    <p:sldId id="294" r:id="rId9"/>
    <p:sldId id="283" r:id="rId10"/>
    <p:sldId id="284" r:id="rId11"/>
    <p:sldId id="285" r:id="rId12"/>
    <p:sldId id="286" r:id="rId13"/>
    <p:sldId id="278" r:id="rId14"/>
    <p:sldId id="295" r:id="rId15"/>
    <p:sldId id="27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41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14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slide" Target="slide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slide" Target="slide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1.wav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GIF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1.xml"/><Relationship Id="rId11" Type="http://schemas.openxmlformats.org/officeDocument/2006/relationships/slide" Target="slide11.xml"/><Relationship Id="rId5" Type="http://schemas.openxmlformats.org/officeDocument/2006/relationships/image" Target="../media/image21.GIF"/><Relationship Id="rId10" Type="http://schemas.openxmlformats.org/officeDocument/2006/relationships/slide" Target="slide10.xml"/><Relationship Id="rId4" Type="http://schemas.openxmlformats.org/officeDocument/2006/relationships/image" Target="../media/image20.GIF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4.png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/>
          <a:srcRect l="135" t="36970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6577" y="550912"/>
            <a:ext cx="12331428" cy="106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/>
            <a:endParaRPr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2901337" y="3035469"/>
            <a:ext cx="6523320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err="1" smtClean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Nhớ</a:t>
            </a:r>
            <a:r>
              <a:rPr lang="en-US" sz="8000" b="1" dirty="0" smtClean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 </a:t>
            </a:r>
            <a:r>
              <a:rPr lang="en-US" sz="8000" b="1" dirty="0" err="1" smtClean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ơn</a:t>
            </a:r>
            <a:endParaRPr lang="en-US" sz="8000" b="1" dirty="0">
              <a:solidFill>
                <a:srgbClr val="FF6600"/>
              </a:solidFill>
              <a:latin typeface=".VnAvant" panose="020B7200000000000000" pitchFamily="34" charset="0"/>
              <a:ea typeface="Arial Rounded"/>
              <a:cs typeface=".VnAvant" panose="020B7200000000000000" pitchFamily="34" charset="0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/>
          <a:srcRect l="30888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/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/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/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66997" y="5705871"/>
            <a:ext cx="12192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6577" y="6291729"/>
            <a:ext cx="12192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815" y="2971800"/>
            <a:ext cx="10812544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dirty="0">
                <a:solidFill>
                  <a:schemeClr val="tx1"/>
                </a:solidFill>
                <a:cs typeface="UTM Avo" panose="02040603050506020204" charset="0"/>
                <a:sym typeface="+mn-ea"/>
              </a:rPr>
              <a:t>Chúng ta cần nhớ ơn họ vì nhờ có họ chúng ra mới có bát cơm, rau muống, đào, ốc, mới sang được đò, có võng nằm, có bóng mát</a:t>
            </a:r>
            <a:r>
              <a:rPr lang="vi-VN" sz="2400" dirty="0" smtClean="0">
                <a:solidFill>
                  <a:schemeClr val="tx1"/>
                </a:solidFill>
                <a:cs typeface="UTM Avo" panose="02040603050506020204" charset="0"/>
                <a:sym typeface="+mn-ea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UTM Avo" panose="02040603050506020204" charset="0"/>
              <a:sym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77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31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9228" y="616347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7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1" name="Pentagon 10">
            <a:hlinkClick r:id="rId5" action="ppaction://hlinksldjump"/>
          </p:cNvPr>
          <p:cNvSpPr/>
          <p:nvPr/>
        </p:nvSpPr>
        <p:spPr>
          <a:xfrm flipH="1">
            <a:off x="8553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144" y="2980055"/>
            <a:ext cx="11057642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cs typeface="+mn-ea"/>
                <a:sym typeface="+mn-ea"/>
              </a:rPr>
              <a:t>Em nhớ ơn cha mẹ, thầy cô. Vì cha mẹ đã sinh ra em, cho em sự sống, còn thầy cô dạy em kiến </a:t>
            </a:r>
            <a:r>
              <a:rPr lang="vi-VN" sz="2800" dirty="0" smtClean="0">
                <a:solidFill>
                  <a:srgbClr val="000000"/>
                </a:solidFill>
                <a:cs typeface="+mn-ea"/>
                <a:sym typeface="+mn-ea"/>
              </a:rPr>
              <a:t>thức</a:t>
            </a:r>
            <a:r>
              <a:rPr lang="en-US" sz="2800" dirty="0" smtClean="0">
                <a:solidFill>
                  <a:srgbClr val="000000"/>
                </a:solidFill>
                <a:cs typeface="+mn-ea"/>
                <a:sym typeface="+mn-ea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77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31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4343" y="613731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7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1" name="Pentagon 10">
            <a:hlinkClick r:id="rId5" action="ppaction://hlinksldjump"/>
          </p:cNvPr>
          <p:cNvSpPr/>
          <p:nvPr/>
        </p:nvSpPr>
        <p:spPr>
          <a:xfrm flipH="1">
            <a:off x="8553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4808"/>
            <a:ext cx="4501972" cy="617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831" y="0"/>
            <a:ext cx="2816980" cy="827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661" y="827146"/>
            <a:ext cx="2642150" cy="606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05" y="-23789"/>
            <a:ext cx="6155447" cy="68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0" y="609600"/>
            <a:ext cx="8582025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599614" flipV="1">
            <a:off x="7543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7679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216429" flipV="1">
            <a:off x="6096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7298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639186" flipV="1">
            <a:off x="5431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591" y="0"/>
            <a:ext cx="4509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591" y="-612326"/>
            <a:ext cx="2252409" cy="75655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3307" y="2093935"/>
            <a:ext cx="565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a.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nhỏ</a:t>
            </a:r>
            <a:r>
              <a:rPr lang="en-US" sz="3600" dirty="0" smtClean="0"/>
              <a:t> </a:t>
            </a:r>
            <a:r>
              <a:rPr lang="en-US" sz="3600" dirty="0" err="1" smtClean="0"/>
              <a:t>đang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13307" y="3046429"/>
            <a:ext cx="5656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b.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hiểu</a:t>
            </a:r>
            <a:r>
              <a:rPr lang="en-US" sz="3600" dirty="0" smtClean="0"/>
              <a:t> </a:t>
            </a:r>
            <a:r>
              <a:rPr lang="en-US" sz="3600" dirty="0" err="1" smtClean="0"/>
              <a:t>câu</a:t>
            </a:r>
            <a:r>
              <a:rPr lang="en-US" sz="3600" dirty="0" smtClean="0"/>
              <a:t> “</a:t>
            </a:r>
            <a:r>
              <a:rPr lang="en-US" sz="3600" dirty="0" err="1" smtClean="0"/>
              <a:t>Ăn</a:t>
            </a:r>
            <a:r>
              <a:rPr lang="en-US" sz="3600" dirty="0" smtClean="0"/>
              <a:t> </a:t>
            </a:r>
            <a:r>
              <a:rPr lang="en-US" sz="3600" dirty="0" err="1" smtClean="0"/>
              <a:t>quả</a:t>
            </a:r>
            <a:r>
              <a:rPr lang="en-US" sz="3600" dirty="0" smtClean="0"/>
              <a:t> </a:t>
            </a:r>
            <a:r>
              <a:rPr lang="en-US" sz="3600" dirty="0" err="1" smtClean="0"/>
              <a:t>nhớ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kẻ</a:t>
            </a:r>
            <a:r>
              <a:rPr lang="en-US" sz="3600" dirty="0" smtClean="0"/>
              <a:t> </a:t>
            </a:r>
            <a:r>
              <a:rPr lang="en-US" sz="3600" dirty="0" err="1" smtClean="0"/>
              <a:t>trồng</a:t>
            </a:r>
            <a:r>
              <a:rPr lang="en-US" sz="3600" dirty="0" smtClean="0"/>
              <a:t> </a:t>
            </a:r>
            <a:r>
              <a:rPr lang="en-US" sz="3600" dirty="0" err="1" smtClean="0"/>
              <a:t>cây</a:t>
            </a:r>
            <a:r>
              <a:rPr lang="en-US" sz="3600" dirty="0" smtClean="0"/>
              <a:t>” ý </a:t>
            </a:r>
            <a:r>
              <a:rPr lang="en-US" sz="3600" dirty="0" err="1" smtClean="0"/>
              <a:t>nói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098" y="-183823"/>
            <a:ext cx="12491242" cy="704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831" y="0"/>
            <a:ext cx="2816980" cy="8271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61" y="827146"/>
            <a:ext cx="2642150" cy="606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4051" y="1482365"/>
            <a:ext cx="65331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Giải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nghĩa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ngữ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err="1" smtClean="0"/>
              <a:t>Cày</a:t>
            </a:r>
            <a:r>
              <a:rPr lang="en-US" sz="3600" dirty="0" smtClean="0"/>
              <a:t> </a:t>
            </a:r>
            <a:r>
              <a:rPr lang="en-US" sz="3600" dirty="0" err="1" smtClean="0"/>
              <a:t>ruộng</a:t>
            </a:r>
            <a:endParaRPr lang="en-US" sz="3600" dirty="0" smtClean="0"/>
          </a:p>
          <a:p>
            <a:r>
              <a:rPr lang="en-US" sz="3600" dirty="0" err="1" smtClean="0"/>
              <a:t>Vun</a:t>
            </a:r>
            <a:r>
              <a:rPr lang="en-US" sz="3600" dirty="0" smtClean="0"/>
              <a:t> </a:t>
            </a:r>
            <a:r>
              <a:rPr lang="en-US" sz="3600" dirty="0" err="1" smtClean="0"/>
              <a:t>gốc</a:t>
            </a:r>
            <a:endParaRPr lang="en-US" sz="3600" dirty="0" smtClean="0"/>
          </a:p>
          <a:p>
            <a:r>
              <a:rPr lang="en-US" sz="3600" dirty="0" err="1" smtClean="0"/>
              <a:t>Mò</a:t>
            </a:r>
            <a:endParaRPr lang="en-US" sz="3600" dirty="0" smtClean="0"/>
          </a:p>
          <a:p>
            <a:r>
              <a:rPr lang="en-US" sz="3600" dirty="0" smtClean="0"/>
              <a:t>Sang </a:t>
            </a:r>
            <a:r>
              <a:rPr lang="en-US" sz="3600" dirty="0" err="1" smtClean="0"/>
              <a:t>đò</a:t>
            </a:r>
            <a:endParaRPr lang="en-US" sz="3600" dirty="0" smtClean="0"/>
          </a:p>
          <a:p>
            <a:r>
              <a:rPr lang="en-US" sz="3600" dirty="0" err="1" smtClean="0"/>
              <a:t>Trồng</a:t>
            </a:r>
            <a:r>
              <a:rPr lang="en-US" sz="3600" dirty="0" smtClean="0"/>
              <a:t> </a:t>
            </a:r>
            <a:r>
              <a:rPr lang="en-US" sz="3600" dirty="0" err="1" smtClean="0"/>
              <a:t>trọt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831" y="0"/>
            <a:ext cx="2816980" cy="82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936" y="0"/>
            <a:ext cx="5727103" cy="2704238"/>
          </a:xfrm>
          <a:prstGeom prst="rect">
            <a:avLst/>
          </a:prstGeom>
        </p:spPr>
      </p:pic>
      <p:sp>
        <p:nvSpPr>
          <p:cNvPr id="10" name="7-Point Star 9"/>
          <p:cNvSpPr/>
          <p:nvPr/>
        </p:nvSpPr>
        <p:spPr>
          <a:xfrm>
            <a:off x="238384" y="2532668"/>
            <a:ext cx="1791093" cy="1461154"/>
          </a:xfrm>
          <a:prstGeom prst="star7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ao</a:t>
            </a:r>
            <a:endParaRPr lang="en-US" sz="3600" b="1" dirty="0"/>
          </a:p>
        </p:txBody>
      </p:sp>
      <p:sp>
        <p:nvSpPr>
          <p:cNvPr id="11" name="7-Point Star 10"/>
          <p:cNvSpPr/>
          <p:nvPr/>
        </p:nvSpPr>
        <p:spPr>
          <a:xfrm>
            <a:off x="2445936" y="2532668"/>
            <a:ext cx="1791093" cy="1461154"/>
          </a:xfrm>
          <a:prstGeom prst="star7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đào</a:t>
            </a:r>
            <a:endParaRPr lang="en-US" sz="3600" b="1" dirty="0"/>
          </a:p>
        </p:txBody>
      </p:sp>
      <p:sp>
        <p:nvSpPr>
          <p:cNvPr id="12" name="7-Point Star 11"/>
          <p:cNvSpPr/>
          <p:nvPr/>
        </p:nvSpPr>
        <p:spPr>
          <a:xfrm>
            <a:off x="238384" y="4333759"/>
            <a:ext cx="1791093" cy="1461154"/>
          </a:xfrm>
          <a:prstGeom prst="star7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g</a:t>
            </a:r>
            <a:r>
              <a:rPr lang="en-US" sz="3600" b="1" dirty="0" err="1" smtClean="0"/>
              <a:t>ốc</a:t>
            </a:r>
            <a:endParaRPr lang="en-US" sz="3600" b="1" dirty="0"/>
          </a:p>
        </p:txBody>
      </p:sp>
      <p:sp>
        <p:nvSpPr>
          <p:cNvPr id="13" name="7-Point Star 12"/>
          <p:cNvSpPr/>
          <p:nvPr/>
        </p:nvSpPr>
        <p:spPr>
          <a:xfrm>
            <a:off x="2445936" y="4333759"/>
            <a:ext cx="1791093" cy="1461154"/>
          </a:xfrm>
          <a:prstGeom prst="star7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ốc</a:t>
            </a:r>
            <a:endParaRPr lang="en-US" sz="3600" b="1" dirty="0"/>
          </a:p>
        </p:txBody>
      </p:sp>
      <p:sp>
        <p:nvSpPr>
          <p:cNvPr id="14" name="7-Point Star 13"/>
          <p:cNvSpPr/>
          <p:nvPr/>
        </p:nvSpPr>
        <p:spPr>
          <a:xfrm>
            <a:off x="7693951" y="2400693"/>
            <a:ext cx="1791093" cy="1461154"/>
          </a:xfrm>
          <a:prstGeom prst="star7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mò</a:t>
            </a:r>
            <a:endParaRPr lang="en-US" sz="3600" b="1" dirty="0"/>
          </a:p>
        </p:txBody>
      </p:sp>
      <p:sp>
        <p:nvSpPr>
          <p:cNvPr id="15" name="7-Point Star 14"/>
          <p:cNvSpPr/>
          <p:nvPr/>
        </p:nvSpPr>
        <p:spPr>
          <a:xfrm>
            <a:off x="9833618" y="2400693"/>
            <a:ext cx="1791093" cy="1461154"/>
          </a:xfrm>
          <a:prstGeom prst="star7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đò</a:t>
            </a:r>
            <a:endParaRPr lang="en-US" sz="3600" b="1" dirty="0"/>
          </a:p>
        </p:txBody>
      </p:sp>
      <p:sp>
        <p:nvSpPr>
          <p:cNvPr id="16" name="7-Point Star 15"/>
          <p:cNvSpPr/>
          <p:nvPr/>
        </p:nvSpPr>
        <p:spPr>
          <a:xfrm>
            <a:off x="7804143" y="4258344"/>
            <a:ext cx="1791093" cy="1461154"/>
          </a:xfrm>
          <a:prstGeom prst="star7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dây</a:t>
            </a:r>
            <a:endParaRPr lang="en-US" sz="3600" b="1" dirty="0"/>
          </a:p>
        </p:txBody>
      </p:sp>
      <p:sp>
        <p:nvSpPr>
          <p:cNvPr id="17" name="7-Point Star 16"/>
          <p:cNvSpPr/>
          <p:nvPr/>
        </p:nvSpPr>
        <p:spPr>
          <a:xfrm>
            <a:off x="9833619" y="4258344"/>
            <a:ext cx="1791093" cy="1461154"/>
          </a:xfrm>
          <a:prstGeom prst="star7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cây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10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433" y="1027000"/>
            <a:ext cx="9699594" cy="41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425994" y="2272214"/>
            <a:ext cx="1656045" cy="236650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465906" y="874737"/>
            <a:ext cx="71549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994" y="100412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396" y="139569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0" y="100412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448" y="139569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256" y="1689855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4953364"/>
            <a:ext cx="1009650" cy="904875"/>
          </a:xfrm>
          <a:prstGeom prst="rect">
            <a:avLst/>
          </a:prstGeom>
        </p:spPr>
      </p:pic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17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03876" y="632460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3425994" y="2272214"/>
            <a:ext cx="1667102" cy="2366509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30349" y="2272214"/>
            <a:ext cx="1594866" cy="236650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2" name="Rectangle 41">
            <a:hlinkClick r:id="rId10" action="ppaction://hlinksldjump"/>
          </p:cNvPr>
          <p:cNvSpPr/>
          <p:nvPr/>
        </p:nvSpPr>
        <p:spPr>
          <a:xfrm>
            <a:off x="5141406" y="2272214"/>
            <a:ext cx="1583809" cy="2365874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773525" y="2257388"/>
            <a:ext cx="1656631" cy="236650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45" name="Rectangle 44">
            <a:hlinkClick r:id="rId11" action="ppaction://hlinksldjump"/>
          </p:cNvPr>
          <p:cNvSpPr/>
          <p:nvPr/>
        </p:nvSpPr>
        <p:spPr>
          <a:xfrm>
            <a:off x="6785353" y="2257388"/>
            <a:ext cx="1658102" cy="2366509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3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666802" y="270363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61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bldLvl="0" animBg="1"/>
      <p:bldP spid="32" grpId="0"/>
      <p:bldP spid="7" grpId="0" bldLvl="0" animBg="1"/>
      <p:bldP spid="41" grpId="0" bldLvl="0" animBg="1"/>
      <p:bldP spid="42" grpId="0" bldLvl="0" animBg="1"/>
      <p:bldP spid="44" grpId="0" bldLvl="0" animBg="1"/>
      <p:bldP spid="4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3610" y="510618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</a:rPr>
              <a:t>Bài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đồng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dao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nhắc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chúng</a:t>
            </a:r>
            <a:r>
              <a:rPr lang="en-US" sz="3200" dirty="0" smtClean="0">
                <a:solidFill>
                  <a:srgbClr val="002060"/>
                </a:solidFill>
              </a:rPr>
              <a:t> ta </a:t>
            </a:r>
            <a:r>
              <a:rPr lang="en-US" sz="3200" dirty="0" err="1" smtClean="0">
                <a:solidFill>
                  <a:srgbClr val="002060"/>
                </a:solidFill>
              </a:rPr>
              <a:t>cần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nhớ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ai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7585" y="2579723"/>
            <a:ext cx="10850250" cy="16112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cs typeface="+mn-ea"/>
                <a:sym typeface="+mn-ea"/>
              </a:rPr>
              <a:t>Bài đồng dao nhắc chúng ta cần nhớ ơn người cày ruộng, người đào ao, người vun gốc, người đi mò, người chèo chống, người mắc dây, người trồng </a:t>
            </a:r>
            <a:r>
              <a:rPr lang="vi-VN" sz="2800" dirty="0" smtClean="0">
                <a:solidFill>
                  <a:schemeClr val="tx1"/>
                </a:solidFill>
                <a:cs typeface="+mn-ea"/>
                <a:sym typeface="+mn-ea"/>
              </a:rPr>
              <a:t>trọt.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+mn-ea"/>
              <a:sym typeface="+mn-ea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8553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</a:p>
        </p:txBody>
      </p:sp>
      <p:sp>
        <p:nvSpPr>
          <p:cNvPr id="3" name="Oval 2"/>
          <p:cNvSpPr/>
          <p:nvPr/>
        </p:nvSpPr>
        <p:spPr>
          <a:xfrm>
            <a:off x="2177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2234826" y="4309277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34343" y="609600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17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47&quot;&gt;&lt;property id=&quot;20148&quot; value=&quot;5&quot;/&gt;&lt;property id=&quot;20300&quot; value=&quot;Slide 5&quot;/&gt;&lt;property id=&quot;20307&quot; value=&quot;260&quot;/&gt;&lt;/object&gt;&lt;object type=&quot;3&quot; unique_id=&quot;10048&quot;&gt;&lt;property id=&quot;20148&quot; value=&quot;5&quot;/&gt;&lt;property id=&quot;20300&quot; value=&quot;Slide 6&quot;/&gt;&lt;property id=&quot;20307&quot; value=&quot;258&quot;/&gt;&lt;/object&gt;&lt;object type=&quot;3&quot; unique_id=&quot;10049&quot;&gt;&lt;property id=&quot;20148&quot; value=&quot;5&quot;/&gt;&lt;property id=&quot;20300&quot; value=&quot;Slide 7&quot;/&gt;&lt;property id=&quot;20307&quot; value=&quot;259&quot;/&gt;&lt;/object&gt;&lt;object type=&quot;3&quot; unique_id=&quot;10099&quot;&gt;&lt;property id=&quot;20148&quot; value=&quot;5&quot;/&gt;&lt;property id=&quot;20300&quot; value=&quot;Slide 3&quot;/&gt;&lt;property id=&quot;20307&quot; value=&quot;263&quot;/&gt;&lt;/object&gt;&lt;object type=&quot;3&quot; unique_id=&quot;10100&quot;&gt;&lt;property id=&quot;20148&quot; value=&quot;5&quot;/&gt;&lt;property id=&quot;20300&quot; value=&quot;Slide 4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224</Words>
  <Application>Microsoft Office PowerPoint</Application>
  <PresentationFormat>Widescreen</PresentationFormat>
  <Paragraphs>45</Paragraphs>
  <Slides>14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宋体</vt:lpstr>
      <vt:lpstr>.VnAvant</vt:lpstr>
      <vt:lpstr>.VnHelvetInsH</vt:lpstr>
      <vt:lpstr>Arial</vt:lpstr>
      <vt:lpstr>Arial Rounded</vt:lpstr>
      <vt:lpstr>Calibri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DELL</cp:lastModifiedBy>
  <cp:revision>30</cp:revision>
  <dcterms:created xsi:type="dcterms:W3CDTF">2020-08-20T23:14:00Z</dcterms:created>
  <dcterms:modified xsi:type="dcterms:W3CDTF">2024-05-19T08:42:35Z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