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99" r:id="rId2"/>
    <p:sldId id="500" r:id="rId3"/>
    <p:sldId id="501" r:id="rId4"/>
    <p:sldId id="483" r:id="rId5"/>
    <p:sldId id="504" r:id="rId6"/>
    <p:sldId id="475" r:id="rId7"/>
    <p:sldId id="474" r:id="rId8"/>
    <p:sldId id="506" r:id="rId9"/>
    <p:sldId id="505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宋体" panose="02010600030101010101" pitchFamily="2" charset="-122"/>
      <p:regular r:id="rId21"/>
    </p:embeddedFont>
    <p:embeddedFont>
      <p:font typeface="#9Slide07 HoneyCream" panose="020B0604020202020204" charset="0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#9Slide03 SFU Grenoble" panose="020B0604020202020204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4E"/>
    <a:srgbClr val="CC0066"/>
    <a:srgbClr val="EF4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0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43930-02E3-4C1E-A082-000CB840E52A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DABDE-FCB5-44C1-969D-1C329B00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5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44D09-78C9-491C-8874-AF631A1BF5B7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BD2A6-323F-4802-8465-E744631708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5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6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2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0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7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7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5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5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789" r:id="rId9"/>
    <p:sldLayoutId id="2147483788" r:id="rId10"/>
    <p:sldLayoutId id="2147483787" r:id="rId11"/>
    <p:sldLayoutId id="2147483786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2">
            <a:extLst>
              <a:ext uri="{FF2B5EF4-FFF2-40B4-BE49-F238E27FC236}">
                <a16:creationId xmlns:a16="http://schemas.microsoft.com/office/drawing/2014/main" id="{02EA1429-FCDE-4BC8-BB8B-09249DEE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80" y="0"/>
            <a:ext cx="1858190" cy="1427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8" b="100000" l="4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18181"/>
            <a:ext cx="1473200" cy="147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72" y="-166777"/>
            <a:ext cx="1523956" cy="150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484" y="1841567"/>
            <a:ext cx="9272820" cy="25239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2259" y="784851"/>
            <a:ext cx="2111476" cy="804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vi-VN" sz="5000" b="1" dirty="0" smtClean="0">
                <a:solidFill>
                  <a:srgbClr val="FFFF00"/>
                </a:solidFill>
                <a:latin typeface="#9Slide07 HoneyCream" pitchFamily="2" charset="0"/>
              </a:rPr>
              <a:t>Luyện</a:t>
            </a:r>
            <a:r>
              <a:rPr lang="en-US" sz="5000" b="1" dirty="0" smtClean="0">
                <a:solidFill>
                  <a:srgbClr val="FFFF00"/>
                </a:solidFill>
                <a:latin typeface="#9Slide07 HoneyCream" pitchFamily="2" charset="0"/>
              </a:rPr>
              <a:t> </a:t>
            </a:r>
            <a:r>
              <a:rPr lang="en-US" sz="5000" b="1" dirty="0" err="1" smtClean="0">
                <a:solidFill>
                  <a:srgbClr val="FFFF00"/>
                </a:solidFill>
                <a:latin typeface="#9Slide07 HoneyCream" pitchFamily="2" charset="0"/>
              </a:rPr>
              <a:t>tập</a:t>
            </a:r>
            <a:endParaRPr lang="en-US" sz="5000" b="1" dirty="0">
              <a:solidFill>
                <a:srgbClr val="FFFF0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-254141" y="-1035281"/>
            <a:ext cx="12479171" cy="2179528"/>
            <a:chOff x="0" y="-23469"/>
            <a:chExt cx="12479171" cy="2268590"/>
          </a:xfrm>
        </p:grpSpPr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288758" y="1203721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3469"/>
              <a:ext cx="11810284" cy="684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3906" y="300667"/>
            <a:ext cx="1221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tranh tìm từ ngữ chỉ sự vật, hoạt động (theo mẫu)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83" t="39536" r="22490" b="13919"/>
          <a:stretch/>
        </p:blipFill>
        <p:spPr>
          <a:xfrm>
            <a:off x="148031" y="1301183"/>
            <a:ext cx="6258148" cy="390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254141" y="1998496"/>
            <a:ext cx="12674781" cy="485950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66303"/>
              </p:ext>
            </p:extLst>
          </p:nvPr>
        </p:nvGraphicFramePr>
        <p:xfrm>
          <a:off x="6722345" y="1564023"/>
          <a:ext cx="5382128" cy="3383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94043">
                  <a:extLst>
                    <a:ext uri="{9D8B030D-6E8A-4147-A177-3AD203B41FA5}">
                      <a16:colId xmlns:a16="http://schemas.microsoft.com/office/drawing/2014/main" val="2647682330"/>
                    </a:ext>
                  </a:extLst>
                </a:gridCol>
                <a:gridCol w="1296431">
                  <a:extLst>
                    <a:ext uri="{9D8B030D-6E8A-4147-A177-3AD203B41FA5}">
                      <a16:colId xmlns:a16="http://schemas.microsoft.com/office/drawing/2014/main" val="843424448"/>
                    </a:ext>
                  </a:extLst>
                </a:gridCol>
                <a:gridCol w="2291654">
                  <a:extLst>
                    <a:ext uri="{9D8B030D-6E8A-4147-A177-3AD203B41FA5}">
                      <a16:colId xmlns:a16="http://schemas.microsoft.com/office/drawing/2014/main" val="160326941"/>
                    </a:ext>
                  </a:extLst>
                </a:gridCol>
              </a:tblGrid>
              <a:tr h="420787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Từ ngữ chỉ sự 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Từ ngữ chỉ hoạt 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2103520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76615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Bác nông dân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Gặt lúa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6638357"/>
                  </a:ext>
                </a:extLst>
              </a:tr>
              <a:tr h="811567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Con trâu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Gặm cỏ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968810"/>
                  </a:ext>
                </a:extLst>
              </a:tr>
              <a:tr h="44505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(...)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70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9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91607" y="2584301"/>
            <a:ext cx="12392334" cy="42736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24744"/>
              </p:ext>
            </p:extLst>
          </p:nvPr>
        </p:nvGraphicFramePr>
        <p:xfrm>
          <a:off x="259883" y="568603"/>
          <a:ext cx="11678688" cy="55539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50806">
                  <a:extLst>
                    <a:ext uri="{9D8B030D-6E8A-4147-A177-3AD203B41FA5}">
                      <a16:colId xmlns:a16="http://schemas.microsoft.com/office/drawing/2014/main" val="2647682330"/>
                    </a:ext>
                  </a:extLst>
                </a:gridCol>
                <a:gridCol w="3101991">
                  <a:extLst>
                    <a:ext uri="{9D8B030D-6E8A-4147-A177-3AD203B41FA5}">
                      <a16:colId xmlns:a16="http://schemas.microsoft.com/office/drawing/2014/main" val="843424448"/>
                    </a:ext>
                  </a:extLst>
                </a:gridCol>
                <a:gridCol w="5425891">
                  <a:extLst>
                    <a:ext uri="{9D8B030D-6E8A-4147-A177-3AD203B41FA5}">
                      <a16:colId xmlns:a16="http://schemas.microsoft.com/office/drawing/2014/main" val="160326941"/>
                    </a:ext>
                  </a:extLst>
                </a:gridCol>
              </a:tblGrid>
              <a:tr h="552370">
                <a:tc grid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Từ ngữ chỉ sự vật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Từ ngữ chỉ hoạt động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10352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solidFill>
                            <a:srgbClr val="002060"/>
                          </a:solidFill>
                        </a:rPr>
                        <a:t>Chỉ người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dirty="0" smtClean="0">
                          <a:solidFill>
                            <a:srgbClr val="002060"/>
                          </a:solidFill>
                        </a:rPr>
                        <a:t>Chỉ con vật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76615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 nông dân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gặt lúa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638357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trâu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gặm cỏ</a:t>
                      </a:r>
                      <a:endParaRPr lang="en-US" sz="3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968810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702548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551643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459625"/>
                  </a:ext>
                </a:extLst>
              </a:tr>
              <a:tr h="8436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707576"/>
                  </a:ext>
                </a:extLst>
              </a:tr>
              <a:tr h="5523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5812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883" y="2757125"/>
            <a:ext cx="3157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bé/ em nhỏ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5907" y="2827786"/>
            <a:ext cx="288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1848" y="3349434"/>
            <a:ext cx="1642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0467" y="3335617"/>
            <a:ext cx="3281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bơi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lội/ kiếm 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013" y="3998950"/>
            <a:ext cx="3185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nữ/bạn gái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5811" y="3998950"/>
            <a:ext cx="515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Xách ấm nước/mang ấm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</a:p>
          <a:p>
            <a:endParaRPr lang="en-US" sz="3000" b="1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1188" y="4800359"/>
            <a:ext cx="4081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chuồn chuồn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3112" y="4819974"/>
            <a:ext cx="1135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019" y="5564841"/>
            <a:ext cx="1934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5811" y="5539023"/>
            <a:ext cx="506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 trâu/ ngồi trên lưng trâu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2. Dựa vào từ ngữ vừa tìm được ở</a:t>
              </a:r>
              <a:r>
                <a:rPr kumimoji="0" lang="vi-VN" altLang="zh-CN" sz="38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bài</a:t>
              </a: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algn="ctr" defTabSz="914217">
              <a:lnSpc>
                <a:spcPct val="130000"/>
              </a:lnSpc>
              <a:defRPr/>
            </a:pPr>
            <a:r>
              <a:rPr lang="vi-VN" altLang="zh-CN" sz="3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</a:t>
            </a:r>
            <a:endParaRPr lang="fr-FR" altLang="zh-CN" sz="3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121622" y="3548255"/>
            <a:ext cx="11800721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495787" y="4982677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30182" y="2222202"/>
            <a:ext cx="12068791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lvl="2" defTabSz="914217">
              <a:lnSpc>
                <a:spcPct val="130000"/>
              </a:lnSpc>
              <a:defRPr/>
            </a:pPr>
            <a:endParaRPr lang="zh-CN" altLang="en-US" sz="1600" kern="0" dirty="0">
              <a:solidFill>
                <a:srgbClr val="C4261D"/>
              </a:solidFill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622" y="2470739"/>
            <a:ext cx="122380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lang="vi-VN" sz="3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 là những người làm ra lúa gạo.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trâu là người bạn thân thiết của người nông dân.</a:t>
            </a:r>
            <a:endParaRPr lang="en-US" sz="3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8451" y="5108065"/>
            <a:ext cx="77951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26">
              <a:defRPr/>
            </a:pPr>
            <a:r>
              <a:rPr lang="vi-VN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gái là một người con ngoan.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563" y="930362"/>
            <a:ext cx="461507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7B35D4D-BC00-4953-819B-509F904BED7A}"/>
              </a:ext>
            </a:extLst>
          </p:cNvPr>
          <p:cNvGrpSpPr/>
          <p:nvPr/>
        </p:nvGrpSpPr>
        <p:grpSpPr>
          <a:xfrm>
            <a:off x="0" y="0"/>
            <a:ext cx="12190413" cy="1041400"/>
            <a:chOff x="0" y="0"/>
            <a:chExt cx="1219041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DEC6DDA-C9B2-49AF-AEC5-21F3BF8DE050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aMinB"/>
                <a:ea typeface="FZHei-B01S"/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25FA5E3A-75F5-44E4-9D74-C90A4659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4030"/>
              <a:ext cx="11810284" cy="76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ZHei-B01S"/>
                  <a:cs typeface="Times New Roman" panose="02020603050405020304" pitchFamily="18" charset="0"/>
                  <a:sym typeface="+mn-lt"/>
                </a:rPr>
                <a:t>2. Dựa vào từ ngữ vừa tìm được ở bài tập 1, đặt câu: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Oval 2">
            <a:extLst>
              <a:ext uri="{FF2B5EF4-FFF2-40B4-BE49-F238E27FC236}">
                <a16:creationId xmlns:a16="http://schemas.microsoft.com/office/drawing/2014/main" id="{E6F32201-F627-4409-86AE-23DBCF604C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50203" y="1113531"/>
            <a:ext cx="927539" cy="89098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b</a:t>
            </a:r>
            <a:r>
              <a:rPr kumimoji="0" lang="vi-VN" altLang="zh-CN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FZHei-B01S"/>
                <a:cs typeface="Times New Roman" panose="02020603050405020304" pitchFamily="18" charset="0"/>
                <a:sym typeface="+mn-lt"/>
              </a:rPr>
              <a:t>.</a:t>
            </a:r>
            <a:endParaRPr kumimoji="0" lang="fr-FR" altLang="zh-CN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FZHei-B01S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圆角矩形 7">
            <a:extLst>
              <a:ext uri="{FF2B5EF4-FFF2-40B4-BE49-F238E27FC236}">
                <a16:creationId xmlns:a16="http://schemas.microsoft.com/office/drawing/2014/main" id="{0CB436AD-F135-453A-B44E-543C5147747A}"/>
              </a:ext>
            </a:extLst>
          </p:cNvPr>
          <p:cNvSpPr/>
          <p:nvPr/>
        </p:nvSpPr>
        <p:spPr bwMode="auto">
          <a:xfrm>
            <a:off x="232314" y="3548255"/>
            <a:ext cx="11577969" cy="879366"/>
          </a:xfrm>
          <a:prstGeom prst="roundRect">
            <a:avLst>
              <a:gd name="adj" fmla="val 7848"/>
            </a:avLst>
          </a:prstGeom>
          <a:solidFill>
            <a:srgbClr val="A2CC4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3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97781" y="4666469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17" name="圆角矩形 13">
            <a:extLst>
              <a:ext uri="{FF2B5EF4-FFF2-40B4-BE49-F238E27FC236}">
                <a16:creationId xmlns:a16="http://schemas.microsoft.com/office/drawing/2014/main" id="{9BA6B908-08BE-4467-81E9-A4F0CCD9F401}"/>
              </a:ext>
            </a:extLst>
          </p:cNvPr>
          <p:cNvSpPr/>
          <p:nvPr/>
        </p:nvSpPr>
        <p:spPr bwMode="auto">
          <a:xfrm>
            <a:off x="232315" y="2222202"/>
            <a:ext cx="11510505" cy="1116053"/>
          </a:xfrm>
          <a:prstGeom prst="roundRect">
            <a:avLst>
              <a:gd name="adj" fmla="val 78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7781" y="2415877"/>
            <a:ext cx="11770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M: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cô bác nông dân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đang gặt lúa.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25" y="3620503"/>
            <a:ext cx="1191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 vịt đang bơi lội tung tăng dưới nước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57347" y="4709869"/>
            <a:ext cx="100955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gái đang mang nước ra đồng cho mẹ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509" y="798562"/>
            <a:ext cx="8181541" cy="1609483"/>
          </a:xfrm>
          <a:prstGeom prst="rect">
            <a:avLst/>
          </a:prstGeom>
        </p:spPr>
      </p:pic>
      <p:sp>
        <p:nvSpPr>
          <p:cNvPr id="20" name="圆角矩形 9">
            <a:extLst>
              <a:ext uri="{FF2B5EF4-FFF2-40B4-BE49-F238E27FC236}">
                <a16:creationId xmlns:a16="http://schemas.microsoft.com/office/drawing/2014/main" id="{699D4373-2FFA-4AF8-9F8A-FF45E8518B69}"/>
              </a:ext>
            </a:extLst>
          </p:cNvPr>
          <p:cNvSpPr/>
          <p:nvPr/>
        </p:nvSpPr>
        <p:spPr bwMode="auto">
          <a:xfrm>
            <a:off x="364050" y="5813701"/>
            <a:ext cx="11247033" cy="927884"/>
          </a:xfrm>
          <a:prstGeom prst="roundRect">
            <a:avLst>
              <a:gd name="adj" fmla="val 7848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9" tIns="45709" rIns="91419" bIns="45709" numCol="1" rtlCol="0" anchor="t" anchorCtr="0" compatLnSpc="1">
            <a:prstTxWarp prst="textNoShape">
              <a:avLst/>
            </a:prstTxWarp>
          </a:bodyPr>
          <a:lstStyle/>
          <a:p>
            <a:pPr marL="0" marR="0" lvl="2" indent="0" algn="l" defTabSz="91421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HanaMinB"/>
              <a:ea typeface="FZHei-B01S"/>
              <a:cs typeface="+mn-ea"/>
              <a:sym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967" y="5813701"/>
            <a:ext cx="1009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 bé đang chơi thả diều.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0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27" grpId="0"/>
      <p:bldP spid="29" grpId="0"/>
      <p:bldP spid="30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AAC80CB-6B1C-4D44-8B67-B2DD3AB826F7}"/>
              </a:ext>
            </a:extLst>
          </p:cNvPr>
          <p:cNvGrpSpPr/>
          <p:nvPr/>
        </p:nvGrpSpPr>
        <p:grpSpPr>
          <a:xfrm>
            <a:off x="-176463" y="0"/>
            <a:ext cx="12368463" cy="1041400"/>
            <a:chOff x="-176463" y="0"/>
            <a:chExt cx="12368463" cy="1041400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97A47E7-6C85-48FD-916A-95F351B1676F}"/>
                </a:ext>
              </a:extLst>
            </p:cNvPr>
            <p:cNvSpPr/>
            <p:nvPr/>
          </p:nvSpPr>
          <p:spPr>
            <a:xfrm>
              <a:off x="0" y="0"/>
              <a:ext cx="12190413" cy="1041400"/>
            </a:xfrm>
            <a:prstGeom prst="rect">
              <a:avLst/>
            </a:prstGeom>
            <a:solidFill>
              <a:srgbClr val="A2C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2044A9F-1496-41DA-9211-EA8129AD2F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76463" y="120590"/>
              <a:ext cx="1236846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r>
                <a:rPr lang="vi-VN" altLang="zh-CN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 </a:t>
              </a:r>
              <a:r>
                <a:rPr lang="vi-VN" altLang="zh-CN" sz="4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Ghép từ ngữ ở cột A với từ ngữ ở cột B để tạo câu. 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596766" y="1703672"/>
            <a:ext cx="3898232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chóc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6766" y="3112035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ong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96766" y="4520398"/>
            <a:ext cx="3880585" cy="7988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cá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35053" y="1703672"/>
            <a:ext cx="3898232" cy="7988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đi tìm hoa.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717406" y="2757771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nhau hót trong vườn.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717406" y="4331334"/>
            <a:ext cx="6190648" cy="11712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dưới hồ nước.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29" idx="3"/>
            <a:endCxn id="33" idx="1"/>
          </p:cNvCxnSpPr>
          <p:nvPr/>
        </p:nvCxnSpPr>
        <p:spPr>
          <a:xfrm>
            <a:off x="4494998" y="2103120"/>
            <a:ext cx="1222408" cy="124025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2" idx="1"/>
          </p:cNvCxnSpPr>
          <p:nvPr/>
        </p:nvCxnSpPr>
        <p:spPr>
          <a:xfrm flipV="1">
            <a:off x="4477351" y="2103120"/>
            <a:ext cx="1257702" cy="14083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1" idx="3"/>
            <a:endCxn id="34" idx="1"/>
          </p:cNvCxnSpPr>
          <p:nvPr/>
        </p:nvCxnSpPr>
        <p:spPr>
          <a:xfrm flipV="1">
            <a:off x="4477351" y="4916938"/>
            <a:ext cx="1240055" cy="29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529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2250" y="160504"/>
            <a:ext cx="12005912" cy="656113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270DDF-2B9B-423E-B9F6-1E9D945F81C8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E2044A9F-1496-41DA-9211-EA8129AD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463" y="120590"/>
            <a:ext cx="1236846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vi-VN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</a:t>
            </a:r>
            <a:r>
              <a:rPr lang="vi-VN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 hãy chép lại các câu đó.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8007" y="1623997"/>
            <a:ext cx="1000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Chim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chóc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đua nhau hót trong vườn.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429" y="2661367"/>
            <a:ext cx="68243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Bầy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ong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bay đi tìm hoa.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8429" y="3683781"/>
            <a:ext cx="6647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Đàn </a:t>
            </a:r>
            <a:r>
              <a:rPr lang="vi-VN" sz="4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 </a:t>
            </a:r>
            <a:r>
              <a:rPr lang="vi-VN" sz="4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bơi dưới hồ nước.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62546" b="8278"/>
          <a:stretch/>
        </p:blipFill>
        <p:spPr>
          <a:xfrm>
            <a:off x="-176462" y="2022641"/>
            <a:ext cx="12392334" cy="4859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2" b="98485" l="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60" y="2022641"/>
            <a:ext cx="4958333" cy="495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07742" y="721757"/>
            <a:ext cx="9437839" cy="4093428"/>
            <a:chOff x="2196742" y="61357"/>
            <a:chExt cx="9437839" cy="4093428"/>
          </a:xfrm>
        </p:grpSpPr>
        <p:sp>
          <p:nvSpPr>
            <p:cNvPr id="26" name="TextBox 25"/>
            <p:cNvSpPr txBox="1"/>
            <p:nvPr/>
          </p:nvSpPr>
          <p:spPr>
            <a:xfrm>
              <a:off x="2196742" y="61357"/>
              <a:ext cx="943783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0" i="0" u="none" strike="noStrike" kern="1200" cap="none" spc="0" normalizeH="0" baseline="0" noProof="0" smtClean="0">
                  <a:ln w="276225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#9Slide03 SFU Grenoble" panose="00000500000000000000" pitchFamily="2" charset="0"/>
                  <a:ea typeface="FZHei-B01S"/>
                  <a:cs typeface="+mn-cs"/>
                </a:rPr>
                <a:t>TRÒ CHƠI CỦNG CỐ</a:t>
              </a:r>
              <a:endParaRPr kumimoji="0" lang="en-US" sz="13000" b="0" i="0" u="none" strike="noStrike" kern="1200" cap="none" spc="0" normalizeH="0" baseline="0" noProof="0" dirty="0">
                <a:ln w="276225">
                  <a:solidFill>
                    <a:srgbClr val="FFFFFF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#9Slide03 SFU Grenoble" panose="00000500000000000000" pitchFamily="2" charset="0"/>
                <a:ea typeface="FZHei-B01S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96742" y="61357"/>
              <a:ext cx="9437839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66"/>
                  </a:solidFill>
                  <a:effectLst/>
                  <a:uLnTx/>
                  <a:uFillTx/>
                  <a:latin typeface="#9Slide03 SFU Grenoble" panose="00000500000000000000" pitchFamily="2" charset="0"/>
                  <a:ea typeface="FZHei-B01S"/>
                  <a:cs typeface="+mn-cs"/>
                </a:rPr>
                <a:t>TRÒ CHƠI CỦNG CỐ</a:t>
              </a:r>
              <a:endParaRPr kumimoji="0" lang="en-US" sz="13000" b="0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#9Slide03 SFU Grenoble" panose="00000500000000000000" pitchFamily="2" charset="0"/>
                <a:ea typeface="FZHei-B01S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8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87" y="1043703"/>
            <a:ext cx="9437426" cy="54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1100547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aucvpe3c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297</Words>
  <Application>Microsoft Office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Times New Roman</vt:lpstr>
      <vt:lpstr>Calibri</vt:lpstr>
      <vt:lpstr>等线</vt:lpstr>
      <vt:lpstr>Arial</vt:lpstr>
      <vt:lpstr>Cambria</vt:lpstr>
      <vt:lpstr>FZHei-B01S</vt:lpstr>
      <vt:lpstr>宋体</vt:lpstr>
      <vt:lpstr>#9Slide07 HoneyCream</vt:lpstr>
      <vt:lpstr>UTM Avo</vt:lpstr>
      <vt:lpstr>ITC Avant Garde Std Bk</vt:lpstr>
      <vt:lpstr>HanaMinB</vt:lpstr>
      <vt:lpstr>HP001 4 hàng</vt:lpstr>
      <vt:lpstr>#9Slide03 SFU Grenoble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Quynh Mai</cp:lastModifiedBy>
  <cp:revision>61</cp:revision>
  <dcterms:created xsi:type="dcterms:W3CDTF">2018-08-12T12:27:35Z</dcterms:created>
  <dcterms:modified xsi:type="dcterms:W3CDTF">2024-09-12T02:11:38Z</dcterms:modified>
</cp:coreProperties>
</file>