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1"/>
  </p:notesMasterIdLst>
  <p:sldIdLst>
    <p:sldId id="3823" r:id="rId4"/>
    <p:sldId id="3758" r:id="rId5"/>
    <p:sldId id="444" r:id="rId6"/>
    <p:sldId id="446" r:id="rId7"/>
    <p:sldId id="257" r:id="rId8"/>
    <p:sldId id="295" r:id="rId9"/>
    <p:sldId id="261" r:id="rId10"/>
    <p:sldId id="3766" r:id="rId11"/>
    <p:sldId id="3810" r:id="rId12"/>
    <p:sldId id="3813" r:id="rId13"/>
    <p:sldId id="3812" r:id="rId14"/>
    <p:sldId id="3818" r:id="rId15"/>
    <p:sldId id="3814" r:id="rId16"/>
    <p:sldId id="3820" r:id="rId17"/>
    <p:sldId id="3821" r:id="rId18"/>
    <p:sldId id="3822" r:id="rId19"/>
    <p:sldId id="37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4" d="100"/>
          <a:sy n="44" d="100"/>
        </p:scale>
        <p:origin x="864"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15FA8-1155-4865-9625-69EB19F60B0C}"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A4E8-05DD-4B2E-83FA-1857A2828560}" type="slidenum">
              <a:rPr lang="en-US" smtClean="0"/>
              <a:t>‹#›</a:t>
            </a:fld>
            <a:endParaRPr lang="en-US"/>
          </a:p>
        </p:txBody>
      </p:sp>
    </p:spTree>
    <p:extLst>
      <p:ext uri="{BB962C8B-B14F-4D97-AF65-F5344CB8AC3E}">
        <p14:creationId xmlns:p14="http://schemas.microsoft.com/office/powerpoint/2010/main" val="165147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5751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B1: Nhấn chuột</a:t>
            </a:r>
          </a:p>
          <a:p>
            <a:r>
              <a:rPr lang="vi-VN" altLang="zh-CN"/>
              <a:t>B2: Nhấn vào chữ bắt đầu</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9903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7165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4655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645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28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846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086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918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60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24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4829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8642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5375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CDD707-3125-472C-8CBE-5802B9C803F7}"/>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5" name="Footer Placeholder 4">
            <a:extLst>
              <a:ext uri="{FF2B5EF4-FFF2-40B4-BE49-F238E27FC236}">
                <a16:creationId xmlns:a16="http://schemas.microsoft.com/office/drawing/2014/main" id="{CB3D9A89-C821-4EE5-BBE4-8329811342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329BF-F65D-4CFA-B8C0-C5827CCD99B5}"/>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0260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8B27-5D26-430E-9328-E29D8A68375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5" name="Footer Placeholder 4">
            <a:extLst>
              <a:ext uri="{FF2B5EF4-FFF2-40B4-BE49-F238E27FC236}">
                <a16:creationId xmlns:a16="http://schemas.microsoft.com/office/drawing/2014/main" id="{02FF6235-A1ED-4B4C-8DD0-92A5F78C3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FFB4A9-8C77-4FAA-82DD-7CBD7B0E774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7750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57B7-A3FE-44F6-95A1-141C9C44161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5" name="Footer Placeholder 4">
            <a:extLst>
              <a:ext uri="{FF2B5EF4-FFF2-40B4-BE49-F238E27FC236}">
                <a16:creationId xmlns:a16="http://schemas.microsoft.com/office/drawing/2014/main" id="{D7BB2843-09E1-4FE7-AB32-746B0B9DC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A1781E-28BA-4B73-88F9-85E1D38B1B88}"/>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44981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4E226E-2DF7-4814-9942-29E9C1C23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6F09DB-35EA-4382-B27C-F773D5B0AB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72B31A0-92EF-49F4-BEDB-66CDFD81AD48}"/>
              </a:ext>
            </a:extLst>
          </p:cNvPr>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2024/4/19</a:t>
            </a:fld>
            <a:endParaRPr lang="zh-CN" altLang="en-US"/>
          </a:p>
        </p:txBody>
      </p:sp>
      <p:sp>
        <p:nvSpPr>
          <p:cNvPr id="5" name="页脚占位符 4">
            <a:extLst>
              <a:ext uri="{FF2B5EF4-FFF2-40B4-BE49-F238E27FC236}">
                <a16:creationId xmlns:a16="http://schemas.microsoft.com/office/drawing/2014/main" id="{CEE58F2E-3605-4EC8-A0CA-F4F13960BA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00517F9-59DC-4325-B982-94D2285631D3}"/>
              </a:ext>
            </a:extLst>
          </p:cNvPr>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1350389"/>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25600958"/>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00746277"/>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7789563"/>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4712900"/>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888114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4216932"/>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0649052"/>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5185-A8A0-4306-960E-05D02BEF397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5" name="Footer Placeholder 4">
            <a:extLst>
              <a:ext uri="{FF2B5EF4-FFF2-40B4-BE49-F238E27FC236}">
                <a16:creationId xmlns:a16="http://schemas.microsoft.com/office/drawing/2014/main" id="{DB763066-F858-44E8-958E-F27DC0FA79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74645-B6D4-409F-B723-6EBB12CA9C09}"/>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49785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36141796"/>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5769939"/>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163939"/>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921183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12029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437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1137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075F3-08D3-4B59-8267-667D86CE13A8}"/>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5" name="Footer Placeholder 4">
            <a:extLst>
              <a:ext uri="{FF2B5EF4-FFF2-40B4-BE49-F238E27FC236}">
                <a16:creationId xmlns:a16="http://schemas.microsoft.com/office/drawing/2014/main" id="{71A7323E-1DE6-4A6E-87EF-ED2A579A3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364DA-ABF5-494F-95AB-B86209005BE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5408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35A13-1035-4ED7-B44A-528B158BA110}"/>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6" name="Footer Placeholder 5">
            <a:extLst>
              <a:ext uri="{FF2B5EF4-FFF2-40B4-BE49-F238E27FC236}">
                <a16:creationId xmlns:a16="http://schemas.microsoft.com/office/drawing/2014/main" id="{7575576E-2A7B-478C-BEBA-123C68AE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C10C5A-55FA-421C-A767-A41E6B7E09A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72951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91FEA-E0B4-49EF-A49A-C2B7C69C0EF1}"/>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8" name="Footer Placeholder 7">
            <a:extLst>
              <a:ext uri="{FF2B5EF4-FFF2-40B4-BE49-F238E27FC236}">
                <a16:creationId xmlns:a16="http://schemas.microsoft.com/office/drawing/2014/main" id="{EB43059A-3044-4C78-B19A-84C89FC46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830F18-3ECF-49D7-9725-E6BAF9D958B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25787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FF2668-7759-445C-9602-777DEA6384A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4" name="Footer Placeholder 3">
            <a:extLst>
              <a:ext uri="{FF2B5EF4-FFF2-40B4-BE49-F238E27FC236}">
                <a16:creationId xmlns:a16="http://schemas.microsoft.com/office/drawing/2014/main" id="{C7AFFA7F-E4B7-44DD-B18C-8EED2FEC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2AF55A-A11D-4AEA-8843-BA20D20FBCE6}"/>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711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85A08-E50C-48A7-AE4F-F82AF2B455D9}"/>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3" name="Footer Placeholder 2">
            <a:extLst>
              <a:ext uri="{FF2B5EF4-FFF2-40B4-BE49-F238E27FC236}">
                <a16:creationId xmlns:a16="http://schemas.microsoft.com/office/drawing/2014/main" id="{6B475BDE-8811-4E1E-8DFF-983455A1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2D455-DCEF-498D-9F43-AE3330C0D250}"/>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37928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7DBAC-F78A-4DCE-A45D-0403366AFC9F}"/>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6" name="Footer Placeholder 5">
            <a:extLst>
              <a:ext uri="{FF2B5EF4-FFF2-40B4-BE49-F238E27FC236}">
                <a16:creationId xmlns:a16="http://schemas.microsoft.com/office/drawing/2014/main" id="{CFAB10D9-9F99-4DFE-AD33-9EC3013C6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FB36BE-3BD6-40A9-9211-C7B23B73B84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30604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F83D8-1163-438A-937C-D3807772BA8D}"/>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4/19/2024</a:t>
            </a:fld>
            <a:endParaRPr lang="en-US"/>
          </a:p>
        </p:txBody>
      </p:sp>
      <p:sp>
        <p:nvSpPr>
          <p:cNvPr id="6" name="Footer Placeholder 5">
            <a:extLst>
              <a:ext uri="{FF2B5EF4-FFF2-40B4-BE49-F238E27FC236}">
                <a16:creationId xmlns:a16="http://schemas.microsoft.com/office/drawing/2014/main" id="{B32C1DF8-A718-4AEF-86CB-02181917F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85A905-0FEF-4806-B94D-76E12994EAF7}"/>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3403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5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t>4/19/2024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652665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1581129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png"/><Relationship Id="rId9" Type="http://schemas.microsoft.com/office/2007/relationships/hdphoto" Target="../media/hdphoto11.wdp"/></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microsoft.com/office/2007/relationships/hdphoto" Target="../media/hdphoto12.wdp"/><Relationship Id="rId3" Type="http://schemas.openxmlformats.org/officeDocument/2006/relationships/image" Target="../media/image1.png"/><Relationship Id="rId21" Type="http://schemas.microsoft.com/office/2007/relationships/hdphoto" Target="../media/hdphoto13.wdp"/><Relationship Id="rId7" Type="http://schemas.microsoft.com/office/2007/relationships/hdphoto" Target="../media/hdphoto10.wdp"/><Relationship Id="rId12" Type="http://schemas.microsoft.com/office/2007/relationships/hdphoto" Target="../media/hdphoto7.wdp"/><Relationship Id="rId17" Type="http://schemas.openxmlformats.org/officeDocument/2006/relationships/image" Target="../media/image28.png"/><Relationship Id="rId2" Type="http://schemas.openxmlformats.org/officeDocument/2006/relationships/notesSlide" Target="../notesSlides/notesSlide9.xml"/><Relationship Id="rId16" Type="http://schemas.microsoft.com/office/2007/relationships/hdphoto" Target="../media/hdphoto5.wdp"/><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29.png"/><Relationship Id="rId4" Type="http://schemas.openxmlformats.org/officeDocument/2006/relationships/image" Target="../media/image18.png"/><Relationship Id="rId9" Type="http://schemas.microsoft.com/office/2007/relationships/hdphoto" Target="../media/hdphoto9.wdp"/><Relationship Id="rId14" Type="http://schemas.microsoft.com/office/2007/relationships/hdphoto" Target="../media/hdphoto11.wdp"/><Relationship Id="rId22"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7.wdp"/><Relationship Id="rId3" Type="http://schemas.openxmlformats.org/officeDocument/2006/relationships/image" Target="../media/image33.png"/><Relationship Id="rId7" Type="http://schemas.microsoft.com/office/2007/relationships/hdphoto" Target="../media/hdphoto5.wdp"/><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16.wdp"/><Relationship Id="rId5" Type="http://schemas.microsoft.com/office/2007/relationships/hdphoto" Target="../media/hdphoto14.wdp"/><Relationship Id="rId10" Type="http://schemas.openxmlformats.org/officeDocument/2006/relationships/image" Target="../media/image36.png"/><Relationship Id="rId4" Type="http://schemas.openxmlformats.org/officeDocument/2006/relationships/image" Target="../media/image34.png"/><Relationship Id="rId9"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5.wdp"/><Relationship Id="rId12"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6.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jpg"/><Relationship Id="rId5" Type="http://schemas.microsoft.com/office/2007/relationships/hdphoto" Target="../media/hdphoto18.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8.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microsoft.com/office/2007/relationships/hdphoto" Target="../media/hdphoto19.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18.png"/><Relationship Id="rId9" Type="http://schemas.microsoft.com/office/2007/relationships/hdphoto" Target="../media/hdphoto20.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9.wdp"/><Relationship Id="rId3" Type="http://schemas.openxmlformats.org/officeDocument/2006/relationships/image" Target="../media/image1.png"/><Relationship Id="rId7" Type="http://schemas.microsoft.com/office/2007/relationships/hdphoto" Target="../media/hdphoto5.wdp"/><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hdphoto" Target="../media/hdphoto8.wdp"/><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18.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png"/><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D6EE716-4C32-48E0-A002-7565F78718D6}"/>
              </a:ext>
            </a:extLst>
          </p:cNvPr>
          <p:cNvSpPr/>
          <p:nvPr/>
        </p:nvSpPr>
        <p:spPr>
          <a:xfrm>
            <a:off x="1700784" y="1009458"/>
            <a:ext cx="6938550"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sp>
        <p:nvSpPr>
          <p:cNvPr id="36" name="标题 1">
            <a:extLst>
              <a:ext uri="{FF2B5EF4-FFF2-40B4-BE49-F238E27FC236}">
                <a16:creationId xmlns:a16="http://schemas.microsoft.com/office/drawing/2014/main" id="{C2420CB9-2BC1-4D8E-A30C-58586C6AB160}"/>
              </a:ext>
            </a:extLst>
          </p:cNvPr>
          <p:cNvSpPr txBox="1">
            <a:spLocks/>
          </p:cNvSpPr>
          <p:nvPr/>
        </p:nvSpPr>
        <p:spPr>
          <a:xfrm>
            <a:off x="928332" y="1009458"/>
            <a:ext cx="8430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7200" b="0" i="0" u="none" strike="noStrike" kern="1200" cap="none" spc="0" normalizeH="0" baseline="0" noProof="0" dirty="0" err="1">
                <a:ln>
                  <a:noFill/>
                </a:ln>
                <a:solidFill>
                  <a:srgbClr val="1B6A22"/>
                </a:solidFill>
                <a:effectLst/>
                <a:uLnTx/>
                <a:uFillTx/>
                <a:latin typeface="Calibri" panose="020F0502020204030204"/>
                <a:ea typeface="字魂27号-布丁体" panose="00000500000000000000" pitchFamily="2" charset="-122"/>
                <a:cs typeface="+mj-cs"/>
              </a:rPr>
              <a:t>Toán</a:t>
            </a:r>
            <a:endParaRPr kumimoji="0" lang="zh-CN" altLang="en-US" sz="7200" b="0" i="0" u="none" strike="noStrike" kern="1200" cap="none" spc="0" normalizeH="0" baseline="0" noProof="0" dirty="0">
              <a:ln>
                <a:noFill/>
              </a:ln>
              <a:solidFill>
                <a:srgbClr val="1B6A22"/>
              </a:solidFill>
              <a:effectLst/>
              <a:uLnTx/>
              <a:uFillTx/>
              <a:latin typeface="Calibri" panose="020F0502020204030204"/>
              <a:ea typeface="字魂27号-布丁体" panose="00000500000000000000" pitchFamily="2" charset="-122"/>
              <a:cs typeface="+mj-cs"/>
            </a:endParaRPr>
          </a:p>
        </p:txBody>
      </p:sp>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765" y="1307953"/>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2" name="TextBox 21">
            <a:extLst>
              <a:ext uri="{FF2B5EF4-FFF2-40B4-BE49-F238E27FC236}">
                <a16:creationId xmlns:a16="http://schemas.microsoft.com/office/drawing/2014/main" id="{34CC322F-E723-486C-82A6-47BA553E5529}"/>
              </a:ext>
            </a:extLst>
          </p:cNvPr>
          <p:cNvSpPr txBox="1"/>
          <p:nvPr/>
        </p:nvSpPr>
        <p:spPr>
          <a:xfrm>
            <a:off x="2152650" y="2463702"/>
            <a:ext cx="6191453" cy="1846659"/>
          </a:xfrm>
          <a:prstGeom prst="rect">
            <a:avLst/>
          </a:prstGeom>
          <a:noFill/>
          <a:effectLst>
            <a:outerShdw dist="38100" dir="2700000" algn="tl"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5565"/>
                </a:solidFill>
                <a:effectLst/>
                <a:uLnTx/>
                <a:uFillTx/>
                <a:latin typeface="Calibri" panose="020F0502020204030204"/>
                <a:ea typeface="+mn-ea"/>
                <a:cs typeface="+mn-cs"/>
              </a:rPr>
              <a:t>Bài</a:t>
            </a:r>
            <a:r>
              <a:rPr kumimoji="0" lang="en-US" sz="6000" b="1" i="0" u="none" strike="noStrike" kern="1200" cap="none" spc="0" normalizeH="0" baseline="0" noProof="0" dirty="0">
                <a:ln>
                  <a:noFill/>
                </a:ln>
                <a:solidFill>
                  <a:srgbClr val="ED5565"/>
                </a:solidFill>
                <a:effectLst/>
                <a:uLnTx/>
                <a:uFillTx/>
                <a:latin typeface="Calibri" panose="020F0502020204030204"/>
                <a:ea typeface="+mn-ea"/>
                <a:cs typeface="+mn-cs"/>
              </a:rPr>
              <a:t> 69: LUYỆN TẬP CHUNG</a:t>
            </a:r>
          </a:p>
        </p:txBody>
      </p:sp>
      <p:pic>
        <p:nvPicPr>
          <p:cNvPr id="8" name="Picture 7" descr="A picture containing toy&#10;&#10;Description automatically generated">
            <a:extLst>
              <a:ext uri="{FF2B5EF4-FFF2-40B4-BE49-F238E27FC236}">
                <a16:creationId xmlns:a16="http://schemas.microsoft.com/office/drawing/2014/main" id="{887B158D-F0D4-4FEB-BABC-FE3FD38070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911" b="94409" l="9585" r="89617">
                        <a14:foregroundMark x1="26518" y1="10383" x2="33706" y2="20927"/>
                        <a14:foregroundMark x1="33706" y1="20927" x2="33706" y2="21086"/>
                        <a14:foregroundMark x1="25399" y1="22843" x2="33067" y2="26518"/>
                        <a14:foregroundMark x1="75240" y1="30351" x2="75240" y2="30351"/>
                        <a14:foregroundMark x1="31150" y1="50479" x2="43291" y2="50479"/>
                        <a14:foregroundMark x1="28594" y1="61502" x2="44089" y2="63738"/>
                        <a14:foregroundMark x1="31629" y1="42332" x2="31629" y2="42332"/>
                        <a14:foregroundMark x1="77157" y1="30032" x2="77157" y2="30032"/>
                        <a14:foregroundMark x1="40575" y1="71725" x2="40575" y2="71725"/>
                        <a14:foregroundMark x1="62460" y1="70927" x2="62460" y2="70927"/>
                        <a14:foregroundMark x1="53834" y1="83227" x2="53834" y2="83227"/>
                        <a14:foregroundMark x1="33866" y1="88019" x2="33866" y2="88019"/>
                        <a14:foregroundMark x1="69489" y1="87859" x2="69489" y2="87859"/>
                        <a14:foregroundMark x1="70128" y1="83706" x2="66134" y2="91693"/>
                        <a14:foregroundMark x1="30032" y1="83227" x2="31789" y2="90575"/>
                        <a14:foregroundMark x1="68211" y1="66134" x2="68211" y2="66134"/>
                        <a14:foregroundMark x1="32907" y1="6070" x2="32907" y2="6070"/>
                        <a14:foregroundMark x1="74281" y1="30511" x2="74281" y2="30511"/>
                        <a14:foregroundMark x1="77796" y1="29233" x2="77796" y2="29233"/>
                        <a14:foregroundMark x1="78435" y1="27955" x2="78435" y2="27955"/>
                        <a14:foregroundMark x1="34185" y1="52875" x2="29553" y2="53355"/>
                        <a14:foregroundMark x1="31150" y1="60543" x2="31150" y2="60543"/>
                        <a14:foregroundMark x1="28594" y1="59904" x2="28594" y2="59904"/>
                        <a14:foregroundMark x1="27316" y1="61022" x2="27316" y2="61022"/>
                        <a14:foregroundMark x1="27316" y1="58946" x2="27316" y2="58946"/>
                        <a14:foregroundMark x1="26997" y1="58946" x2="26997" y2="58946"/>
                        <a14:foregroundMark x1="27316" y1="59744" x2="27316" y2="59744"/>
                        <a14:foregroundMark x1="27316" y1="59744" x2="27316" y2="59744"/>
                        <a14:foregroundMark x1="26198" y1="59744" x2="26198" y2="59744"/>
                        <a14:foregroundMark x1="26038" y1="61022" x2="26038" y2="61022"/>
                        <a14:foregroundMark x1="26038" y1="58946" x2="26038" y2="58946"/>
                        <a14:foregroundMark x1="26038" y1="59904" x2="25240" y2="59904"/>
                        <a14:foregroundMark x1="24441" y1="59904" x2="24441" y2="59904"/>
                        <a14:foregroundMark x1="26997" y1="59265" x2="26997" y2="59265"/>
                        <a14:foregroundMark x1="26198" y1="58466" x2="26198" y2="58466"/>
                        <a14:foregroundMark x1="25719" y1="58147" x2="25719" y2="58147"/>
                        <a14:foregroundMark x1="24920" y1="58147" x2="24121" y2="58147"/>
                        <a14:foregroundMark x1="24121" y1="58147" x2="24121" y2="58147"/>
                        <a14:foregroundMark x1="24121" y1="58147" x2="22684" y2="58466"/>
                        <a14:foregroundMark x1="22684" y1="59425" x2="22684" y2="59425"/>
                        <a14:foregroundMark x1="22843" y1="59904" x2="22843" y2="59904"/>
                        <a14:foregroundMark x1="23482" y1="60224" x2="23482" y2="60224"/>
                        <a14:foregroundMark x1="24760" y1="60224" x2="24760" y2="60224"/>
                        <a14:foregroundMark x1="25719" y1="60703" x2="25719" y2="60703"/>
                        <a14:foregroundMark x1="27476" y1="61182" x2="27476" y2="61182"/>
                        <a14:foregroundMark x1="29872" y1="61981" x2="29872" y2="61981"/>
                        <a14:foregroundMark x1="31310" y1="62460" x2="31310" y2="62460"/>
                        <a14:foregroundMark x1="32907" y1="63099" x2="32907" y2="63099"/>
                        <a14:foregroundMark x1="34345" y1="63578" x2="34345" y2="63578"/>
                        <a14:foregroundMark x1="51278" y1="84185" x2="51278" y2="84185"/>
                        <a14:foregroundMark x1="47444" y1="84026" x2="47444" y2="84026"/>
                        <a14:foregroundMark x1="47444" y1="84026" x2="53035" y2="84026"/>
                        <a14:foregroundMark x1="30831" y1="93131" x2="30831" y2="93131"/>
                        <a14:foregroundMark x1="67412" y1="94409" x2="67412" y2="94409"/>
                        <a14:foregroundMark x1="52556" y1="83706" x2="47764" y2="83706"/>
                        <a14:foregroundMark x1="53514" y1="84026" x2="45847" y2="83706"/>
                        <a14:foregroundMark x1="32588" y1="31150" x2="32588" y2="31150"/>
                        <a14:backgroundMark x1="77636" y1="69649" x2="85783" y2="74601"/>
                      </a14:backgroundRemoval>
                    </a14:imgEffect>
                  </a14:imgLayer>
                </a14:imgProps>
              </a:ext>
              <a:ext uri="{28A0092B-C50C-407E-A947-70E740481C1C}">
                <a14:useLocalDpi xmlns:a14="http://schemas.microsoft.com/office/drawing/2010/main" val="0"/>
              </a:ext>
            </a:extLst>
          </a:blip>
          <a:stretch>
            <a:fillRect/>
          </a:stretch>
        </p:blipFill>
        <p:spPr>
          <a:xfrm>
            <a:off x="7600748" y="1855758"/>
            <a:ext cx="4887562" cy="4887562"/>
          </a:xfrm>
          <a:prstGeom prst="rect">
            <a:avLst/>
          </a:prstGeom>
        </p:spPr>
      </p:pic>
    </p:spTree>
    <p:extLst>
      <p:ext uri="{BB962C8B-B14F-4D97-AF65-F5344CB8AC3E}">
        <p14:creationId xmlns:p14="http://schemas.microsoft.com/office/powerpoint/2010/main" val="3720122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750"/>
                                        <p:tgtEl>
                                          <p:spTgt spid="36"/>
                                        </p:tgtEl>
                                      </p:cBhvr>
                                    </p:animEffect>
                                  </p:childTnLst>
                                </p:cTn>
                              </p:par>
                            </p:childTnLst>
                          </p:cTn>
                        </p:par>
                        <p:par>
                          <p:cTn id="27" fill="hold">
                            <p:stCondLst>
                              <p:cond delay="3750"/>
                            </p:stCondLst>
                            <p:childTnLst>
                              <p:par>
                                <p:cTn id="28" presetID="63" presetClass="path" presetSubtype="0" accel="50000" decel="50000" fill="hold" nodeType="afterEffect">
                                  <p:stCondLst>
                                    <p:cond delay="0"/>
                                  </p:stCondLst>
                                  <p:childTnLst>
                                    <p:animMotion origin="layout" path="M -3.125E-6 -3.33333E-6 L 0.27813 -0.00254 " pathEditMode="relative" rAng="0" ptsTypes="AA">
                                      <p:cBhvr>
                                        <p:cTn id="29" dur="2000" fill="hold"/>
                                        <p:tgtEl>
                                          <p:spTgt spid="38"/>
                                        </p:tgtEl>
                                        <p:attrNameLst>
                                          <p:attrName>ppt_x</p:attrName>
                                          <p:attrName>ppt_y</p:attrName>
                                        </p:attrNameLst>
                                      </p:cBhvr>
                                      <p:rCtr x="13906" y="-139"/>
                                    </p:animMotion>
                                  </p:childTnLst>
                                </p:cTn>
                              </p:par>
                            </p:childTnLst>
                          </p:cTn>
                        </p:par>
                        <p:par>
                          <p:cTn id="30" fill="hold">
                            <p:stCondLst>
                              <p:cond delay="57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625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par>
                          <p:cTn id="40" fill="hold">
                            <p:stCondLst>
                              <p:cond delay="675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barn(inVertical)">
                                      <p:cBhvr>
                                        <p:cTn id="5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17336"/>
            <a:ext cx="12191999" cy="740663"/>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11" name="Group 10">
            <a:extLst>
              <a:ext uri="{FF2B5EF4-FFF2-40B4-BE49-F238E27FC236}">
                <a16:creationId xmlns:a16="http://schemas.microsoft.com/office/drawing/2014/main" id="{6CB88B95-8236-49CB-844D-C099D711DFD7}"/>
              </a:ext>
            </a:extLst>
          </p:cNvPr>
          <p:cNvGrpSpPr/>
          <p:nvPr/>
        </p:nvGrpSpPr>
        <p:grpSpPr>
          <a:xfrm>
            <a:off x="116668" y="383924"/>
            <a:ext cx="9219524" cy="996821"/>
            <a:chOff x="231596" y="770680"/>
            <a:chExt cx="7134044" cy="1051649"/>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18213" y="1017681"/>
              <a:ext cx="6047427" cy="804648"/>
              <a:chOff x="1318213" y="1017681"/>
              <a:chExt cx="6047427" cy="804648"/>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6"/>
              <a:stretch>
                <a:fillRect/>
              </a:stretch>
            </p:blipFill>
            <p:spPr>
              <a:xfrm>
                <a:off x="1318213" y="1017681"/>
                <a:ext cx="6047427" cy="80464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590271" y="1113602"/>
                <a:ext cx="4842669" cy="519529"/>
              </a:xfrm>
              <a:prstGeom prst="rect">
                <a:avLst/>
              </a:prstGeom>
              <a:noFill/>
            </p:spPr>
            <p:txBody>
              <a:bodyPr wrap="non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tờ</a:t>
                </a:r>
                <a:r>
                  <a:rPr lang="en-US" sz="3200" b="0" i="0" dirty="0">
                    <a:solidFill>
                      <a:srgbClr val="000000"/>
                    </a:solidFill>
                    <a:effectLst/>
                  </a:rPr>
                  <a:t> </a:t>
                </a:r>
                <a:r>
                  <a:rPr lang="en-US" sz="3200" b="0" i="0" dirty="0" err="1">
                    <a:solidFill>
                      <a:srgbClr val="000000"/>
                    </a:solidFill>
                    <a:effectLst/>
                  </a:rPr>
                  <a:t>lịch</a:t>
                </a:r>
                <a:r>
                  <a:rPr lang="en-US" sz="3200" b="0" i="0" dirty="0">
                    <a:solidFill>
                      <a:srgbClr val="000000"/>
                    </a:solidFill>
                    <a:effectLst/>
                  </a:rPr>
                  <a:t> </a:t>
                </a:r>
                <a:r>
                  <a:rPr lang="en-US" sz="3200" b="0" i="0" dirty="0" err="1">
                    <a:solidFill>
                      <a:srgbClr val="000000"/>
                    </a:solidFill>
                    <a:effectLst/>
                  </a:rPr>
                  <a:t>tháng</a:t>
                </a:r>
                <a:r>
                  <a:rPr lang="en-US" sz="3200" b="0" i="0" dirty="0">
                    <a:solidFill>
                      <a:srgbClr val="000000"/>
                    </a:solidFill>
                    <a:effectLst/>
                  </a:rPr>
                  <a:t> 4 </a:t>
                </a:r>
                <a:r>
                  <a:rPr lang="en-US" sz="3200" b="0" i="0" dirty="0" err="1">
                    <a:solidFill>
                      <a:srgbClr val="000000"/>
                    </a:solidFill>
                    <a:effectLst/>
                  </a:rPr>
                  <a:t>rồi</a:t>
                </a:r>
                <a:r>
                  <a:rPr lang="en-US" sz="3200" b="0" i="0" dirty="0">
                    <a:solidFill>
                      <a:srgbClr val="000000"/>
                    </a:solidFill>
                    <a:effectLst/>
                  </a:rPr>
                  <a:t> </a:t>
                </a:r>
                <a:r>
                  <a:rPr lang="en-US" sz="3200" b="0" i="0" dirty="0" err="1">
                    <a:solidFill>
                      <a:srgbClr val="000000"/>
                    </a:solidFill>
                    <a:effectLst/>
                  </a:rPr>
                  <a:t>trả</a:t>
                </a:r>
                <a:r>
                  <a:rPr lang="en-US" sz="3200" b="0" i="0" dirty="0">
                    <a:solidFill>
                      <a:srgbClr val="000000"/>
                    </a:solidFill>
                    <a:effectLst/>
                  </a:rPr>
                  <a:t> </a:t>
                </a:r>
                <a:r>
                  <a:rPr lang="en-US" sz="3200" b="0" i="0" dirty="0" err="1">
                    <a:solidFill>
                      <a:srgbClr val="000000"/>
                    </a:solidFill>
                    <a:effectLst/>
                  </a:rPr>
                  <a:t>lời</a:t>
                </a:r>
                <a:r>
                  <a:rPr lang="en-US" sz="3200" b="0" i="0" dirty="0">
                    <a:solidFill>
                      <a:srgbClr val="000000"/>
                    </a:solidFill>
                    <a:effectLst/>
                  </a:rPr>
                  <a:t> </a:t>
                </a:r>
                <a:r>
                  <a:rPr lang="en-US" sz="3200" b="0" i="0" dirty="0" err="1">
                    <a:solidFill>
                      <a:srgbClr val="000000"/>
                    </a:solidFill>
                    <a:effectLst/>
                  </a:rPr>
                  <a:t>câu</a:t>
                </a:r>
                <a:r>
                  <a:rPr lang="en-US" sz="3200" b="0" i="0" dirty="0">
                    <a:solidFill>
                      <a:srgbClr val="000000"/>
                    </a:solidFill>
                    <a:effectLst/>
                  </a:rPr>
                  <a:t> </a:t>
                </a:r>
                <a:r>
                  <a:rPr lang="en-US" sz="3200" b="0" i="0" dirty="0" err="1">
                    <a:solidFill>
                      <a:srgbClr val="000000"/>
                    </a:solidFill>
                    <a:effectLst/>
                  </a:rPr>
                  <a:t>hỏi</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231596" y="770680"/>
              <a:ext cx="1006441" cy="1003414"/>
              <a:chOff x="231596" y="770680"/>
              <a:chExt cx="1006441" cy="1003414"/>
            </a:xfrm>
          </p:grpSpPr>
          <p:sp>
            <p:nvSpPr>
              <p:cNvPr id="17" name="Isosceles Triangle 16">
                <a:extLst>
                  <a:ext uri="{FF2B5EF4-FFF2-40B4-BE49-F238E27FC236}">
                    <a16:creationId xmlns:a16="http://schemas.microsoft.com/office/drawing/2014/main" id="{7BD5423C-A2FE-4C7A-B93F-007AE8FA897B}"/>
                  </a:ext>
                </a:extLst>
              </p:cNvPr>
              <p:cNvSpPr/>
              <p:nvPr/>
            </p:nvSpPr>
            <p:spPr>
              <a:xfrm>
                <a:off x="231596" y="770680"/>
                <a:ext cx="1006441" cy="1003414"/>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599350" y="1046317"/>
                <a:ext cx="244359" cy="649411"/>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2</a:t>
                </a:r>
              </a:p>
            </p:txBody>
          </p:sp>
        </p:grpSp>
      </p:grpSp>
      <p:pic>
        <p:nvPicPr>
          <p:cNvPr id="5" name="Picture 4">
            <a:extLst>
              <a:ext uri="{FF2B5EF4-FFF2-40B4-BE49-F238E27FC236}">
                <a16:creationId xmlns:a16="http://schemas.microsoft.com/office/drawing/2014/main" id="{5DC4950D-41D5-4A0C-26A2-8B5B6E41520E}"/>
              </a:ext>
            </a:extLst>
          </p:cNvPr>
          <p:cNvPicPr>
            <a:picLocks noChangeAspect="1"/>
          </p:cNvPicPr>
          <p:nvPr/>
        </p:nvPicPr>
        <p:blipFill>
          <a:blip r:embed="rId7"/>
          <a:stretch>
            <a:fillRect/>
          </a:stretch>
        </p:blipFill>
        <p:spPr>
          <a:xfrm>
            <a:off x="7582408" y="1801368"/>
            <a:ext cx="4609592" cy="3191256"/>
          </a:xfrm>
          <a:prstGeom prst="rect">
            <a:avLst/>
          </a:prstGeom>
        </p:spPr>
      </p:pic>
      <p:sp>
        <p:nvSpPr>
          <p:cNvPr id="6" name="TextBox 5">
            <a:extLst>
              <a:ext uri="{FF2B5EF4-FFF2-40B4-BE49-F238E27FC236}">
                <a16:creationId xmlns:a16="http://schemas.microsoft.com/office/drawing/2014/main" id="{AEE8B1E1-6E87-4F26-728C-93C7606162A4}"/>
              </a:ext>
            </a:extLst>
          </p:cNvPr>
          <p:cNvSpPr txBox="1"/>
          <p:nvPr/>
        </p:nvSpPr>
        <p:spPr>
          <a:xfrm>
            <a:off x="137160" y="1847088"/>
            <a:ext cx="7662672" cy="2308324"/>
          </a:xfrm>
          <a:prstGeom prst="rect">
            <a:avLst/>
          </a:prstGeom>
          <a:noFill/>
        </p:spPr>
        <p:txBody>
          <a:bodyPr wrap="square" rtlCol="0">
            <a:spAutoFit/>
          </a:bodyPr>
          <a:lstStyle/>
          <a:p>
            <a:r>
              <a:rPr lang="en-US" sz="2400" b="1" dirty="0"/>
              <a:t>a) </a:t>
            </a:r>
            <a:r>
              <a:rPr lang="en-US" sz="2400" b="1" dirty="0" err="1"/>
              <a:t>Ngày</a:t>
            </a:r>
            <a:r>
              <a:rPr lang="en-US" sz="2400" b="1" dirty="0"/>
              <a:t> </a:t>
            </a:r>
            <a:r>
              <a:rPr lang="en-US" sz="2400" b="1" dirty="0" err="1"/>
              <a:t>Sách</a:t>
            </a:r>
            <a:r>
              <a:rPr lang="en-US" sz="2400" b="1" dirty="0"/>
              <a:t> </a:t>
            </a:r>
            <a:r>
              <a:rPr lang="en-US" sz="2400" b="1" dirty="0" err="1"/>
              <a:t>Việt</a:t>
            </a:r>
            <a:r>
              <a:rPr lang="en-US" sz="2400" b="1" dirty="0"/>
              <a:t> Nam 21 </a:t>
            </a:r>
            <a:r>
              <a:rPr lang="en-US" sz="2400" b="1" dirty="0" err="1"/>
              <a:t>tháng</a:t>
            </a:r>
            <a:r>
              <a:rPr lang="en-US" sz="2400" b="1" dirty="0"/>
              <a:t> 4 </a:t>
            </a:r>
            <a:r>
              <a:rPr lang="en-US" sz="2400" b="1" dirty="0" err="1"/>
              <a:t>là</a:t>
            </a:r>
            <a:r>
              <a:rPr lang="en-US" sz="2400" b="1" dirty="0"/>
              <a:t> </a:t>
            </a:r>
            <a:r>
              <a:rPr lang="en-US" sz="2400" b="1" dirty="0" err="1"/>
              <a:t>thứ</a:t>
            </a:r>
            <a:r>
              <a:rPr lang="en-US" sz="2400" b="1" dirty="0"/>
              <a:t> </a:t>
            </a:r>
            <a:r>
              <a:rPr lang="en-US" sz="2400" b="1" dirty="0" err="1"/>
              <a:t>mấy</a:t>
            </a:r>
            <a:r>
              <a:rPr lang="en-US" sz="2400" b="1" dirty="0"/>
              <a:t>?</a:t>
            </a:r>
          </a:p>
          <a:p>
            <a:endParaRPr lang="en-US" sz="2400" b="1" dirty="0"/>
          </a:p>
          <a:p>
            <a:endParaRPr lang="en-US" sz="2400" b="1" dirty="0"/>
          </a:p>
          <a:p>
            <a:r>
              <a:rPr lang="en-US" sz="2400" b="1" dirty="0"/>
              <a:t>b) </a:t>
            </a:r>
            <a:r>
              <a:rPr lang="en-US" sz="2400" b="1" dirty="0" err="1"/>
              <a:t>Mỗi</a:t>
            </a:r>
            <a:r>
              <a:rPr lang="en-US" sz="2400" b="1" dirty="0"/>
              <a:t> </a:t>
            </a:r>
            <a:r>
              <a:rPr lang="en-US" sz="2400" b="1" dirty="0" err="1"/>
              <a:t>ngày</a:t>
            </a:r>
            <a:r>
              <a:rPr lang="en-US" sz="2400" b="1" dirty="0"/>
              <a:t>, </a:t>
            </a:r>
            <a:r>
              <a:rPr lang="en-US" sz="2400" b="1" dirty="0" err="1"/>
              <a:t>cây</a:t>
            </a:r>
            <a:r>
              <a:rPr lang="en-US" sz="2400" b="1" dirty="0"/>
              <a:t> </a:t>
            </a:r>
            <a:r>
              <a:rPr lang="en-US" sz="2400" b="1" dirty="0" err="1"/>
              <a:t>đậu</a:t>
            </a:r>
            <a:r>
              <a:rPr lang="en-US" sz="2400" b="1" dirty="0"/>
              <a:t> </a:t>
            </a:r>
            <a:r>
              <a:rPr lang="en-US" sz="2400" b="1" dirty="0" err="1"/>
              <a:t>thần</a:t>
            </a:r>
            <a:r>
              <a:rPr lang="en-US" sz="2400" b="1" dirty="0"/>
              <a:t> </a:t>
            </a:r>
            <a:r>
              <a:rPr lang="en-US" sz="2400" b="1" dirty="0" err="1"/>
              <a:t>kì</a:t>
            </a:r>
            <a:r>
              <a:rPr lang="en-US" sz="2400" b="1" dirty="0"/>
              <a:t> </a:t>
            </a:r>
            <a:r>
              <a:rPr lang="en-US" sz="2400" b="1" dirty="0" err="1"/>
              <a:t>của</a:t>
            </a:r>
            <a:r>
              <a:rPr lang="en-US" sz="2400" b="1" dirty="0"/>
              <a:t> </a:t>
            </a:r>
            <a:r>
              <a:rPr lang="en-US" sz="2400" b="1" dirty="0" err="1"/>
              <a:t>Rô-bốt</a:t>
            </a:r>
            <a:r>
              <a:rPr lang="en-US" sz="2400" b="1" dirty="0"/>
              <a:t> </a:t>
            </a:r>
            <a:r>
              <a:rPr lang="en-US" sz="2400" b="1" dirty="0" err="1"/>
              <a:t>đều</a:t>
            </a:r>
            <a:r>
              <a:rPr lang="en-US" sz="2400" b="1" dirty="0"/>
              <a:t> </a:t>
            </a:r>
            <a:r>
              <a:rPr lang="en-US" sz="2400" b="1" dirty="0" err="1"/>
              <a:t>có</a:t>
            </a:r>
            <a:r>
              <a:rPr lang="en-US" sz="2400" b="1" dirty="0"/>
              <a:t> </a:t>
            </a:r>
            <a:r>
              <a:rPr lang="en-US" sz="2400" b="1" dirty="0" err="1"/>
              <a:t>thêm</a:t>
            </a:r>
            <a:r>
              <a:rPr lang="en-US" sz="2400" b="1" dirty="0"/>
              <a:t> </a:t>
            </a:r>
            <a:r>
              <a:rPr lang="en-US" sz="2400" b="1" dirty="0" err="1"/>
              <a:t>một</a:t>
            </a:r>
            <a:r>
              <a:rPr lang="en-US" sz="2400" b="1" dirty="0"/>
              <a:t> </a:t>
            </a:r>
            <a:r>
              <a:rPr lang="en-US" sz="2400" b="1" dirty="0" err="1"/>
              <a:t>bông</a:t>
            </a:r>
            <a:r>
              <a:rPr lang="en-US" sz="2400" b="1" dirty="0"/>
              <a:t> </a:t>
            </a:r>
            <a:r>
              <a:rPr lang="en-US" sz="2400" b="1" dirty="0" err="1"/>
              <a:t>hoa</a:t>
            </a:r>
            <a:r>
              <a:rPr lang="en-US" sz="2400" b="1" dirty="0"/>
              <a:t>. </a:t>
            </a:r>
            <a:r>
              <a:rPr lang="en-US" sz="2400" b="1" dirty="0" err="1"/>
              <a:t>Vào</a:t>
            </a:r>
            <a:r>
              <a:rPr lang="en-US" sz="2400" b="1" dirty="0"/>
              <a:t> </a:t>
            </a:r>
            <a:r>
              <a:rPr lang="en-US" sz="2400" b="1" dirty="0" err="1"/>
              <a:t>thứ</a:t>
            </a:r>
            <a:r>
              <a:rPr lang="en-US" sz="2400" b="1" dirty="0"/>
              <a:t> </a:t>
            </a:r>
            <a:r>
              <a:rPr lang="en-US" sz="2400" b="1" dirty="0" err="1"/>
              <a:t>Bảy</a:t>
            </a:r>
            <a:r>
              <a:rPr lang="en-US" sz="2400" b="1" dirty="0"/>
              <a:t> </a:t>
            </a:r>
            <a:r>
              <a:rPr lang="en-US" sz="2400" b="1" dirty="0" err="1"/>
              <a:t>đầu</a:t>
            </a:r>
            <a:r>
              <a:rPr lang="en-US" sz="2400" b="1" dirty="0"/>
              <a:t> </a:t>
            </a:r>
            <a:r>
              <a:rPr lang="en-US" sz="2400" b="1" dirty="0" err="1"/>
              <a:t>tiên</a:t>
            </a:r>
            <a:r>
              <a:rPr lang="en-US" sz="2400" b="1" dirty="0"/>
              <a:t> </a:t>
            </a:r>
            <a:r>
              <a:rPr lang="en-US" sz="2400" b="1" dirty="0" err="1"/>
              <a:t>của</a:t>
            </a:r>
            <a:r>
              <a:rPr lang="en-US" sz="2400" b="1" dirty="0"/>
              <a:t> </a:t>
            </a:r>
            <a:r>
              <a:rPr lang="en-US" sz="2400" b="1" dirty="0" err="1"/>
              <a:t>tháng</a:t>
            </a:r>
            <a:r>
              <a:rPr lang="en-US" sz="2400" b="1" dirty="0"/>
              <a:t> 4, </a:t>
            </a:r>
            <a:r>
              <a:rPr lang="en-US" sz="2400" b="1" dirty="0" err="1"/>
              <a:t>trên</a:t>
            </a:r>
            <a:r>
              <a:rPr lang="en-US" sz="2400" b="1" dirty="0"/>
              <a:t> </a:t>
            </a:r>
            <a:r>
              <a:rPr lang="en-US" sz="2400" b="1" dirty="0" err="1"/>
              <a:t>cây</a:t>
            </a:r>
            <a:r>
              <a:rPr lang="en-US" sz="2400" b="1" dirty="0"/>
              <a:t> </a:t>
            </a:r>
            <a:r>
              <a:rPr lang="en-US" sz="2400" b="1" dirty="0" err="1"/>
              <a:t>có</a:t>
            </a:r>
            <a:r>
              <a:rPr lang="en-US" sz="2400" b="1" dirty="0"/>
              <a:t> </a:t>
            </a:r>
            <a:r>
              <a:rPr lang="en-US" sz="2400" b="1" dirty="0" err="1"/>
              <a:t>bốn</a:t>
            </a:r>
            <a:r>
              <a:rPr lang="en-US" sz="2400" b="1" dirty="0"/>
              <a:t> </a:t>
            </a:r>
            <a:r>
              <a:rPr lang="en-US" sz="2400" b="1" dirty="0" err="1"/>
              <a:t>bông</a:t>
            </a:r>
            <a:r>
              <a:rPr lang="en-US" sz="2400" b="1" dirty="0"/>
              <a:t> </a:t>
            </a:r>
            <a:r>
              <a:rPr lang="en-US" sz="2400" b="1" dirty="0" err="1"/>
              <a:t>hoa</a:t>
            </a:r>
            <a:r>
              <a:rPr lang="en-US" sz="2400" b="1" dirty="0"/>
              <a:t>. </a:t>
            </a:r>
            <a:r>
              <a:rPr lang="en-US" sz="2400" b="1" dirty="0" err="1"/>
              <a:t>Hỏi</a:t>
            </a:r>
            <a:r>
              <a:rPr lang="en-US" sz="2400" b="1" dirty="0"/>
              <a:t> </a:t>
            </a:r>
            <a:r>
              <a:rPr lang="en-US" sz="2400" b="1" dirty="0" err="1"/>
              <a:t>cây</a:t>
            </a:r>
            <a:r>
              <a:rPr lang="en-US" sz="2400" b="1" dirty="0"/>
              <a:t> </a:t>
            </a:r>
            <a:r>
              <a:rPr lang="en-US" sz="2400" b="1" dirty="0" err="1"/>
              <a:t>bắt</a:t>
            </a:r>
            <a:r>
              <a:rPr lang="en-US" sz="2400" b="1" dirty="0"/>
              <a:t> </a:t>
            </a:r>
            <a:r>
              <a:rPr lang="en-US" sz="2400" b="1" dirty="0" err="1"/>
              <a:t>đầu</a:t>
            </a:r>
            <a:r>
              <a:rPr lang="en-US" sz="2400" b="1" dirty="0"/>
              <a:t> </a:t>
            </a:r>
            <a:r>
              <a:rPr lang="en-US" sz="2400" b="1" dirty="0" err="1"/>
              <a:t>ra</a:t>
            </a:r>
            <a:r>
              <a:rPr lang="en-US" sz="2400" b="1" dirty="0"/>
              <a:t> </a:t>
            </a:r>
            <a:r>
              <a:rPr lang="en-US" sz="2400" b="1" dirty="0" err="1"/>
              <a:t>hoa</a:t>
            </a:r>
            <a:r>
              <a:rPr lang="en-US" sz="2400" b="1" dirty="0"/>
              <a:t> </a:t>
            </a:r>
            <a:r>
              <a:rPr lang="en-US" sz="2400" b="1" dirty="0" err="1"/>
              <a:t>vào</a:t>
            </a:r>
            <a:r>
              <a:rPr lang="en-US" sz="2400" b="1" dirty="0"/>
              <a:t> </a:t>
            </a:r>
            <a:r>
              <a:rPr lang="en-US" sz="2400" b="1" dirty="0" err="1"/>
              <a:t>ngày</a:t>
            </a:r>
            <a:r>
              <a:rPr lang="en-US" sz="2400" b="1" dirty="0"/>
              <a:t> </a:t>
            </a:r>
            <a:r>
              <a:rPr lang="en-US" sz="2400" b="1" dirty="0" err="1"/>
              <a:t>nào</a:t>
            </a:r>
            <a:r>
              <a:rPr lang="en-US" sz="2400" b="1" dirty="0"/>
              <a:t>?</a:t>
            </a:r>
          </a:p>
        </p:txBody>
      </p:sp>
      <p:sp>
        <p:nvSpPr>
          <p:cNvPr id="7" name="Oval 6">
            <a:extLst>
              <a:ext uri="{FF2B5EF4-FFF2-40B4-BE49-F238E27FC236}">
                <a16:creationId xmlns:a16="http://schemas.microsoft.com/office/drawing/2014/main" id="{D6B61E72-579F-8A80-42D2-1785F8A7195A}"/>
              </a:ext>
            </a:extLst>
          </p:cNvPr>
          <p:cNvSpPr/>
          <p:nvPr/>
        </p:nvSpPr>
        <p:spPr>
          <a:xfrm>
            <a:off x="11045952" y="3721608"/>
            <a:ext cx="493776" cy="374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5CCBAD7-B953-9339-7E79-0BA2ED55CFE6}"/>
              </a:ext>
            </a:extLst>
          </p:cNvPr>
          <p:cNvCxnSpPr>
            <a:cxnSpLocks/>
          </p:cNvCxnSpPr>
          <p:nvPr/>
        </p:nvCxnSpPr>
        <p:spPr>
          <a:xfrm>
            <a:off x="539496" y="2286000"/>
            <a:ext cx="5495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FC48514-55F4-B381-C11F-FC60D0A24B38}"/>
              </a:ext>
            </a:extLst>
          </p:cNvPr>
          <p:cNvSpPr txBox="1"/>
          <p:nvPr/>
        </p:nvSpPr>
        <p:spPr>
          <a:xfrm>
            <a:off x="521208" y="2404872"/>
            <a:ext cx="6675120" cy="523220"/>
          </a:xfrm>
          <a:prstGeom prst="rect">
            <a:avLst/>
          </a:prstGeom>
          <a:noFill/>
        </p:spPr>
        <p:txBody>
          <a:bodyPr wrap="square" rtlCol="0">
            <a:spAutoFit/>
          </a:bodyPr>
          <a:lstStyle/>
          <a:p>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Sách</a:t>
            </a:r>
            <a:r>
              <a:rPr lang="en-US" sz="2800" b="1" i="1" dirty="0">
                <a:solidFill>
                  <a:srgbClr val="FF0000"/>
                </a:solidFill>
              </a:rPr>
              <a:t> </a:t>
            </a:r>
            <a:r>
              <a:rPr lang="en-US" sz="2800" b="1" i="1" dirty="0" err="1">
                <a:solidFill>
                  <a:srgbClr val="FF0000"/>
                </a:solidFill>
              </a:rPr>
              <a:t>Việt</a:t>
            </a:r>
            <a:r>
              <a:rPr lang="en-US" sz="2800" b="1" i="1" dirty="0">
                <a:solidFill>
                  <a:srgbClr val="FF0000"/>
                </a:solidFill>
              </a:rPr>
              <a:t> Nam 21 </a:t>
            </a:r>
            <a:r>
              <a:rPr lang="en-US" sz="2800" b="1" i="1" dirty="0" err="1">
                <a:solidFill>
                  <a:srgbClr val="FF0000"/>
                </a:solidFill>
              </a:rPr>
              <a:t>tháng</a:t>
            </a:r>
            <a:r>
              <a:rPr lang="en-US" sz="2800" b="1" i="1" dirty="0">
                <a:solidFill>
                  <a:srgbClr val="FF0000"/>
                </a:solidFill>
              </a:rPr>
              <a:t> 4 </a:t>
            </a:r>
            <a:r>
              <a:rPr lang="en-US" sz="2800" b="1" i="1" dirty="0" err="1">
                <a:solidFill>
                  <a:srgbClr val="FF0000"/>
                </a:solidFill>
              </a:rPr>
              <a:t>là</a:t>
            </a:r>
            <a:r>
              <a:rPr lang="en-US" sz="2800" b="1" i="1" dirty="0">
                <a:solidFill>
                  <a:srgbClr val="FF0000"/>
                </a:solidFill>
              </a:rPr>
              <a:t> </a:t>
            </a:r>
            <a:r>
              <a:rPr lang="en-US" sz="2800" b="1" i="1" dirty="0" err="1">
                <a:solidFill>
                  <a:srgbClr val="FF0000"/>
                </a:solidFill>
              </a:rPr>
              <a:t>chủ</a:t>
            </a:r>
            <a:r>
              <a:rPr lang="en-US" sz="2800" b="1" i="1" dirty="0">
                <a:solidFill>
                  <a:srgbClr val="FF0000"/>
                </a:solidFill>
              </a:rPr>
              <a:t> </a:t>
            </a:r>
            <a:r>
              <a:rPr lang="en-US" sz="2800" b="1" i="1" dirty="0" err="1">
                <a:solidFill>
                  <a:srgbClr val="FF0000"/>
                </a:solidFill>
              </a:rPr>
              <a:t>nhật</a:t>
            </a:r>
            <a:r>
              <a:rPr lang="en-US" sz="2800" b="1" i="1" dirty="0">
                <a:solidFill>
                  <a:srgbClr val="FF0000"/>
                </a:solidFill>
              </a:rPr>
              <a:t>.</a:t>
            </a:r>
          </a:p>
        </p:txBody>
      </p:sp>
      <p:cxnSp>
        <p:nvCxnSpPr>
          <p:cNvPr id="19" name="Straight Connector 18">
            <a:extLst>
              <a:ext uri="{FF2B5EF4-FFF2-40B4-BE49-F238E27FC236}">
                <a16:creationId xmlns:a16="http://schemas.microsoft.com/office/drawing/2014/main" id="{07BA2C6D-B95F-4DD3-CD0F-189C0E360128}"/>
              </a:ext>
            </a:extLst>
          </p:cNvPr>
          <p:cNvCxnSpPr>
            <a:cxnSpLocks/>
          </p:cNvCxnSpPr>
          <p:nvPr/>
        </p:nvCxnSpPr>
        <p:spPr>
          <a:xfrm>
            <a:off x="594360" y="3355848"/>
            <a:ext cx="1124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F202FA-30CF-3C26-0470-17EBCED2704D}"/>
              </a:ext>
            </a:extLst>
          </p:cNvPr>
          <p:cNvCxnSpPr>
            <a:cxnSpLocks/>
          </p:cNvCxnSpPr>
          <p:nvPr/>
        </p:nvCxnSpPr>
        <p:spPr>
          <a:xfrm>
            <a:off x="5897880" y="3328416"/>
            <a:ext cx="1618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5BA6E2-C699-891D-4109-52F6660BC7BD}"/>
              </a:ext>
            </a:extLst>
          </p:cNvPr>
          <p:cNvCxnSpPr>
            <a:cxnSpLocks/>
          </p:cNvCxnSpPr>
          <p:nvPr/>
        </p:nvCxnSpPr>
        <p:spPr>
          <a:xfrm>
            <a:off x="256032" y="3712464"/>
            <a:ext cx="1197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8CF41D-10DF-321E-D833-289775566563}"/>
              </a:ext>
            </a:extLst>
          </p:cNvPr>
          <p:cNvCxnSpPr>
            <a:cxnSpLocks/>
          </p:cNvCxnSpPr>
          <p:nvPr/>
        </p:nvCxnSpPr>
        <p:spPr>
          <a:xfrm>
            <a:off x="2139696" y="3694176"/>
            <a:ext cx="2148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DB6D7ED-4C13-AC71-2E5E-BC994758CFEF}"/>
              </a:ext>
            </a:extLst>
          </p:cNvPr>
          <p:cNvCxnSpPr>
            <a:cxnSpLocks/>
          </p:cNvCxnSpPr>
          <p:nvPr/>
        </p:nvCxnSpPr>
        <p:spPr>
          <a:xfrm>
            <a:off x="274320" y="4096512"/>
            <a:ext cx="1719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3CE6B97-9469-2690-BC83-E54EC7B9BFD9}"/>
              </a:ext>
            </a:extLst>
          </p:cNvPr>
          <p:cNvCxnSpPr>
            <a:cxnSpLocks/>
          </p:cNvCxnSpPr>
          <p:nvPr/>
        </p:nvCxnSpPr>
        <p:spPr>
          <a:xfrm>
            <a:off x="2642616" y="4069080"/>
            <a:ext cx="4023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CB356E44-E10F-8A4E-91AA-C2995DA3D06F}"/>
              </a:ext>
            </a:extLst>
          </p:cNvPr>
          <p:cNvSpPr/>
          <p:nvPr/>
        </p:nvSpPr>
        <p:spPr>
          <a:xfrm>
            <a:off x="10597896" y="3200400"/>
            <a:ext cx="384048" cy="26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4F6803A6-DE87-212E-7F34-810FE0E4537B}"/>
              </a:ext>
            </a:extLst>
          </p:cNvPr>
          <p:cNvGrpSpPr/>
          <p:nvPr/>
        </p:nvGrpSpPr>
        <p:grpSpPr>
          <a:xfrm>
            <a:off x="11013948" y="3072384"/>
            <a:ext cx="1357884" cy="470916"/>
            <a:chOff x="11050524" y="3081528"/>
            <a:chExt cx="1357884" cy="470916"/>
          </a:xfrm>
        </p:grpSpPr>
        <p:sp>
          <p:nvSpPr>
            <p:cNvPr id="65" name="Arrow: Down 64">
              <a:extLst>
                <a:ext uri="{FF2B5EF4-FFF2-40B4-BE49-F238E27FC236}">
                  <a16:creationId xmlns:a16="http://schemas.microsoft.com/office/drawing/2014/main" id="{0F77BE7B-F938-B2D2-C4FD-397A313975A1}"/>
                </a:ext>
              </a:extLst>
            </p:cNvPr>
            <p:cNvSpPr/>
            <p:nvPr/>
          </p:nvSpPr>
          <p:spPr>
            <a:xfrm rot="5400000">
              <a:off x="11385804" y="2746248"/>
              <a:ext cx="470916" cy="11414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D51C6607-A41B-104A-9496-113E4CCCDD85}"/>
                </a:ext>
              </a:extLst>
            </p:cNvPr>
            <p:cNvSpPr txBox="1"/>
            <p:nvPr/>
          </p:nvSpPr>
          <p:spPr>
            <a:xfrm>
              <a:off x="11073384" y="3154680"/>
              <a:ext cx="1335024" cy="369332"/>
            </a:xfrm>
            <a:prstGeom prst="rect">
              <a:avLst/>
            </a:prstGeom>
            <a:noFill/>
          </p:spPr>
          <p:txBody>
            <a:bodyPr wrap="square" rtlCol="0">
              <a:spAutoFit/>
            </a:bodyPr>
            <a:lstStyle/>
            <a:p>
              <a:r>
                <a:rPr lang="en-US" dirty="0"/>
                <a:t>T7 </a:t>
              </a:r>
              <a:r>
                <a:rPr lang="en-US" dirty="0" err="1"/>
                <a:t>đầu</a:t>
              </a:r>
              <a:r>
                <a:rPr lang="en-US" dirty="0"/>
                <a:t> </a:t>
              </a:r>
              <a:r>
                <a:rPr lang="en-US" dirty="0" err="1"/>
                <a:t>tiên</a:t>
              </a:r>
              <a:endParaRPr lang="en-US" dirty="0"/>
            </a:p>
          </p:txBody>
        </p:sp>
      </p:grpSp>
      <p:sp>
        <p:nvSpPr>
          <p:cNvPr id="68" name="TextBox 67">
            <a:extLst>
              <a:ext uri="{FF2B5EF4-FFF2-40B4-BE49-F238E27FC236}">
                <a16:creationId xmlns:a16="http://schemas.microsoft.com/office/drawing/2014/main" id="{BFA2408B-A893-621F-8531-2FA5BBC9EA46}"/>
              </a:ext>
            </a:extLst>
          </p:cNvPr>
          <p:cNvSpPr txBox="1"/>
          <p:nvPr/>
        </p:nvSpPr>
        <p:spPr>
          <a:xfrm>
            <a:off x="256032" y="4261104"/>
            <a:ext cx="7223760" cy="954107"/>
          </a:xfrm>
          <a:prstGeom prst="rect">
            <a:avLst/>
          </a:prstGeom>
          <a:noFill/>
        </p:spPr>
        <p:txBody>
          <a:bodyPr wrap="square" rtlCol="0">
            <a:spAutoFit/>
          </a:bodyPr>
          <a:lstStyle/>
          <a:p>
            <a:r>
              <a:rPr lang="en-US" sz="2800" b="1" i="1" dirty="0" err="1">
                <a:solidFill>
                  <a:srgbClr val="FF0000"/>
                </a:solidFill>
              </a:rPr>
              <a:t>Cây</a:t>
            </a:r>
            <a:r>
              <a:rPr lang="en-US" sz="2800" b="1" i="1" dirty="0">
                <a:solidFill>
                  <a:srgbClr val="FF0000"/>
                </a:solidFill>
              </a:rPr>
              <a:t> </a:t>
            </a:r>
            <a:r>
              <a:rPr lang="en-US" sz="2800" b="1" i="1" dirty="0" err="1">
                <a:solidFill>
                  <a:srgbClr val="FF0000"/>
                </a:solidFill>
              </a:rPr>
              <a:t>bắt</a:t>
            </a:r>
            <a:r>
              <a:rPr lang="en-US" sz="2800" b="1" i="1" dirty="0">
                <a:solidFill>
                  <a:srgbClr val="FF0000"/>
                </a:solidFill>
              </a:rPr>
              <a:t> </a:t>
            </a:r>
            <a:r>
              <a:rPr lang="en-US" sz="2800" b="1" i="1" dirty="0" err="1">
                <a:solidFill>
                  <a:srgbClr val="FF0000"/>
                </a:solidFill>
              </a:rPr>
              <a:t>đầu</a:t>
            </a:r>
            <a:r>
              <a:rPr lang="en-US" sz="2800" b="1" i="1" dirty="0">
                <a:solidFill>
                  <a:srgbClr val="FF0000"/>
                </a:solidFill>
              </a:rPr>
              <a:t> </a:t>
            </a:r>
            <a:r>
              <a:rPr lang="en-US" sz="2800" b="1" i="1" dirty="0" err="1">
                <a:solidFill>
                  <a:srgbClr val="FF0000"/>
                </a:solidFill>
              </a:rPr>
              <a:t>ra</a:t>
            </a:r>
            <a:r>
              <a:rPr lang="en-US" sz="2800" b="1" i="1" dirty="0">
                <a:solidFill>
                  <a:srgbClr val="FF0000"/>
                </a:solidFill>
              </a:rPr>
              <a:t> </a:t>
            </a:r>
            <a:r>
              <a:rPr lang="en-US" sz="2800" b="1" i="1" dirty="0" err="1">
                <a:solidFill>
                  <a:srgbClr val="FF0000"/>
                </a:solidFill>
              </a:rPr>
              <a:t>hoa</a:t>
            </a:r>
            <a:r>
              <a:rPr lang="en-US" sz="2800" b="1" i="1" dirty="0">
                <a:solidFill>
                  <a:srgbClr val="FF0000"/>
                </a:solidFill>
              </a:rPr>
              <a:t> </a:t>
            </a:r>
            <a:r>
              <a:rPr lang="en-US" sz="2800" b="1" i="1" dirty="0" err="1">
                <a:solidFill>
                  <a:srgbClr val="FF0000"/>
                </a:solidFill>
              </a:rPr>
              <a:t>vào</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năm</a:t>
            </a:r>
            <a:r>
              <a:rPr lang="en-US" sz="2800" b="1" i="1" dirty="0">
                <a:solidFill>
                  <a:srgbClr val="FF0000"/>
                </a:solidFill>
              </a:rPr>
              <a:t> </a:t>
            </a:r>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mùng</a:t>
            </a:r>
            <a:r>
              <a:rPr lang="en-US" sz="2800" b="1" i="1" dirty="0">
                <a:solidFill>
                  <a:srgbClr val="FF0000"/>
                </a:solidFill>
              </a:rPr>
              <a:t> 4 </a:t>
            </a:r>
            <a:r>
              <a:rPr lang="en-US" sz="2800" b="1" i="1" dirty="0" err="1">
                <a:solidFill>
                  <a:srgbClr val="FF0000"/>
                </a:solidFill>
              </a:rPr>
              <a:t>tháng</a:t>
            </a:r>
            <a:r>
              <a:rPr lang="en-US" sz="2800" b="1" i="1" dirty="0">
                <a:solidFill>
                  <a:srgbClr val="FF0000"/>
                </a:solidFill>
              </a:rPr>
              <a:t> 4 </a:t>
            </a:r>
          </a:p>
        </p:txBody>
      </p:sp>
      <p:cxnSp>
        <p:nvCxnSpPr>
          <p:cNvPr id="69" name="Straight Connector 68">
            <a:extLst>
              <a:ext uri="{FF2B5EF4-FFF2-40B4-BE49-F238E27FC236}">
                <a16:creationId xmlns:a16="http://schemas.microsoft.com/office/drawing/2014/main" id="{0ECCDBD0-B05E-D11E-351E-EF9AB81EC4BB}"/>
              </a:ext>
            </a:extLst>
          </p:cNvPr>
          <p:cNvCxnSpPr>
            <a:cxnSpLocks/>
          </p:cNvCxnSpPr>
          <p:nvPr/>
        </p:nvCxnSpPr>
        <p:spPr>
          <a:xfrm>
            <a:off x="1865376" y="3319272"/>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700A064-E657-6352-B258-C279A1918ED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31402" y="3607114"/>
            <a:ext cx="1943100" cy="1943100"/>
          </a:xfrm>
          <a:prstGeom prst="rect">
            <a:avLst/>
          </a:prstGeom>
        </p:spPr>
      </p:pic>
    </p:spTree>
    <p:extLst>
      <p:ext uri="{BB962C8B-B14F-4D97-AF65-F5344CB8AC3E}">
        <p14:creationId xmlns:p14="http://schemas.microsoft.com/office/powerpoint/2010/main" val="213432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22" presetClass="entr" presetSubtype="4"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down)">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wipe(down)">
                                      <p:cBhvr>
                                        <p:cTn id="75" dur="500"/>
                                        <p:tgtEl>
                                          <p:spTgt spid="6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16667E-6 -2.59259E-6 L 0.37539 0.14584 " pathEditMode="relative" rAng="0" ptsTypes="AA">
                                      <p:cBhvr>
                                        <p:cTn id="79" dur="2000" fill="hold"/>
                                        <p:tgtEl>
                                          <p:spTgt spid="71"/>
                                        </p:tgtEl>
                                        <p:attrNameLst>
                                          <p:attrName>ppt_x</p:attrName>
                                          <p:attrName>ppt_y</p:attrName>
                                        </p:attrNameLst>
                                      </p:cBhvr>
                                      <p:rCtr x="18763" y="7292"/>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a:extLst>
              <a:ext uri="{FF2B5EF4-FFF2-40B4-BE49-F238E27FC236}">
                <a16:creationId xmlns:a16="http://schemas.microsoft.com/office/drawing/2014/main" id="{EA9F834A-BD4D-4CA4-86EC-4CEE82354D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6200000">
            <a:off x="6324252" y="2808750"/>
            <a:ext cx="2135010" cy="1940724"/>
          </a:xfrm>
          <a:prstGeom prst="rect">
            <a:avLst/>
          </a:prstGeom>
        </p:spPr>
      </p:pic>
      <p:pic>
        <p:nvPicPr>
          <p:cNvPr id="31" name="Picture 30">
            <a:extLst>
              <a:ext uri="{FF2B5EF4-FFF2-40B4-BE49-F238E27FC236}">
                <a16:creationId xmlns:a16="http://schemas.microsoft.com/office/drawing/2014/main" id="{FE25B5DE-C216-4D79-9E5E-872DC5BFED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07245" y="3438245"/>
            <a:ext cx="3428998" cy="3428998"/>
          </a:xfrm>
          <a:prstGeom prst="rect">
            <a:avLst/>
          </a:prstGeom>
        </p:spPr>
      </p:pic>
      <p:pic>
        <p:nvPicPr>
          <p:cNvPr id="32" name="图片 2">
            <a:extLst>
              <a:ext uri="{FF2B5EF4-FFF2-40B4-BE49-F238E27FC236}">
                <a16:creationId xmlns:a16="http://schemas.microsoft.com/office/drawing/2014/main" id="{E7BABFA0-4215-4304-98AA-DC9AF40B2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87B50608-3C18-4777-BE31-B9FB7BBD53D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7504251" y="1443460"/>
            <a:ext cx="3813527" cy="5351177"/>
          </a:xfrm>
          <a:prstGeom prst="rect">
            <a:avLst/>
          </a:prstGeom>
        </p:spPr>
      </p:pic>
      <p:pic>
        <p:nvPicPr>
          <p:cNvPr id="5" name="Picture 4">
            <a:extLst>
              <a:ext uri="{FF2B5EF4-FFF2-40B4-BE49-F238E27FC236}">
                <a16:creationId xmlns:a16="http://schemas.microsoft.com/office/drawing/2014/main" id="{B093A9A4-89D1-460A-A9FC-F1E02A9CC8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9668446" y="4768402"/>
            <a:ext cx="1943100" cy="1943100"/>
          </a:xfrm>
          <a:prstGeom prst="rect">
            <a:avLst/>
          </a:prstGeom>
        </p:spPr>
      </p:pic>
      <p:pic>
        <p:nvPicPr>
          <p:cNvPr id="37" name="Picture 36">
            <a:extLst>
              <a:ext uri="{FF2B5EF4-FFF2-40B4-BE49-F238E27FC236}">
                <a16:creationId xmlns:a16="http://schemas.microsoft.com/office/drawing/2014/main" id="{FE60FEC2-BFC3-4232-B407-881298111E1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969151" y="76069"/>
            <a:ext cx="4579490" cy="2661562"/>
          </a:xfrm>
          <a:prstGeom prst="rect">
            <a:avLst/>
          </a:prstGeom>
        </p:spPr>
      </p:pic>
      <p:sp>
        <p:nvSpPr>
          <p:cNvPr id="38" name="TextBox 37">
            <a:extLst>
              <a:ext uri="{FF2B5EF4-FFF2-40B4-BE49-F238E27FC236}">
                <a16:creationId xmlns:a16="http://schemas.microsoft.com/office/drawing/2014/main" id="{7E1481B7-09A0-48E8-A22B-9476F595B1F1}"/>
              </a:ext>
            </a:extLst>
          </p:cNvPr>
          <p:cNvSpPr txBox="1"/>
          <p:nvPr/>
        </p:nvSpPr>
        <p:spPr>
          <a:xfrm>
            <a:off x="1466305" y="1406850"/>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文本框 24">
            <a:extLst>
              <a:ext uri="{FF2B5EF4-FFF2-40B4-BE49-F238E27FC236}">
                <a16:creationId xmlns:a16="http://schemas.microsoft.com/office/drawing/2014/main" id="{A1C4D23D-1684-42A9-9F63-1CC3C0DEFD61}"/>
              </a:ext>
            </a:extLst>
          </p:cNvPr>
          <p:cNvSpPr txBox="1"/>
          <p:nvPr/>
        </p:nvSpPr>
        <p:spPr>
          <a:xfrm>
            <a:off x="2429418" y="944497"/>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6" name="Picture 15" descr="Chart, bubble chart&#10;&#10;Description automatically generated">
            <a:extLst>
              <a:ext uri="{FF2B5EF4-FFF2-40B4-BE49-F238E27FC236}">
                <a16:creationId xmlns:a16="http://schemas.microsoft.com/office/drawing/2014/main" id="{E6399DA2-38F8-4697-A224-F236DBB3629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4444" r="94722">
                        <a14:foregroundMark x1="8611" y1="46944" x2="8611" y2="46944"/>
                        <a14:foregroundMark x1="4722" y1="49167" x2="4722" y2="49167"/>
                        <a14:foregroundMark x1="88056" y1="71667" x2="88056" y2="71667"/>
                        <a14:foregroundMark x1="94722" y1="77778" x2="94722" y2="77778"/>
                      </a14:backgroundRemoval>
                    </a14:imgEffect>
                  </a14:imgLayer>
                </a14:imgProps>
              </a:ext>
              <a:ext uri="{28A0092B-C50C-407E-A947-70E740481C1C}">
                <a14:useLocalDpi xmlns:a14="http://schemas.microsoft.com/office/drawing/2010/main" val="0"/>
              </a:ext>
            </a:extLst>
          </a:blip>
          <a:stretch>
            <a:fillRect/>
          </a:stretch>
        </p:blipFill>
        <p:spPr>
          <a:xfrm>
            <a:off x="3936082" y="-666844"/>
            <a:ext cx="5125659" cy="5125659"/>
          </a:xfrm>
          <a:prstGeom prst="rect">
            <a:avLst/>
          </a:prstGeom>
        </p:spPr>
      </p:pic>
      <p:sp>
        <p:nvSpPr>
          <p:cNvPr id="21" name="TextBox 20">
            <a:extLst>
              <a:ext uri="{FF2B5EF4-FFF2-40B4-BE49-F238E27FC236}">
                <a16:creationId xmlns:a16="http://schemas.microsoft.com/office/drawing/2014/main" id="{76182EE4-86D5-4DBC-B353-206FC59CA8A1}"/>
              </a:ext>
            </a:extLst>
          </p:cNvPr>
          <p:cNvSpPr txBox="1"/>
          <p:nvPr/>
        </p:nvSpPr>
        <p:spPr>
          <a:xfrm>
            <a:off x="4248190" y="617928"/>
            <a:ext cx="387597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ta đã có đủ các đồ dùng rồi. Bây giờ chúng ta tiếp tục hành trình nào.</a:t>
            </a:r>
          </a:p>
        </p:txBody>
      </p:sp>
      <p:pic>
        <p:nvPicPr>
          <p:cNvPr id="40" name="Picture 39">
            <a:extLst>
              <a:ext uri="{FF2B5EF4-FFF2-40B4-BE49-F238E27FC236}">
                <a16:creationId xmlns:a16="http://schemas.microsoft.com/office/drawing/2014/main" id="{0C5921AD-221E-489A-9FF7-4684330E4B48}"/>
              </a:ext>
            </a:extLst>
          </p:cNvPr>
          <p:cNvPicPr>
            <a:picLocks noChangeAspect="1"/>
          </p:cNvPicPr>
          <p:nvPr/>
        </p:nvPicPr>
        <p:blipFill>
          <a:blip r:embed="rId19"/>
          <a:stretch>
            <a:fillRect/>
          </a:stretch>
        </p:blipFill>
        <p:spPr>
          <a:xfrm rot="10800000">
            <a:off x="2265632" y="3816912"/>
            <a:ext cx="1670449" cy="731583"/>
          </a:xfrm>
          <a:prstGeom prst="rect">
            <a:avLst/>
          </a:prstGeom>
        </p:spPr>
      </p:pic>
      <p:pic>
        <p:nvPicPr>
          <p:cNvPr id="27" name="Picture 26">
            <a:extLst>
              <a:ext uri="{FF2B5EF4-FFF2-40B4-BE49-F238E27FC236}">
                <a16:creationId xmlns:a16="http://schemas.microsoft.com/office/drawing/2014/main" id="{6279515F-B2DA-46D7-AB30-CF6E0EEB485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7500" b="94375" l="1667" r="97667">
                        <a14:foregroundMark x1="27333" y1="7083" x2="45667" y2="8125"/>
                        <a14:foregroundMark x1="45667" y1="8125" x2="59111" y2="7500"/>
                        <a14:foregroundMark x1="7556" y1="81875" x2="7556" y2="81875"/>
                        <a14:foregroundMark x1="1667" y1="80625" x2="1667" y2="80625"/>
                        <a14:foregroundMark x1="4444" y1="78958" x2="4444" y2="78958"/>
                        <a14:foregroundMark x1="61444" y1="94583" x2="61444" y2="94583"/>
                        <a14:foregroundMark x1="97667" y1="81250" x2="97667" y2="81250"/>
                        <a14:foregroundMark x1="2000" y1="77917" x2="2000" y2="77917"/>
                      </a14:backgroundRemoval>
                    </a14:imgEffect>
                  </a14:imgLayer>
                </a14:imgProps>
              </a:ext>
            </a:extLst>
          </a:blip>
          <a:stretch>
            <a:fillRect/>
          </a:stretch>
        </p:blipFill>
        <p:spPr>
          <a:xfrm>
            <a:off x="2957700" y="3647750"/>
            <a:ext cx="5587167" cy="2979822"/>
          </a:xfrm>
          <a:prstGeom prst="rect">
            <a:avLst/>
          </a:prstGeom>
        </p:spPr>
      </p:pic>
      <p:pic>
        <p:nvPicPr>
          <p:cNvPr id="41" name="Picture 40">
            <a:extLst>
              <a:ext uri="{FF2B5EF4-FFF2-40B4-BE49-F238E27FC236}">
                <a16:creationId xmlns:a16="http://schemas.microsoft.com/office/drawing/2014/main" id="{0B1123D3-36FA-40D1-B1C9-5A80848F45B4}"/>
              </a:ext>
            </a:extLst>
          </p:cNvPr>
          <p:cNvPicPr>
            <a:picLocks noChangeAspect="1"/>
          </p:cNvPicPr>
          <p:nvPr/>
        </p:nvPicPr>
        <p:blipFill>
          <a:blip r:embed="rId22"/>
          <a:stretch>
            <a:fillRect/>
          </a:stretch>
        </p:blipFill>
        <p:spPr>
          <a:xfrm rot="942283">
            <a:off x="2264272" y="4344074"/>
            <a:ext cx="1353429" cy="1347333"/>
          </a:xfrm>
          <a:prstGeom prst="rect">
            <a:avLst/>
          </a:prstGeom>
        </p:spPr>
      </p:pic>
      <p:pic>
        <p:nvPicPr>
          <p:cNvPr id="42" name="Picture 41">
            <a:extLst>
              <a:ext uri="{FF2B5EF4-FFF2-40B4-BE49-F238E27FC236}">
                <a16:creationId xmlns:a16="http://schemas.microsoft.com/office/drawing/2014/main" id="{618ACCEC-6E06-4BEE-8D79-07E51DF53E8B}"/>
              </a:ext>
            </a:extLst>
          </p:cNvPr>
          <p:cNvPicPr>
            <a:picLocks noChangeAspect="1"/>
          </p:cNvPicPr>
          <p:nvPr/>
        </p:nvPicPr>
        <p:blipFill>
          <a:blip r:embed="rId23"/>
          <a:stretch>
            <a:fillRect/>
          </a:stretch>
        </p:blipFill>
        <p:spPr>
          <a:xfrm>
            <a:off x="2145539" y="5359676"/>
            <a:ext cx="1054699" cy="1115665"/>
          </a:xfrm>
          <a:prstGeom prst="rect">
            <a:avLst/>
          </a:prstGeom>
        </p:spPr>
      </p:pic>
    </p:spTree>
    <p:extLst>
      <p:ext uri="{BB962C8B-B14F-4D97-AF65-F5344CB8AC3E}">
        <p14:creationId xmlns:p14="http://schemas.microsoft.com/office/powerpoint/2010/main" val="418868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9" name="Picture 8">
            <a:extLst>
              <a:ext uri="{FF2B5EF4-FFF2-40B4-BE49-F238E27FC236}">
                <a16:creationId xmlns:a16="http://schemas.microsoft.com/office/drawing/2014/main" id="{558CA8B0-36D3-48CC-B919-364760A68D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790713" y="3904142"/>
            <a:ext cx="2803593" cy="2944951"/>
          </a:xfrm>
          <a:prstGeom prst="rect">
            <a:avLst/>
          </a:prstGeom>
        </p:spPr>
      </p:pic>
      <p:sp>
        <p:nvSpPr>
          <p:cNvPr id="10" name="TextBox 9">
            <a:hlinkClick r:id="" action="ppaction://noaction"/>
            <a:extLst>
              <a:ext uri="{FF2B5EF4-FFF2-40B4-BE49-F238E27FC236}">
                <a16:creationId xmlns:a16="http://schemas.microsoft.com/office/drawing/2014/main" id="{D090C50A-9F4A-4591-A412-19F631BE6C71}"/>
              </a:ext>
            </a:extLst>
          </p:cNvPr>
          <p:cNvSpPr txBox="1"/>
          <p:nvPr/>
        </p:nvSpPr>
        <p:spPr>
          <a:xfrm>
            <a:off x="10469880" y="4739640"/>
            <a:ext cx="21313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Bắt đầu</a:t>
            </a: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828675" y="-453046"/>
            <a:ext cx="5521721" cy="4572000"/>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543050" y="1033776"/>
            <a:ext cx="41244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ơi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Bây</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giờ</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hoàn</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thành</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bài</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tập</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để</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nhau</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endPar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55953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 name="Group 10">
            <a:extLst>
              <a:ext uri="{FF2B5EF4-FFF2-40B4-BE49-F238E27FC236}">
                <a16:creationId xmlns:a16="http://schemas.microsoft.com/office/drawing/2014/main" id="{6CB88B95-8236-49CB-844D-C099D711DFD7}"/>
              </a:ext>
            </a:extLst>
          </p:cNvPr>
          <p:cNvGrpSpPr/>
          <p:nvPr/>
        </p:nvGrpSpPr>
        <p:grpSpPr>
          <a:xfrm>
            <a:off x="658369" y="301628"/>
            <a:ext cx="10753343" cy="1184598"/>
            <a:chOff x="475500" y="770680"/>
            <a:chExt cx="6954982" cy="1249754"/>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83055" y="901918"/>
              <a:ext cx="6047427" cy="1007234"/>
              <a:chOff x="1383055" y="901918"/>
              <a:chExt cx="6047427" cy="1007234"/>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4"/>
              <a:stretch>
                <a:fillRect/>
              </a:stretch>
            </p:blipFill>
            <p:spPr>
              <a:xfrm>
                <a:off x="1383055" y="901918"/>
                <a:ext cx="6047427" cy="100723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420629" y="1065367"/>
                <a:ext cx="5684578" cy="584470"/>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vi-VN" sz="3600" b="0" i="0" dirty="0">
                    <a:solidFill>
                      <a:srgbClr val="002060"/>
                    </a:solidFill>
                    <a:effectLst/>
                    <a:latin typeface="Calibri" panose="020F0502020204030204" pitchFamily="34" charset="0"/>
                    <a:cs typeface="Calibri" panose="020F0502020204030204" pitchFamily="34" charset="0"/>
                  </a:rPr>
                  <a:t>Mai vừa mua một cái kẹo có giá như dưới đây:</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475500" y="770680"/>
              <a:ext cx="905776" cy="1249754"/>
              <a:chOff x="475500" y="770680"/>
              <a:chExt cx="905776" cy="1249754"/>
            </a:xfrm>
          </p:grpSpPr>
          <p:sp>
            <p:nvSpPr>
              <p:cNvPr id="17" name="Isosceles Triangle 16">
                <a:extLst>
                  <a:ext uri="{FF2B5EF4-FFF2-40B4-BE49-F238E27FC236}">
                    <a16:creationId xmlns:a16="http://schemas.microsoft.com/office/drawing/2014/main" id="{7BD5423C-A2FE-4C7A-B93F-007AE8FA897B}"/>
                  </a:ext>
                </a:extLst>
              </p:cNvPr>
              <p:cNvSpPr/>
              <p:nvPr/>
            </p:nvSpPr>
            <p:spPr>
              <a:xfrm>
                <a:off x="475500" y="770680"/>
                <a:ext cx="905776" cy="1215648"/>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779922" y="1046318"/>
                <a:ext cx="301417" cy="974116"/>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ea typeface="+mn-ea"/>
                    <a:cs typeface="Calibri" panose="020F0502020204030204" pitchFamily="34" charset="0"/>
                  </a:rPr>
                  <a:t>3</a:t>
                </a:r>
              </a:p>
            </p:txBody>
          </p:sp>
        </p:grpSp>
      </p:grpSp>
      <p:pic>
        <p:nvPicPr>
          <p:cNvPr id="7" name="Picture 6">
            <a:extLst>
              <a:ext uri="{FF2B5EF4-FFF2-40B4-BE49-F238E27FC236}">
                <a16:creationId xmlns:a16="http://schemas.microsoft.com/office/drawing/2014/main" id="{B2984F4A-ACF0-BDAF-6D48-1568371B7AB3}"/>
              </a:ext>
            </a:extLst>
          </p:cNvPr>
          <p:cNvPicPr>
            <a:picLocks noChangeAspect="1"/>
          </p:cNvPicPr>
          <p:nvPr/>
        </p:nvPicPr>
        <p:blipFill>
          <a:blip r:embed="rId5"/>
          <a:stretch>
            <a:fillRect/>
          </a:stretch>
        </p:blipFill>
        <p:spPr>
          <a:xfrm>
            <a:off x="812101" y="1686877"/>
            <a:ext cx="7344506" cy="1586675"/>
          </a:xfrm>
          <a:prstGeom prst="rect">
            <a:avLst/>
          </a:prstGeom>
        </p:spPr>
      </p:pic>
      <p:sp>
        <p:nvSpPr>
          <p:cNvPr id="8" name="TextBox 7">
            <a:extLst>
              <a:ext uri="{FF2B5EF4-FFF2-40B4-BE49-F238E27FC236}">
                <a16:creationId xmlns:a16="http://schemas.microsoft.com/office/drawing/2014/main" id="{8F1AA66D-D26F-0F8C-1D30-DD400332B13F}"/>
              </a:ext>
            </a:extLst>
          </p:cNvPr>
          <p:cNvSpPr txBox="1"/>
          <p:nvPr/>
        </p:nvSpPr>
        <p:spPr>
          <a:xfrm>
            <a:off x="420624" y="3310128"/>
            <a:ext cx="11771376" cy="1938992"/>
          </a:xfrm>
          <a:prstGeom prst="rect">
            <a:avLst/>
          </a:prstGeom>
          <a:noFill/>
        </p:spPr>
        <p:txBody>
          <a:bodyPr wrap="square" rtlCol="0">
            <a:spAutoFit/>
          </a:bodyPr>
          <a:lstStyle/>
          <a:p>
            <a:pPr algn="just"/>
            <a:r>
              <a:rPr lang="vi-VN" sz="2400" b="1" dirty="0">
                <a:latin typeface="Calibri" panose="020F0502020204030204" pitchFamily="34" charset="0"/>
                <a:cs typeface="Calibri" panose="020F0502020204030204" pitchFamily="34" charset="0"/>
              </a:rPr>
              <a:t>Sau đó, Mai muốn trả lại cái kẹo để mua một gói bim bim, người bán hàng đồng ý. Như vậy, Mai phải đưa thêm cho người bán hàng một tờ 5 00</a:t>
            </a:r>
            <a:r>
              <a:rPr lang="en-US" sz="2400" b="1" dirty="0">
                <a:latin typeface="Calibri" panose="020F0502020204030204" pitchFamily="34" charset="0"/>
                <a:cs typeface="Calibri" panose="020F0502020204030204" pitchFamily="34" charset="0"/>
              </a:rPr>
              <a:t>0</a:t>
            </a:r>
            <a:r>
              <a:rPr lang="vi-VN" sz="2400" b="1" dirty="0">
                <a:latin typeface="Calibri" panose="020F0502020204030204" pitchFamily="34" charset="0"/>
                <a:cs typeface="Calibri" panose="020F0502020204030204" pitchFamily="34" charset="0"/>
              </a:rPr>
              <a:t> đồng.</a:t>
            </a:r>
          </a:p>
          <a:p>
            <a:pPr algn="just"/>
            <a:r>
              <a:rPr lang="vi-VN" sz="2400" b="1" dirty="0">
                <a:latin typeface="Calibri" panose="020F0502020204030204" pitchFamily="34" charset="0"/>
                <a:cs typeface="Calibri" panose="020F0502020204030204" pitchFamily="34" charset="0"/>
              </a:rPr>
              <a:t>Hỏi:</a:t>
            </a:r>
          </a:p>
          <a:p>
            <a:pPr algn="just"/>
            <a:r>
              <a:rPr lang="vi-VN" sz="2400" b="1" dirty="0">
                <a:latin typeface="Calibri" panose="020F0502020204030204" pitchFamily="34" charset="0"/>
                <a:cs typeface="Calibri" panose="020F0502020204030204" pitchFamily="34" charset="0"/>
              </a:rPr>
              <a:t>a) Giá của một cái kẹo là bao nhiêu tiền</a:t>
            </a:r>
          </a:p>
          <a:p>
            <a:pPr algn="just"/>
            <a:r>
              <a:rPr lang="vi-VN" sz="2400" b="1" dirty="0">
                <a:latin typeface="Calibri" panose="020F0502020204030204" pitchFamily="34" charset="0"/>
                <a:cs typeface="Calibri" panose="020F0502020204030204" pitchFamily="34" charset="0"/>
              </a:rPr>
              <a:t>b) Giá của một gói bim bim là bao nhiêu tiền?</a:t>
            </a:r>
            <a:endParaRPr lang="en-US" sz="2400" b="1"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8381F322-F93E-5E9C-F213-A93FD5B2BD6B}"/>
              </a:ext>
            </a:extLst>
          </p:cNvPr>
          <p:cNvSpPr/>
          <p:nvPr/>
        </p:nvSpPr>
        <p:spPr>
          <a:xfrm>
            <a:off x="8147304" y="1828800"/>
            <a:ext cx="3950208" cy="1033272"/>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 </a:t>
            </a:r>
            <a:r>
              <a:rPr lang="en-US" sz="3600" dirty="0" err="1"/>
              <a:t>Giá</a:t>
            </a:r>
            <a:r>
              <a:rPr lang="en-US" sz="3600" dirty="0"/>
              <a:t> </a:t>
            </a:r>
            <a:r>
              <a:rPr lang="en-US" sz="3600" dirty="0" err="1"/>
              <a:t>một</a:t>
            </a:r>
            <a:r>
              <a:rPr lang="en-US" sz="3600" dirty="0"/>
              <a:t> </a:t>
            </a:r>
            <a:r>
              <a:rPr lang="en-US" sz="3600" dirty="0" err="1"/>
              <a:t>cái</a:t>
            </a:r>
            <a:r>
              <a:rPr lang="en-US" sz="3600" dirty="0"/>
              <a:t> </a:t>
            </a:r>
            <a:r>
              <a:rPr lang="en-US" sz="3600" dirty="0" err="1"/>
              <a:t>kẹo</a:t>
            </a:r>
            <a:r>
              <a:rPr lang="en-US" sz="3600" dirty="0"/>
              <a:t> </a:t>
            </a:r>
            <a:r>
              <a:rPr lang="en-US" sz="3600" dirty="0" err="1"/>
              <a:t>là</a:t>
            </a:r>
            <a:r>
              <a:rPr lang="en-US" sz="3600" dirty="0"/>
              <a:t> 2 000 </a:t>
            </a:r>
            <a:r>
              <a:rPr lang="en-US" sz="3600" dirty="0" err="1"/>
              <a:t>đồng</a:t>
            </a:r>
            <a:endParaRPr lang="en-US" sz="3600" dirty="0"/>
          </a:p>
        </p:txBody>
      </p:sp>
      <p:sp>
        <p:nvSpPr>
          <p:cNvPr id="23" name="TextBox 22">
            <a:extLst>
              <a:ext uri="{FF2B5EF4-FFF2-40B4-BE49-F238E27FC236}">
                <a16:creationId xmlns:a16="http://schemas.microsoft.com/office/drawing/2014/main" id="{B166F1DD-54A5-C5E4-8DD6-3ACA7CCD58BB}"/>
              </a:ext>
            </a:extLst>
          </p:cNvPr>
          <p:cNvSpPr txBox="1"/>
          <p:nvPr/>
        </p:nvSpPr>
        <p:spPr>
          <a:xfrm>
            <a:off x="832104" y="5230368"/>
            <a:ext cx="11109960" cy="1200329"/>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Mai muốn trả lại cái kẹo để mua một gói bim bim, Mai phải đưa thêm cho người bán hàng 5 000 đồng.</a:t>
            </a:r>
          </a:p>
          <a:p>
            <a:r>
              <a:rPr lang="vi-VN" sz="2400" b="1" dirty="0">
                <a:solidFill>
                  <a:srgbClr val="FF0000"/>
                </a:solidFill>
                <a:latin typeface="Calibri" panose="020F0502020204030204" pitchFamily="34" charset="0"/>
                <a:cs typeface="Calibri" panose="020F0502020204030204" pitchFamily="34" charset="0"/>
              </a:rPr>
              <a:t>Vậy giá tiền một gói bim bim là: 2 000 + 5 000 = 7 000 (đồng).</a:t>
            </a:r>
          </a:p>
        </p:txBody>
      </p:sp>
    </p:spTree>
    <p:extLst>
      <p:ext uri="{BB962C8B-B14F-4D97-AF65-F5344CB8AC3E}">
        <p14:creationId xmlns:p14="http://schemas.microsoft.com/office/powerpoint/2010/main" val="162229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up)">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up)">
                                      <p:cBhvr>
                                        <p:cTn id="2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1119575" y="-453047"/>
            <a:ext cx="5230821" cy="5230821"/>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920241" y="1349012"/>
            <a:ext cx="37531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mừng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nhé</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DB613980-C767-413C-96EA-542F074BC62A}"/>
              </a:ext>
            </a:extLst>
          </p:cNvPr>
          <p:cNvPicPr>
            <a:picLocks noChangeAspect="1"/>
          </p:cNvPicPr>
          <p:nvPr/>
        </p:nvPicPr>
        <p:blipFill>
          <a:blip r:embed="rId12"/>
          <a:stretch>
            <a:fillRect/>
          </a:stretch>
        </p:blipFill>
        <p:spPr>
          <a:xfrm>
            <a:off x="4683631" y="3640039"/>
            <a:ext cx="1463167" cy="3243353"/>
          </a:xfrm>
          <a:prstGeom prst="rect">
            <a:avLst/>
          </a:prstGeom>
        </p:spPr>
      </p:pic>
    </p:spTree>
    <p:extLst>
      <p:ext uri="{BB962C8B-B14F-4D97-AF65-F5344CB8AC3E}">
        <p14:creationId xmlns:p14="http://schemas.microsoft.com/office/powerpoint/2010/main" val="289521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0" y="424359"/>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374904" y="667512"/>
            <a:ext cx="2478024" cy="735318"/>
            <a:chOff x="374904" y="667512"/>
            <a:chExt cx="2478024" cy="735318"/>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5" name="TextBox 4">
              <a:extLst>
                <a:ext uri="{FF2B5EF4-FFF2-40B4-BE49-F238E27FC236}">
                  <a16:creationId xmlns:a16="http://schemas.microsoft.com/office/drawing/2014/main" id="{B6100DEF-CBC5-887A-75ED-0F10DCD2AC23}"/>
                </a:ext>
              </a:extLst>
            </p:cNvPr>
            <p:cNvSpPr txBox="1"/>
            <p:nvPr/>
          </p:nvSpPr>
          <p:spPr>
            <a:xfrm>
              <a:off x="1161288" y="694944"/>
              <a:ext cx="1691640" cy="707886"/>
            </a:xfrm>
            <a:prstGeom prst="rect">
              <a:avLst/>
            </a:prstGeom>
            <a:noFill/>
          </p:spPr>
          <p:txBody>
            <a:bodyPr wrap="square" rtlCol="0">
              <a:spAutoFit/>
            </a:bodyPr>
            <a:lstStyle/>
            <a:p>
              <a:r>
                <a:rPr lang="en-US" sz="4000" dirty="0" err="1"/>
                <a:t>Số</a:t>
              </a:r>
              <a:endParaRPr lang="en-US" sz="4000" dirty="0"/>
            </a:p>
          </p:txBody>
        </p:sp>
      </p:grpSp>
      <p:grpSp>
        <p:nvGrpSpPr>
          <p:cNvPr id="14" name="Group 13">
            <a:extLst>
              <a:ext uri="{FF2B5EF4-FFF2-40B4-BE49-F238E27FC236}">
                <a16:creationId xmlns:a16="http://schemas.microsoft.com/office/drawing/2014/main" id="{1932F703-0930-6EE3-30CD-B5C5B442C554}"/>
              </a:ext>
            </a:extLst>
          </p:cNvPr>
          <p:cNvGrpSpPr/>
          <p:nvPr/>
        </p:nvGrpSpPr>
        <p:grpSpPr>
          <a:xfrm>
            <a:off x="585216" y="1819656"/>
            <a:ext cx="4133088" cy="707886"/>
            <a:chOff x="585216" y="1819656"/>
            <a:chExt cx="4133088" cy="707886"/>
          </a:xfrm>
        </p:grpSpPr>
        <p:sp>
          <p:nvSpPr>
            <p:cNvPr id="10" name="TextBox 9">
              <a:extLst>
                <a:ext uri="{FF2B5EF4-FFF2-40B4-BE49-F238E27FC236}">
                  <a16:creationId xmlns:a16="http://schemas.microsoft.com/office/drawing/2014/main" id="{EBA8DDF4-6DC5-E54A-B198-56994583C158}"/>
                </a:ext>
              </a:extLst>
            </p:cNvPr>
            <p:cNvSpPr txBox="1"/>
            <p:nvPr/>
          </p:nvSpPr>
          <p:spPr>
            <a:xfrm>
              <a:off x="585216" y="1819656"/>
              <a:ext cx="4133088" cy="707886"/>
            </a:xfrm>
            <a:prstGeom prst="rect">
              <a:avLst/>
            </a:prstGeom>
            <a:noFill/>
          </p:spPr>
          <p:txBody>
            <a:bodyPr wrap="square" rtlCol="0">
              <a:spAutoFit/>
            </a:bodyPr>
            <a:lstStyle/>
            <a:p>
              <a:r>
                <a:rPr lang="en-US" sz="4000" dirty="0"/>
                <a:t>a) 2 </a:t>
              </a:r>
              <a:r>
                <a:rPr lang="en-US" sz="4000" dirty="0" err="1"/>
                <a:t>giờ</a:t>
              </a:r>
              <a:r>
                <a:rPr lang="en-US" sz="4000" dirty="0"/>
                <a:t> =         </a:t>
              </a:r>
              <a:r>
                <a:rPr lang="en-US" sz="4000" dirty="0" err="1"/>
                <a:t>phút</a:t>
              </a:r>
              <a:endParaRPr lang="en-US" sz="4000" dirty="0"/>
            </a:p>
          </p:txBody>
        </p:sp>
        <p:sp>
          <p:nvSpPr>
            <p:cNvPr id="13" name="Rectangle: Rounded Corners 12">
              <a:extLst>
                <a:ext uri="{FF2B5EF4-FFF2-40B4-BE49-F238E27FC236}">
                  <a16:creationId xmlns:a16="http://schemas.microsoft.com/office/drawing/2014/main" id="{29A49D6B-8F6A-FC37-C575-6ADD9C342332}"/>
                </a:ext>
              </a:extLst>
            </p:cNvPr>
            <p:cNvSpPr/>
            <p:nvPr/>
          </p:nvSpPr>
          <p:spPr>
            <a:xfrm>
              <a:off x="2715768" y="188366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15" name="Group 14">
            <a:extLst>
              <a:ext uri="{FF2B5EF4-FFF2-40B4-BE49-F238E27FC236}">
                <a16:creationId xmlns:a16="http://schemas.microsoft.com/office/drawing/2014/main" id="{71CBAFC2-30E7-9AAB-99B1-ABCD1EADE9FB}"/>
              </a:ext>
            </a:extLst>
          </p:cNvPr>
          <p:cNvGrpSpPr/>
          <p:nvPr/>
        </p:nvGrpSpPr>
        <p:grpSpPr>
          <a:xfrm>
            <a:off x="6711696" y="1837944"/>
            <a:ext cx="4672584" cy="707886"/>
            <a:chOff x="45720" y="1819656"/>
            <a:chExt cx="4672584" cy="707886"/>
          </a:xfrm>
        </p:grpSpPr>
        <p:sp>
          <p:nvSpPr>
            <p:cNvPr id="18" name="TextBox 17">
              <a:extLst>
                <a:ext uri="{FF2B5EF4-FFF2-40B4-BE49-F238E27FC236}">
                  <a16:creationId xmlns:a16="http://schemas.microsoft.com/office/drawing/2014/main" id="{8A475F72-9A2D-7DFA-3D89-246A0F82AF31}"/>
                </a:ext>
              </a:extLst>
            </p:cNvPr>
            <p:cNvSpPr txBox="1"/>
            <p:nvPr/>
          </p:nvSpPr>
          <p:spPr>
            <a:xfrm>
              <a:off x="45720" y="1819656"/>
              <a:ext cx="4672584" cy="707886"/>
            </a:xfrm>
            <a:prstGeom prst="rect">
              <a:avLst/>
            </a:prstGeom>
            <a:noFill/>
          </p:spPr>
          <p:txBody>
            <a:bodyPr wrap="square" rtlCol="0">
              <a:spAutoFit/>
            </a:bodyPr>
            <a:lstStyle/>
            <a:p>
              <a:r>
                <a:rPr lang="en-US" sz="4000" dirty="0"/>
                <a:t>b) 2 </a:t>
              </a:r>
              <a:r>
                <a:rPr lang="en-US" sz="4000" dirty="0" err="1"/>
                <a:t>năm</a:t>
              </a:r>
              <a:r>
                <a:rPr lang="en-US" sz="4000" dirty="0"/>
                <a:t> =         </a:t>
              </a:r>
              <a:r>
                <a:rPr lang="en-US" sz="4000" dirty="0" err="1"/>
                <a:t>tháng</a:t>
              </a:r>
              <a:endParaRPr lang="en-US" sz="4000" dirty="0"/>
            </a:p>
          </p:txBody>
        </p:sp>
        <p:sp>
          <p:nvSpPr>
            <p:cNvPr id="19" name="Rectangle: Rounded Corners 18">
              <a:extLst>
                <a:ext uri="{FF2B5EF4-FFF2-40B4-BE49-F238E27FC236}">
                  <a16:creationId xmlns:a16="http://schemas.microsoft.com/office/drawing/2014/main" id="{485B64DE-8E2C-5972-48D6-6D210FBF37D8}"/>
                </a:ext>
              </a:extLst>
            </p:cNvPr>
            <p:cNvSpPr/>
            <p:nvPr/>
          </p:nvSpPr>
          <p:spPr>
            <a:xfrm>
              <a:off x="2496312"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4" name="TextBox 23">
            <a:extLst>
              <a:ext uri="{FF2B5EF4-FFF2-40B4-BE49-F238E27FC236}">
                <a16:creationId xmlns:a16="http://schemas.microsoft.com/office/drawing/2014/main" id="{E28A3ECD-C092-9FB2-BE84-558E53F4B751}"/>
              </a:ext>
            </a:extLst>
          </p:cNvPr>
          <p:cNvSpPr txBox="1"/>
          <p:nvPr/>
        </p:nvSpPr>
        <p:spPr>
          <a:xfrm>
            <a:off x="64008" y="2770632"/>
            <a:ext cx="6583680"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giờ</a:t>
            </a:r>
            <a:r>
              <a:rPr lang="en-US" sz="3200" b="1" i="0" dirty="0">
                <a:solidFill>
                  <a:srgbClr val="0070C0"/>
                </a:solidFill>
                <a:effectLst/>
              </a:rPr>
              <a:t> = 60 </a:t>
            </a:r>
            <a:r>
              <a:rPr lang="en-US" sz="3200" b="1" i="0" dirty="0" err="1">
                <a:solidFill>
                  <a:srgbClr val="0070C0"/>
                </a:solidFill>
                <a:effectLst/>
              </a:rPr>
              <a:t>phút</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giờ</a:t>
            </a:r>
            <a:r>
              <a:rPr lang="en-US" sz="3200" b="1" dirty="0">
                <a:solidFill>
                  <a:srgbClr val="0070C0"/>
                </a:solidFill>
              </a:rPr>
              <a:t> = 60 </a:t>
            </a:r>
            <a:r>
              <a:rPr lang="en-US" sz="3200" b="1" dirty="0" err="1">
                <a:solidFill>
                  <a:srgbClr val="0070C0"/>
                </a:solidFill>
              </a:rPr>
              <a:t>phút</a:t>
            </a:r>
            <a:r>
              <a:rPr lang="en-US" sz="3200" b="1" dirty="0">
                <a:solidFill>
                  <a:srgbClr val="0070C0"/>
                </a:solidFill>
              </a:rPr>
              <a:t> x 2 = 120 </a:t>
            </a:r>
            <a:r>
              <a:rPr lang="en-US" sz="3200" b="1" dirty="0" err="1">
                <a:solidFill>
                  <a:srgbClr val="0070C0"/>
                </a:solidFill>
              </a:rPr>
              <a:t>phút</a:t>
            </a:r>
            <a:endParaRPr lang="en-US" sz="3200" b="1" dirty="0">
              <a:solidFill>
                <a:srgbClr val="0070C0"/>
              </a:solidFill>
            </a:endParaRPr>
          </a:p>
        </p:txBody>
      </p:sp>
      <p:sp>
        <p:nvSpPr>
          <p:cNvPr id="25" name="Rectangle: Rounded Corners 24">
            <a:extLst>
              <a:ext uri="{FF2B5EF4-FFF2-40B4-BE49-F238E27FC236}">
                <a16:creationId xmlns:a16="http://schemas.microsoft.com/office/drawing/2014/main" id="{D571D593-4767-1C06-AC00-D922CE4CD601}"/>
              </a:ext>
            </a:extLst>
          </p:cNvPr>
          <p:cNvSpPr/>
          <p:nvPr/>
        </p:nvSpPr>
        <p:spPr>
          <a:xfrm>
            <a:off x="2596896" y="18806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120</a:t>
            </a:r>
          </a:p>
        </p:txBody>
      </p:sp>
      <p:sp>
        <p:nvSpPr>
          <p:cNvPr id="27" name="TextBox 26">
            <a:extLst>
              <a:ext uri="{FF2B5EF4-FFF2-40B4-BE49-F238E27FC236}">
                <a16:creationId xmlns:a16="http://schemas.microsoft.com/office/drawing/2014/main" id="{9E77D1F5-6CE3-A6B3-3A02-533050D82EF2}"/>
              </a:ext>
            </a:extLst>
          </p:cNvPr>
          <p:cNvSpPr txBox="1"/>
          <p:nvPr/>
        </p:nvSpPr>
        <p:spPr>
          <a:xfrm>
            <a:off x="6355080" y="2816352"/>
            <a:ext cx="6358128"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năm</a:t>
            </a:r>
            <a:r>
              <a:rPr lang="en-US" sz="3200" b="1" i="0" dirty="0">
                <a:solidFill>
                  <a:srgbClr val="0070C0"/>
                </a:solidFill>
                <a:effectLst/>
              </a:rPr>
              <a:t> = 12 </a:t>
            </a:r>
            <a:r>
              <a:rPr lang="en-US" sz="3200" b="1" i="0" dirty="0" err="1">
                <a:solidFill>
                  <a:srgbClr val="0070C0"/>
                </a:solidFill>
                <a:effectLst/>
              </a:rPr>
              <a:t>tháng</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năm</a:t>
            </a:r>
            <a:r>
              <a:rPr lang="en-US" sz="3200" b="1" dirty="0">
                <a:solidFill>
                  <a:srgbClr val="0070C0"/>
                </a:solidFill>
              </a:rPr>
              <a:t> = 12 </a:t>
            </a:r>
            <a:r>
              <a:rPr lang="en-US" sz="3200" b="1" dirty="0" err="1">
                <a:solidFill>
                  <a:srgbClr val="0070C0"/>
                </a:solidFill>
              </a:rPr>
              <a:t>tháng</a:t>
            </a:r>
            <a:r>
              <a:rPr lang="en-US" sz="3200" b="1" dirty="0">
                <a:solidFill>
                  <a:srgbClr val="0070C0"/>
                </a:solidFill>
              </a:rPr>
              <a:t> x 2 = 24 </a:t>
            </a:r>
            <a:r>
              <a:rPr lang="en-US" sz="3200" b="1" dirty="0" err="1">
                <a:solidFill>
                  <a:srgbClr val="0070C0"/>
                </a:solidFill>
              </a:rPr>
              <a:t>tháng</a:t>
            </a:r>
            <a:endParaRPr lang="en-US" sz="3200" b="1" dirty="0">
              <a:solidFill>
                <a:srgbClr val="0070C0"/>
              </a:solidFill>
            </a:endParaRPr>
          </a:p>
        </p:txBody>
      </p:sp>
      <p:sp>
        <p:nvSpPr>
          <p:cNvPr id="28" name="Rectangle: Rounded Corners 27">
            <a:extLst>
              <a:ext uri="{FF2B5EF4-FFF2-40B4-BE49-F238E27FC236}">
                <a16:creationId xmlns:a16="http://schemas.microsoft.com/office/drawing/2014/main" id="{10AEDDE6-42DD-CC9D-5003-A0B047A013C8}"/>
              </a:ext>
            </a:extLst>
          </p:cNvPr>
          <p:cNvSpPr/>
          <p:nvPr/>
        </p:nvSpPr>
        <p:spPr>
          <a:xfrm>
            <a:off x="9079992" y="1853184"/>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24</a:t>
            </a:r>
          </a:p>
        </p:txBody>
      </p:sp>
      <p:pic>
        <p:nvPicPr>
          <p:cNvPr id="29" name="Picture 28">
            <a:extLst>
              <a:ext uri="{FF2B5EF4-FFF2-40B4-BE49-F238E27FC236}">
                <a16:creationId xmlns:a16="http://schemas.microsoft.com/office/drawing/2014/main" id="{A99A31F0-43DB-38B9-4451-2A4C995EB3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9429647" y="4504018"/>
            <a:ext cx="2582968" cy="2353982"/>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666DF5AE-59B4-C129-3940-A3A2223D25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6929" y="685419"/>
            <a:ext cx="1201674" cy="1201674"/>
          </a:xfrm>
          <a:prstGeom prst="rect">
            <a:avLst/>
          </a:prstGeom>
        </p:spPr>
      </p:pic>
    </p:spTree>
    <p:extLst>
      <p:ext uri="{BB962C8B-B14F-4D97-AF65-F5344CB8AC3E}">
        <p14:creationId xmlns:p14="http://schemas.microsoft.com/office/powerpoint/2010/main" val="97422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down)">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wipe(down)">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1014984" y="557784"/>
            <a:ext cx="10908792" cy="1569660"/>
            <a:chOff x="374904" y="557784"/>
            <a:chExt cx="11548872" cy="1569660"/>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TextBox 4">
              <a:extLst>
                <a:ext uri="{FF2B5EF4-FFF2-40B4-BE49-F238E27FC236}">
                  <a16:creationId xmlns:a16="http://schemas.microsoft.com/office/drawing/2014/main" id="{B6100DEF-CBC5-887A-75ED-0F10DCD2AC23}"/>
                </a:ext>
              </a:extLst>
            </p:cNvPr>
            <p:cNvSpPr txBox="1"/>
            <p:nvPr/>
          </p:nvSpPr>
          <p:spPr>
            <a:xfrm>
              <a:off x="1170432" y="557784"/>
              <a:ext cx="107533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Hôm nay, Rô-bốt đi học bằng xe buýt. Quan sát rồi cho biết Rô-bốt đi từ nhà đến trường mất bao nhiêu phút và đi từ trường về nhà mất bao nhiêu phút.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743C9BC-C0CF-42AB-5B74-DBFA5035E886}"/>
              </a:ext>
            </a:extLst>
          </p:cNvPr>
          <p:cNvPicPr>
            <a:picLocks noChangeAspect="1"/>
          </p:cNvPicPr>
          <p:nvPr/>
        </p:nvPicPr>
        <p:blipFill>
          <a:blip r:embed="rId4"/>
          <a:stretch>
            <a:fillRect/>
          </a:stretch>
        </p:blipFill>
        <p:spPr>
          <a:xfrm>
            <a:off x="662749" y="2302002"/>
            <a:ext cx="4991321" cy="2279142"/>
          </a:xfrm>
          <a:prstGeom prst="rect">
            <a:avLst/>
          </a:prstGeom>
        </p:spPr>
      </p:pic>
      <p:pic>
        <p:nvPicPr>
          <p:cNvPr id="16" name="Picture 15">
            <a:extLst>
              <a:ext uri="{FF2B5EF4-FFF2-40B4-BE49-F238E27FC236}">
                <a16:creationId xmlns:a16="http://schemas.microsoft.com/office/drawing/2014/main" id="{15ADD975-A0FB-A853-00FA-648F73492F74}"/>
              </a:ext>
            </a:extLst>
          </p:cNvPr>
          <p:cNvPicPr>
            <a:picLocks noChangeAspect="1"/>
          </p:cNvPicPr>
          <p:nvPr/>
        </p:nvPicPr>
        <p:blipFill>
          <a:blip r:embed="rId5"/>
          <a:stretch>
            <a:fillRect/>
          </a:stretch>
        </p:blipFill>
        <p:spPr>
          <a:xfrm>
            <a:off x="5907024" y="2355976"/>
            <a:ext cx="5962840" cy="2016951"/>
          </a:xfrm>
          <a:prstGeom prst="rect">
            <a:avLst/>
          </a:prstGeom>
        </p:spPr>
      </p:pic>
      <p:sp>
        <p:nvSpPr>
          <p:cNvPr id="17" name="Rectangle: Rounded Corners 16">
            <a:extLst>
              <a:ext uri="{FF2B5EF4-FFF2-40B4-BE49-F238E27FC236}">
                <a16:creationId xmlns:a16="http://schemas.microsoft.com/office/drawing/2014/main" id="{469317BA-741F-5E96-468C-808E58EB3C0B}"/>
              </a:ext>
            </a:extLst>
          </p:cNvPr>
          <p:cNvSpPr/>
          <p:nvPr/>
        </p:nvSpPr>
        <p:spPr>
          <a:xfrm>
            <a:off x="246888" y="4773168"/>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đi học lúc 6 giờ 25 phút và đến trường lúc 6 giờ 50 phút.</a:t>
            </a:r>
          </a:p>
          <a:p>
            <a:pPr algn="just"/>
            <a:r>
              <a:rPr lang="vi-VN" sz="2800" dirty="0">
                <a:latin typeface="Calibri" panose="020F0502020204030204" pitchFamily="34" charset="0"/>
                <a:cs typeface="Calibri" panose="020F0502020204030204" pitchFamily="34" charset="0"/>
              </a:rPr>
              <a:t>   Vậy Rô-bốt đi từ nhà đến trường mất 25 phút.</a:t>
            </a:r>
          </a:p>
        </p:txBody>
      </p:sp>
      <p:sp>
        <p:nvSpPr>
          <p:cNvPr id="20" name="Rectangle: Rounded Corners 19">
            <a:extLst>
              <a:ext uri="{FF2B5EF4-FFF2-40B4-BE49-F238E27FC236}">
                <a16:creationId xmlns:a16="http://schemas.microsoft.com/office/drawing/2014/main" id="{28FB8898-BC0B-5C86-131B-6166955F05A5}"/>
              </a:ext>
            </a:extLst>
          </p:cNvPr>
          <p:cNvSpPr/>
          <p:nvPr/>
        </p:nvSpPr>
        <p:spPr>
          <a:xfrm>
            <a:off x="6144768" y="4764024"/>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tan học lúc 4 giờ 5 phút và về đến nhà lúc 4 giờ 30 phút.</a:t>
            </a:r>
          </a:p>
          <a:p>
            <a:pPr algn="just"/>
            <a:r>
              <a:rPr lang="vi-VN" sz="2800" dirty="0">
                <a:latin typeface="Calibri" panose="020F0502020204030204" pitchFamily="34" charset="0"/>
                <a:cs typeface="Calibri" panose="020F0502020204030204" pitchFamily="34" charset="0"/>
              </a:rPr>
              <a:t>   Vậy Rô-bốt đi từ trường về nhà mất 25 phút.</a:t>
            </a:r>
          </a:p>
        </p:txBody>
      </p:sp>
      <p:pic>
        <p:nvPicPr>
          <p:cNvPr id="21" name="Picture 20">
            <a:extLst>
              <a:ext uri="{FF2B5EF4-FFF2-40B4-BE49-F238E27FC236}">
                <a16:creationId xmlns:a16="http://schemas.microsoft.com/office/drawing/2014/main" id="{904C607D-AD30-7EA2-1D75-5FE97E8FF0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0" y="274320"/>
            <a:ext cx="1043483" cy="950976"/>
          </a:xfrm>
          <a:prstGeom prst="rect">
            <a:avLst/>
          </a:prstGeom>
        </p:spPr>
      </p:pic>
    </p:spTree>
    <p:extLst>
      <p:ext uri="{BB962C8B-B14F-4D97-AF65-F5344CB8AC3E}">
        <p14:creationId xmlns:p14="http://schemas.microsoft.com/office/powerpoint/2010/main" val="97990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down)">
                                      <p:cBhvr>
                                        <p:cTn id="15" dur="500"/>
                                        <p:tgtEl>
                                          <p:spTgt spid="17">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down)">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bg/>
                                          </p:spTgt>
                                        </p:tgtEl>
                                        <p:attrNameLst>
                                          <p:attrName>style.visibility</p:attrName>
                                        </p:attrNameLst>
                                      </p:cBhvr>
                                      <p:to>
                                        <p:strVal val="visible"/>
                                      </p:to>
                                    </p:set>
                                    <p:animEffect transition="in" filter="wipe(down)">
                                      <p:cBhvr>
                                        <p:cTn id="30" dur="500"/>
                                        <p:tgtEl>
                                          <p:spTgt spid="20">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wipe(down)">
                                      <p:cBhvr>
                                        <p:cTn id="4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2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descr="A picture containing vector graphics&#10;&#10;Description automatically generated">
            <a:extLst>
              <a:ext uri="{FF2B5EF4-FFF2-40B4-BE49-F238E27FC236}">
                <a16:creationId xmlns:a16="http://schemas.microsoft.com/office/drawing/2014/main" id="{19C51709-DD46-464A-8E28-D52EF081B7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345" y1="23163" x2="34345" y2="23163"/>
                        <a14:foregroundMark x1="66613" y1="22843" x2="66613" y2="22843"/>
                      </a14:backgroundRemoval>
                    </a14:imgEffect>
                  </a14:imgLayer>
                </a14:imgProps>
              </a:ext>
              <a:ext uri="{28A0092B-C50C-407E-A947-70E740481C1C}">
                <a14:useLocalDpi xmlns:a14="http://schemas.microsoft.com/office/drawing/2010/main" val="0"/>
              </a:ext>
            </a:extLst>
          </a:blip>
          <a:stretch>
            <a:fillRect/>
          </a:stretch>
        </p:blipFill>
        <p:spPr>
          <a:xfrm>
            <a:off x="6477485" y="1138373"/>
            <a:ext cx="5962650" cy="5962650"/>
          </a:xfrm>
          <a:prstGeom prst="rect">
            <a:avLst/>
          </a:prstGeom>
        </p:spPr>
      </p:pic>
      <p:pic>
        <p:nvPicPr>
          <p:cNvPr id="10" name="Picture 9">
            <a:extLst>
              <a:ext uri="{FF2B5EF4-FFF2-40B4-BE49-F238E27FC236}">
                <a16:creationId xmlns:a16="http://schemas.microsoft.com/office/drawing/2014/main" id="{8251DD0B-9273-4A46-8EFC-FA5473A6A0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9167" y1="73889" x2="39167" y2="73889"/>
                        <a14:foregroundMark x1="28056" y1="85833" x2="28056" y2="85833"/>
                        <a14:foregroundMark x1="30278" y1="68889" x2="30278" y2="68889"/>
                      </a14:backgroundRemoval>
                    </a14:imgEffect>
                  </a14:imgLayer>
                </a14:imgProps>
              </a:ext>
              <a:ext uri="{28A0092B-C50C-407E-A947-70E740481C1C}">
                <a14:useLocalDpi xmlns:a14="http://schemas.microsoft.com/office/drawing/2010/main" val="0"/>
              </a:ext>
            </a:extLst>
          </a:blip>
          <a:stretch>
            <a:fillRect/>
          </a:stretch>
        </p:blipFill>
        <p:spPr>
          <a:xfrm flipH="1">
            <a:off x="3883546" y="-243023"/>
            <a:ext cx="5372388" cy="5372388"/>
          </a:xfrm>
          <a:prstGeom prst="rect">
            <a:avLst/>
          </a:prstGeom>
        </p:spPr>
      </p:pic>
      <p:sp>
        <p:nvSpPr>
          <p:cNvPr id="11" name="TextBox 10">
            <a:extLst>
              <a:ext uri="{FF2B5EF4-FFF2-40B4-BE49-F238E27FC236}">
                <a16:creationId xmlns:a16="http://schemas.microsoft.com/office/drawing/2014/main" id="{C2453F18-88FA-4CB0-A81B-99B7AB81CCC3}"/>
              </a:ext>
            </a:extLst>
          </p:cNvPr>
          <p:cNvSpPr txBox="1"/>
          <p:nvPr/>
        </p:nvSpPr>
        <p:spPr>
          <a:xfrm>
            <a:off x="5105400" y="747398"/>
            <a:ext cx="3390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Hẹn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gặp</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lại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buổi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thám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hiểm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lần</a:t>
            </a:r>
            <a:r>
              <a:rPr kumimoji="0" lang="en-US" sz="32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ea typeface="+mn-ea"/>
                <a:cs typeface="Times New Roman" panose="02020603050405020304" pitchFamily="18" charset="0"/>
              </a:rPr>
              <a:t>tới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p>
        </p:txBody>
      </p:sp>
      <p:pic>
        <p:nvPicPr>
          <p:cNvPr id="31" name="Picture 30">
            <a:extLst>
              <a:ext uri="{FF2B5EF4-FFF2-40B4-BE49-F238E27FC236}">
                <a16:creationId xmlns:a16="http://schemas.microsoft.com/office/drawing/2014/main" id="{48395ED2-F465-4D50-B64D-52668AE305FB}"/>
              </a:ext>
            </a:extLst>
          </p:cNvPr>
          <p:cNvPicPr>
            <a:picLocks noChangeAspect="1"/>
          </p:cNvPicPr>
          <p:nvPr/>
        </p:nvPicPr>
        <p:blipFill>
          <a:blip r:embed="rId10"/>
          <a:stretch>
            <a:fillRect/>
          </a:stretch>
        </p:blipFill>
        <p:spPr>
          <a:xfrm>
            <a:off x="-271154" y="709298"/>
            <a:ext cx="6045187" cy="6045187"/>
          </a:xfrm>
          <a:prstGeom prst="rect">
            <a:avLst/>
          </a:prstGeom>
        </p:spPr>
      </p:pic>
    </p:spTree>
    <p:extLst>
      <p:ext uri="{BB962C8B-B14F-4D97-AF65-F5344CB8AC3E}">
        <p14:creationId xmlns:p14="http://schemas.microsoft.com/office/powerpoint/2010/main" val="2365640142"/>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75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3" y="0"/>
            <a:ext cx="12192000" cy="6858000"/>
          </a:xfrm>
          <a:prstGeom prst="rect">
            <a:avLst/>
          </a:prstGeom>
        </p:spPr>
      </p:pic>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9833" y="1592220"/>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descr="A picture containing clipart&#10;&#10;Description automatically generated">
            <a:extLst>
              <a:ext uri="{FF2B5EF4-FFF2-40B4-BE49-F238E27FC236}">
                <a16:creationId xmlns:a16="http://schemas.microsoft.com/office/drawing/2014/main" id="{2639D602-6EF4-446C-8128-2DDBEAA241D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867" b="93333" l="9585" r="89617">
                        <a14:foregroundMark x1="35144" y1="34933" x2="35144" y2="34933"/>
                        <a14:foregroundMark x1="34026" y1="31733" x2="34026" y2="31733"/>
                        <a14:foregroundMark x1="47125" y1="6133" x2="47125" y2="6133"/>
                        <a14:foregroundMark x1="40895" y1="89867" x2="40895" y2="89867"/>
                        <a14:foregroundMark x1="41214" y1="91733" x2="41214" y2="91733"/>
                        <a14:foregroundMark x1="49681" y1="48267" x2="49681" y2="48267"/>
                        <a14:foregroundMark x1="55591" y1="48267" x2="55591" y2="48267"/>
                        <a14:foregroundMark x1="51278" y1="93333" x2="51278" y2="93333"/>
                        <a14:foregroundMark x1="57348" y1="89867" x2="57348" y2="89867"/>
                        <a14:foregroundMark x1="58946" y1="20267" x2="58946" y2="20267"/>
                      </a14:backgroundRemoval>
                    </a14:imgEffect>
                  </a14:imgLayer>
                </a14:imgProps>
              </a:ext>
              <a:ext uri="{28A0092B-C50C-407E-A947-70E740481C1C}">
                <a14:useLocalDpi xmlns:a14="http://schemas.microsoft.com/office/drawing/2010/main" val="0"/>
              </a:ext>
            </a:extLst>
          </a:blip>
          <a:stretch>
            <a:fillRect/>
          </a:stretch>
        </p:blipFill>
        <p:spPr>
          <a:xfrm>
            <a:off x="-4387946" y="3368689"/>
            <a:ext cx="5962650" cy="3571875"/>
          </a:xfrm>
          <a:prstGeom prst="rect">
            <a:avLst/>
          </a:prstGeom>
        </p:spPr>
      </p:pic>
      <p:pic>
        <p:nvPicPr>
          <p:cNvPr id="2" name="Picture 1">
            <a:extLst>
              <a:ext uri="{FF2B5EF4-FFF2-40B4-BE49-F238E27FC236}">
                <a16:creationId xmlns:a16="http://schemas.microsoft.com/office/drawing/2014/main" id="{F5A5438A-23C2-BE6E-5C23-260AC7520A58}"/>
              </a:ext>
            </a:extLst>
          </p:cNvPr>
          <p:cNvPicPr>
            <a:picLocks noChangeAspect="1"/>
          </p:cNvPicPr>
          <p:nvPr/>
        </p:nvPicPr>
        <p:blipFill>
          <a:blip r:embed="rId12"/>
          <a:stretch>
            <a:fillRect/>
          </a:stretch>
        </p:blipFill>
        <p:spPr>
          <a:xfrm>
            <a:off x="2247998" y="1917081"/>
            <a:ext cx="8431499" cy="2566638"/>
          </a:xfrm>
          <a:prstGeom prst="rect">
            <a:avLst/>
          </a:prstGeom>
        </p:spPr>
      </p:pic>
    </p:spTree>
    <p:extLst>
      <p:ext uri="{BB962C8B-B14F-4D97-AF65-F5344CB8AC3E}">
        <p14:creationId xmlns:p14="http://schemas.microsoft.com/office/powerpoint/2010/main" val="55112058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par>
                                <p:cTn id="23" presetID="63" presetClass="path" presetSubtype="0" accel="50000" decel="50000" fill="hold" nodeType="withEffect">
                                  <p:stCondLst>
                                    <p:cond delay="0"/>
                                  </p:stCondLst>
                                  <p:childTnLst>
                                    <p:animMotion origin="layout" path="M 4.58333E-6 1.48148E-6 L 0.79362 -0.01389 " pathEditMode="relative" rAng="0" ptsTypes="AA">
                                      <p:cBhvr>
                                        <p:cTn id="24" dur="2000" fill="hold"/>
                                        <p:tgtEl>
                                          <p:spTgt spid="38"/>
                                        </p:tgtEl>
                                        <p:attrNameLst>
                                          <p:attrName>ppt_x</p:attrName>
                                          <p:attrName>ppt_y</p:attrName>
                                        </p:attrNameLst>
                                      </p:cBhvr>
                                      <p:rCtr x="39674" y="-694"/>
                                    </p:animMotion>
                                  </p:childTnLst>
                                </p:cTn>
                              </p:par>
                              <p:par>
                                <p:cTn id="25" presetID="38" presetClass="path" presetSubtype="0" accel="50000" decel="30000" fill="hold" nodeType="withEffect">
                                  <p:stCondLst>
                                    <p:cond delay="0"/>
                                  </p:stCondLst>
                                  <p:childTnLst>
                                    <p:animMotion origin="layout" path="M 4.58333E-6 -0.0294 L 0.05625 0.09907 L 0.10872 -0.0294 L 0.16484 0.09907 L 0.22096 -0.0294 L 0.27343 0.09907 L 0.32968 -0.0294 L 0.38216 0.09907 L 0.43841 -0.0294 L 0.49453 0.09907 L 0.547 -0.0294 L 0.60325 0.09907 L 0.65572 -0.0294 L 0.71184 0.09907 L 0.76809 -0.0294 L 0.82057 0.09907 L 0.87682 -0.0294 " pathEditMode="relative" rAng="0" ptsTypes="AAAAAAAAAAAAAAAAA">
                                      <p:cBhvr>
                                        <p:cTn id="26" dur="3000" fill="hold"/>
                                        <p:tgtEl>
                                          <p:spTgt spid="7"/>
                                        </p:tgtEl>
                                        <p:attrNameLst>
                                          <p:attrName>ppt_x</p:attrName>
                                          <p:attrName>ppt_y</p:attrName>
                                        </p:attrNameLst>
                                      </p:cBhvr>
                                      <p:rCtr x="43841" y="6412"/>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4" name="Title 1"/>
          <p:cNvSpPr txBox="1"/>
          <p:nvPr/>
        </p:nvSpPr>
        <p:spPr>
          <a:xfrm>
            <a:off x="838200" y="1219200"/>
            <a:ext cx="10591800" cy="1046328"/>
          </a:xfrm>
          <a:prstGeom prst="rect">
            <a:avLst/>
          </a:prstGeom>
        </p:spPr>
        <p:txBody>
          <a:bodyPr vert="horz" lIns="91433" tIns="45717" rIns="91433" bIns="45717"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1</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Mai có</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3</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000 đồng, Mai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5" name="Text Box 3"/>
          <p:cNvSpPr txBox="1">
            <a:spLocks noChangeArrowheads="1"/>
          </p:cNvSpPr>
          <p:nvPr/>
        </p:nvSpPr>
        <p:spPr bwMode="auto">
          <a:xfrm>
            <a:off x="3006940" y="2357132"/>
            <a:ext cx="5108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A. 1 cái kéo</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6" name="Text Box 7"/>
          <p:cNvSpPr txBox="1">
            <a:spLocks noChangeArrowheads="1"/>
          </p:cNvSpPr>
          <p:nvPr/>
        </p:nvSpPr>
        <p:spPr bwMode="auto">
          <a:xfrm>
            <a:off x="3006941" y="3108279"/>
            <a:ext cx="49037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B. 1 cái bút</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7" name="Text Box 10"/>
          <p:cNvSpPr txBox="1">
            <a:spLocks noChangeArrowheads="1"/>
          </p:cNvSpPr>
          <p:nvPr/>
        </p:nvSpPr>
        <p:spPr bwMode="auto">
          <a:xfrm>
            <a:off x="3006940" y="3906791"/>
            <a:ext cx="5187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C. 1 đôi dép</a:t>
            </a:r>
          </a:p>
        </p:txBody>
      </p:sp>
      <p:sp>
        <p:nvSpPr>
          <p:cNvPr id="8"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9"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0"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11" name="Oval 69"/>
          <p:cNvSpPr>
            <a:spLocks noChangeArrowheads="1"/>
          </p:cNvSpPr>
          <p:nvPr/>
        </p:nvSpPr>
        <p:spPr bwMode="auto">
          <a:xfrm>
            <a:off x="7218766" y="4725133"/>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12"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13"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14" name="Oval 69"/>
          <p:cNvSpPr>
            <a:spLocks noChangeArrowheads="1"/>
          </p:cNvSpPr>
          <p:nvPr/>
        </p:nvSpPr>
        <p:spPr bwMode="auto">
          <a:xfrm>
            <a:off x="7229877" y="4725133"/>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15"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16" name="Oval 69"/>
          <p:cNvSpPr>
            <a:spLocks noChangeArrowheads="1"/>
          </p:cNvSpPr>
          <p:nvPr/>
        </p:nvSpPr>
        <p:spPr bwMode="auto">
          <a:xfrm>
            <a:off x="7212666" y="4717592"/>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17" name="Oval 69"/>
          <p:cNvSpPr>
            <a:spLocks noChangeArrowheads="1"/>
          </p:cNvSpPr>
          <p:nvPr/>
        </p:nvSpPr>
        <p:spPr bwMode="auto">
          <a:xfrm>
            <a:off x="7229877" y="4695367"/>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18" name="Oval 69"/>
          <p:cNvSpPr>
            <a:spLocks noChangeArrowheads="1"/>
          </p:cNvSpPr>
          <p:nvPr/>
        </p:nvSpPr>
        <p:spPr bwMode="auto">
          <a:xfrm>
            <a:off x="6781800" y="4491566"/>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9144000" y="2649519"/>
            <a:ext cx="1769700" cy="3103612"/>
          </a:xfrm>
          <a:prstGeom prst="rect">
            <a:avLst/>
          </a:prstGeom>
        </p:spPr>
      </p:pic>
    </p:spTree>
    <p:custDataLst>
      <p:tags r:id="rId1"/>
    </p:custDataLst>
    <p:extLst>
      <p:ext uri="{BB962C8B-B14F-4D97-AF65-F5344CB8AC3E}">
        <p14:creationId xmlns:p14="http://schemas.microsoft.com/office/powerpoint/2010/main" val="48919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fltVal val="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8"/>
                                        </p:tgtEl>
                                        <p:attrNameLst>
                                          <p:attrName>ppt_y</p:attrName>
                                        </p:attrNameLst>
                                      </p:cBhvr>
                                      <p:tavLst>
                                        <p:tav tm="0">
                                          <p:val>
                                            <p:strVal val="#ppt_y"/>
                                          </p:val>
                                        </p:tav>
                                        <p:tav tm="100000">
                                          <p:val>
                                            <p:strVal val="#ppt_y+#ppt_h*1.125000"/>
                                          </p:val>
                                        </p:tav>
                                      </p:tavLst>
                                    </p:anim>
                                    <p:animEffect transition="out" filter="wipe(down)">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9"/>
                                        </p:tgtEl>
                                        <p:attrNameLst>
                                          <p:attrName>ppt_y</p:attrName>
                                        </p:attrNameLst>
                                      </p:cBhvr>
                                      <p:tavLst>
                                        <p:tav tm="0">
                                          <p:val>
                                            <p:strVal val="#ppt_y"/>
                                          </p:val>
                                        </p:tav>
                                        <p:tav tm="100000">
                                          <p:val>
                                            <p:strVal val="#ppt_y+#ppt_h*1.125000"/>
                                          </p:val>
                                        </p:tav>
                                      </p:tavLst>
                                    </p:anim>
                                    <p:animEffect transition="out" filter="wipe(down)">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0"/>
                                        </p:tgtEl>
                                        <p:attrNameLst>
                                          <p:attrName>ppt_y</p:attrName>
                                        </p:attrNameLst>
                                      </p:cBhvr>
                                      <p:tavLst>
                                        <p:tav tm="0">
                                          <p:val>
                                            <p:strVal val="#ppt_y"/>
                                          </p:val>
                                        </p:tav>
                                        <p:tav tm="100000">
                                          <p:val>
                                            <p:strVal val="#ppt_y+#ppt_h*1.125000"/>
                                          </p:val>
                                        </p:tav>
                                      </p:tavLst>
                                    </p:anim>
                                    <p:animEffect transition="out" filter="wipe(down)">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11"/>
                                        </p:tgtEl>
                                        <p:attrNameLst>
                                          <p:attrName>ppt_y</p:attrName>
                                        </p:attrNameLst>
                                      </p:cBhvr>
                                      <p:tavLst>
                                        <p:tav tm="0">
                                          <p:val>
                                            <p:strVal val="#ppt_y"/>
                                          </p:val>
                                        </p:tav>
                                        <p:tav tm="100000">
                                          <p:val>
                                            <p:strVal val="#ppt_y+#ppt_h*1.125000"/>
                                          </p:val>
                                        </p:tav>
                                      </p:tavLst>
                                    </p:anim>
                                    <p:animEffect transition="out" filter="wipe(down)">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13"/>
                                        </p:tgtEl>
                                        <p:attrNameLst>
                                          <p:attrName>ppt_y</p:attrName>
                                        </p:attrNameLst>
                                      </p:cBhvr>
                                      <p:tavLst>
                                        <p:tav tm="0">
                                          <p:val>
                                            <p:strVal val="#ppt_y"/>
                                          </p:val>
                                        </p:tav>
                                        <p:tav tm="100000">
                                          <p:val>
                                            <p:strVal val="#ppt_y+#ppt_h*1.125000"/>
                                          </p:val>
                                        </p:tav>
                                      </p:tavLst>
                                    </p:anim>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14"/>
                                        </p:tgtEl>
                                        <p:attrNameLst>
                                          <p:attrName>ppt_y</p:attrName>
                                        </p:attrNameLst>
                                      </p:cBhvr>
                                      <p:tavLst>
                                        <p:tav tm="0">
                                          <p:val>
                                            <p:strVal val="#ppt_y"/>
                                          </p:val>
                                        </p:tav>
                                        <p:tav tm="100000">
                                          <p:val>
                                            <p:strVal val="#ppt_y+#ppt_h*1.125000"/>
                                          </p:val>
                                        </p:tav>
                                      </p:tavLst>
                                    </p:anim>
                                    <p:animEffect transition="out" filter="wipe(down)">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16"/>
                                        </p:tgtEl>
                                        <p:attrNameLst>
                                          <p:attrName>ppt_y</p:attrName>
                                        </p:attrNameLst>
                                      </p:cBhvr>
                                      <p:tavLst>
                                        <p:tav tm="0">
                                          <p:val>
                                            <p:strVal val="#ppt_y"/>
                                          </p:val>
                                        </p:tav>
                                        <p:tav tm="100000">
                                          <p:val>
                                            <p:strVal val="#ppt_y+#ppt_h*1.125000"/>
                                          </p:val>
                                        </p:tav>
                                      </p:tavLst>
                                    </p:anim>
                                    <p:animEffect transition="out" filter="wipe(down)">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17"/>
                                        </p:tgtEl>
                                        <p:attrNameLst>
                                          <p:attrName>ppt_y</p:attrName>
                                        </p:attrNameLst>
                                      </p:cBhvr>
                                      <p:tavLst>
                                        <p:tav tm="0">
                                          <p:val>
                                            <p:strVal val="#ppt_y"/>
                                          </p:val>
                                        </p:tav>
                                        <p:tav tm="100000">
                                          <p:val>
                                            <p:strVal val="#ppt_y+#ppt_h*1.125000"/>
                                          </p:val>
                                        </p:tav>
                                      </p:tavLst>
                                    </p:anim>
                                    <p:animEffect transition="out" filter="wipe(down)">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18"/>
                                        </p:tgtEl>
                                        <p:attrNameLst>
                                          <p:attrName>ppt_y</p:attrName>
                                        </p:attrNameLst>
                                      </p:cBhvr>
                                      <p:tavLst>
                                        <p:tav tm="0">
                                          <p:val>
                                            <p:strVal val="#ppt_y"/>
                                          </p:val>
                                        </p:tav>
                                        <p:tav tm="100000">
                                          <p:val>
                                            <p:strVal val="#ppt_y+#ppt_h*1.125000"/>
                                          </p:val>
                                        </p:tav>
                                      </p:tavLst>
                                    </p:anim>
                                    <p:animEffect transition="out" filter="wipe(down)">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par>
                          <p:cTn id="132" fill="hold">
                            <p:stCondLst>
                              <p:cond delay="500"/>
                            </p:stCondLst>
                            <p:childTnLst>
                              <p:par>
                                <p:cTn id="133" presetID="16" presetClass="emph" presetSubtype="0" fill="hold" grpId="1" nodeType="afterEffect">
                                  <p:stCondLst>
                                    <p:cond delay="0"/>
                                  </p:stCondLst>
                                  <p:iterate type="lt">
                                    <p:tmPct val="4000"/>
                                  </p:iterate>
                                  <p:childTnLst>
                                    <p:set>
                                      <p:cBhvr override="childStyle">
                                        <p:cTn id="134" dur="500" fill="hold"/>
                                        <p:tgtEl>
                                          <p:spTgt spid="5"/>
                                        </p:tgtEl>
                                        <p:attrNameLst>
                                          <p:attrName>style.color</p:attrName>
                                        </p:attrNameLst>
                                      </p:cBhvr>
                                      <p:to>
                                        <p:clrVal>
                                          <a:srgbClr val="FF0000"/>
                                        </p:clrVal>
                                      </p:to>
                                    </p:set>
                                    <p:set>
                                      <p:cBhvr>
                                        <p:cTn id="135" dur="500" fill="hold"/>
                                        <p:tgtEl>
                                          <p:spTgt spid="5"/>
                                        </p:tgtEl>
                                        <p:attrNameLst>
                                          <p:attrName>fillcolor</p:attrName>
                                        </p:attrNameLst>
                                      </p:cBhvr>
                                      <p:to>
                                        <p:clrVal>
                                          <a:srgbClr val="FF0000"/>
                                        </p:clrVal>
                                      </p:to>
                                    </p:set>
                                    <p:set>
                                      <p:cBhvr>
                                        <p:cTn id="136" dur="500" fill="hold"/>
                                        <p:tgtEl>
                                          <p:spTgt spid="5"/>
                                        </p:tgtEl>
                                        <p:attrNameLst>
                                          <p:attrName>fill.type</p:attrName>
                                        </p:attrNameLst>
                                      </p:cBhvr>
                                      <p:to>
                                        <p:strVal val="solid"/>
                                      </p:to>
                                    </p:set>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7" presetID="10" presetClass="exit" presetSubtype="0" fill="hold" grpId="1" nodeType="withEffect">
                                  <p:stCondLst>
                                    <p:cond delay="0"/>
                                  </p:stCondLst>
                                  <p:childTnLst>
                                    <p:animEffect transition="out" filter="fade">
                                      <p:cBhvr>
                                        <p:cTn id="138" dur="500"/>
                                        <p:tgtEl>
                                          <p:spTgt spid="6"/>
                                        </p:tgtEl>
                                      </p:cBhvr>
                                    </p:animEffect>
                                    <p:set>
                                      <p:cBhvr>
                                        <p:cTn id="139" dur="1" fill="hold">
                                          <p:stCondLst>
                                            <p:cond delay="499"/>
                                          </p:stCondLst>
                                        </p:cTn>
                                        <p:tgtEl>
                                          <p:spTgt spid="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7">
                                            <p:txEl>
                                              <p:pRg st="0" end="0"/>
                                            </p:txEl>
                                          </p:spTgt>
                                        </p:tgtEl>
                                      </p:cBhvr>
                                    </p:animEffect>
                                    <p:set>
                                      <p:cBhvr>
                                        <p:cTn id="1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allAtOnce"/>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13" name="Title 1"/>
          <p:cNvSpPr txBox="1"/>
          <p:nvPr/>
        </p:nvSpPr>
        <p:spPr>
          <a:xfrm>
            <a:off x="914400" y="1047003"/>
            <a:ext cx="10363200" cy="970128"/>
          </a:xfrm>
          <a:prstGeom prst="rect">
            <a:avLst/>
          </a:prstGeom>
        </p:spPr>
        <p:txBody>
          <a:bodyPr vert="horz" lIns="91433" tIns="45717" rIns="91433" bIns="45717" rtlCol="0" anchor="ctr">
            <a:no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2</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Nam có </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7000</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đồng, Nam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14" name="Text Box 3"/>
          <p:cNvSpPr txBox="1">
            <a:spLocks noChangeArrowheads="1"/>
          </p:cNvSpPr>
          <p:nvPr/>
        </p:nvSpPr>
        <p:spPr bwMode="auto">
          <a:xfrm>
            <a:off x="2007240" y="2133600"/>
            <a:ext cx="7517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A.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a:t>
            </a: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kẻ</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a:t>
            </a:r>
            <a:endParaRPr kumimoji="0" lang="en-US" altLang="en-US" sz="2400" b="1" i="0" u="none" strike="noStrike" kern="1200" cap="none" spc="0" normalizeH="0" baseline="0" noProof="0">
              <a:ln>
                <a:noFill/>
              </a:ln>
              <a:solidFill>
                <a:srgbClr val="00CCFF"/>
              </a:solidFill>
              <a:effectLst/>
              <a:uLnTx/>
              <a:uFillTx/>
              <a:latin typeface="+mj-lt"/>
              <a:ea typeface="+mn-ea"/>
              <a:cs typeface="Arial" panose="020B0604020202020204" pitchFamily="34" charset="0"/>
            </a:endParaRPr>
          </a:p>
        </p:txBody>
      </p:sp>
      <p:sp>
        <p:nvSpPr>
          <p:cNvPr id="15" name="Text Box 7"/>
          <p:cNvSpPr txBox="1">
            <a:spLocks noChangeArrowheads="1"/>
          </p:cNvSpPr>
          <p:nvPr/>
        </p:nvSpPr>
        <p:spPr bwMode="auto">
          <a:xfrm>
            <a:off x="2007240" y="3727699"/>
            <a:ext cx="644937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C.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 kẻ hoặc mua 1 cái bút máy và 1 cái kéo</a:t>
            </a:r>
          </a:p>
        </p:txBody>
      </p:sp>
      <p:sp>
        <p:nvSpPr>
          <p:cNvPr id="16" name="Text Box 10"/>
          <p:cNvSpPr txBox="1">
            <a:spLocks noChangeArrowheads="1"/>
          </p:cNvSpPr>
          <p:nvPr/>
        </p:nvSpPr>
        <p:spPr bwMode="auto">
          <a:xfrm>
            <a:off x="1981200" y="2940821"/>
            <a:ext cx="769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B.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cái bút máy và 1 cái kéo</a:t>
            </a:r>
          </a:p>
        </p:txBody>
      </p:sp>
      <p:sp>
        <p:nvSpPr>
          <p:cNvPr id="17"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18"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9"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20" name="Oval 69"/>
          <p:cNvSpPr>
            <a:spLocks noChangeArrowheads="1"/>
          </p:cNvSpPr>
          <p:nvPr/>
        </p:nvSpPr>
        <p:spPr bwMode="auto">
          <a:xfrm>
            <a:off x="7525153" y="5258580"/>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21"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22"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23" name="Oval 69"/>
          <p:cNvSpPr>
            <a:spLocks noChangeArrowheads="1"/>
          </p:cNvSpPr>
          <p:nvPr/>
        </p:nvSpPr>
        <p:spPr bwMode="auto">
          <a:xfrm>
            <a:off x="7536264" y="5258580"/>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24"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25" name="Oval 69"/>
          <p:cNvSpPr>
            <a:spLocks noChangeArrowheads="1"/>
          </p:cNvSpPr>
          <p:nvPr/>
        </p:nvSpPr>
        <p:spPr bwMode="auto">
          <a:xfrm>
            <a:off x="7519053" y="525103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26" name="Oval 69"/>
          <p:cNvSpPr>
            <a:spLocks noChangeArrowheads="1"/>
          </p:cNvSpPr>
          <p:nvPr/>
        </p:nvSpPr>
        <p:spPr bwMode="auto">
          <a:xfrm>
            <a:off x="7536264" y="5228814"/>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27" name="Oval 69"/>
          <p:cNvSpPr>
            <a:spLocks noChangeArrowheads="1"/>
          </p:cNvSpPr>
          <p:nvPr/>
        </p:nvSpPr>
        <p:spPr bwMode="auto">
          <a:xfrm>
            <a:off x="7088187" y="5025013"/>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50" b="100000" l="10000" r="90000">
                        <a14:foregroundMark x1="42667" y1="39500" x2="41333" y2="28000"/>
                      </a14:backgroundRemoval>
                    </a14:imgEffect>
                  </a14:imgLayer>
                </a14:imgProps>
              </a:ext>
            </a:extLst>
          </a:blip>
          <a:srcRect l="20410" r="22896"/>
          <a:stretch>
            <a:fillRect/>
          </a:stretch>
        </p:blipFill>
        <p:spPr>
          <a:xfrm flipH="1">
            <a:off x="9131736" y="2718375"/>
            <a:ext cx="1987482" cy="3505642"/>
          </a:xfrm>
          <a:prstGeom prst="rect">
            <a:avLst/>
          </a:prstGeom>
        </p:spPr>
      </p:pic>
    </p:spTree>
    <p:custDataLst>
      <p:tags r:id="rId1"/>
    </p:custDataLst>
    <p:extLst>
      <p:ext uri="{BB962C8B-B14F-4D97-AF65-F5344CB8AC3E}">
        <p14:creationId xmlns:p14="http://schemas.microsoft.com/office/powerpoint/2010/main" val="8600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5"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D6EE716-4C32-48E0-A002-7565F78718D6}"/>
              </a:ext>
            </a:extLst>
          </p:cNvPr>
          <p:cNvSpPr/>
          <p:nvPr/>
        </p:nvSpPr>
        <p:spPr>
          <a:xfrm>
            <a:off x="1700784" y="1009458"/>
            <a:ext cx="6938550"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sp>
        <p:nvSpPr>
          <p:cNvPr id="36" name="标题 1">
            <a:extLst>
              <a:ext uri="{FF2B5EF4-FFF2-40B4-BE49-F238E27FC236}">
                <a16:creationId xmlns:a16="http://schemas.microsoft.com/office/drawing/2014/main" id="{C2420CB9-2BC1-4D8E-A30C-58586C6AB160}"/>
              </a:ext>
            </a:extLst>
          </p:cNvPr>
          <p:cNvSpPr txBox="1">
            <a:spLocks/>
          </p:cNvSpPr>
          <p:nvPr/>
        </p:nvSpPr>
        <p:spPr>
          <a:xfrm>
            <a:off x="928332" y="1009458"/>
            <a:ext cx="8430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7200" b="0" i="0" u="none" strike="noStrike" kern="1200" cap="none" spc="0" normalizeH="0" baseline="0" noProof="0" dirty="0" err="1">
                <a:ln>
                  <a:noFill/>
                </a:ln>
                <a:solidFill>
                  <a:srgbClr val="1B6A22"/>
                </a:solidFill>
                <a:effectLst/>
                <a:uLnTx/>
                <a:uFillTx/>
                <a:latin typeface="+mn-lt"/>
                <a:ea typeface="字魂27号-布丁体" panose="00000500000000000000" pitchFamily="2" charset="-122"/>
                <a:cs typeface="+mj-cs"/>
              </a:rPr>
              <a:t>Toán</a:t>
            </a:r>
            <a:endParaRPr kumimoji="0" lang="zh-CN" altLang="en-US" sz="7200" b="0" i="0" u="none" strike="noStrike" kern="1200" cap="none" spc="0" normalizeH="0" baseline="0" noProof="0" dirty="0">
              <a:ln>
                <a:noFill/>
              </a:ln>
              <a:solidFill>
                <a:srgbClr val="1B6A22"/>
              </a:solidFill>
              <a:effectLst/>
              <a:uLnTx/>
              <a:uFillTx/>
              <a:latin typeface="+mn-lt"/>
              <a:ea typeface="字魂27号-布丁体" panose="00000500000000000000" pitchFamily="2" charset="-122"/>
              <a:cs typeface="+mj-cs"/>
            </a:endParaRPr>
          </a:p>
        </p:txBody>
      </p:sp>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765" y="1307953"/>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2" name="TextBox 21">
            <a:extLst>
              <a:ext uri="{FF2B5EF4-FFF2-40B4-BE49-F238E27FC236}">
                <a16:creationId xmlns:a16="http://schemas.microsoft.com/office/drawing/2014/main" id="{34CC322F-E723-486C-82A6-47BA553E5529}"/>
              </a:ext>
            </a:extLst>
          </p:cNvPr>
          <p:cNvSpPr txBox="1"/>
          <p:nvPr/>
        </p:nvSpPr>
        <p:spPr>
          <a:xfrm>
            <a:off x="2152650" y="2463702"/>
            <a:ext cx="6191453" cy="1846659"/>
          </a:xfrm>
          <a:prstGeom prst="rect">
            <a:avLst/>
          </a:prstGeom>
          <a:noFill/>
          <a:effectLst>
            <a:outerShdw dist="38100" dir="2700000" algn="tl" rotWithShape="0">
              <a:prstClr val="black">
                <a:alpha val="40000"/>
              </a:prstClr>
            </a:outerShdw>
          </a:effectLst>
        </p:spPr>
        <p:txBody>
          <a:bodyPr wrap="square" lIns="0" tIns="0" rIns="0" bIns="0" rtlCol="0">
            <a:spAutoFit/>
          </a:bodyPr>
          <a:lstStyle/>
          <a:p>
            <a:pPr lvl="0" algn="ctr"/>
            <a:r>
              <a:rPr lang="en-US" sz="6000" b="1" dirty="0" err="1">
                <a:solidFill>
                  <a:srgbClr val="ED5565"/>
                </a:solidFill>
              </a:rPr>
              <a:t>Bài</a:t>
            </a:r>
            <a:r>
              <a:rPr lang="en-US" sz="6000" b="1" dirty="0">
                <a:solidFill>
                  <a:srgbClr val="ED5565"/>
                </a:solidFill>
              </a:rPr>
              <a:t> 69: LUYỆN TẬP CHUNG</a:t>
            </a:r>
            <a:endParaRPr kumimoji="0" lang="en-US" sz="6000" b="1" i="0" u="none" strike="noStrike" kern="1200" cap="none" spc="0" normalizeH="0" baseline="0" noProof="0" dirty="0">
              <a:ln>
                <a:noFill/>
              </a:ln>
              <a:solidFill>
                <a:srgbClr val="ED5565"/>
              </a:solidFill>
              <a:effectLst/>
              <a:uLnTx/>
              <a:uFillTx/>
            </a:endParaRPr>
          </a:p>
        </p:txBody>
      </p:sp>
      <p:pic>
        <p:nvPicPr>
          <p:cNvPr id="8" name="Picture 7" descr="A picture containing toy&#10;&#10;Description automatically generated">
            <a:extLst>
              <a:ext uri="{FF2B5EF4-FFF2-40B4-BE49-F238E27FC236}">
                <a16:creationId xmlns:a16="http://schemas.microsoft.com/office/drawing/2014/main" id="{887B158D-F0D4-4FEB-BABC-FE3FD38070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911" b="94409" l="9585" r="89617">
                        <a14:foregroundMark x1="26518" y1="10383" x2="33706" y2="20927"/>
                        <a14:foregroundMark x1="33706" y1="20927" x2="33706" y2="21086"/>
                        <a14:foregroundMark x1="25399" y1="22843" x2="33067" y2="26518"/>
                        <a14:foregroundMark x1="75240" y1="30351" x2="75240" y2="30351"/>
                        <a14:foregroundMark x1="31150" y1="50479" x2="43291" y2="50479"/>
                        <a14:foregroundMark x1="28594" y1="61502" x2="44089" y2="63738"/>
                        <a14:foregroundMark x1="31629" y1="42332" x2="31629" y2="42332"/>
                        <a14:foregroundMark x1="77157" y1="30032" x2="77157" y2="30032"/>
                        <a14:foregroundMark x1="40575" y1="71725" x2="40575" y2="71725"/>
                        <a14:foregroundMark x1="62460" y1="70927" x2="62460" y2="70927"/>
                        <a14:foregroundMark x1="53834" y1="83227" x2="53834" y2="83227"/>
                        <a14:foregroundMark x1="33866" y1="88019" x2="33866" y2="88019"/>
                        <a14:foregroundMark x1="69489" y1="87859" x2="69489" y2="87859"/>
                        <a14:foregroundMark x1="70128" y1="83706" x2="66134" y2="91693"/>
                        <a14:foregroundMark x1="30032" y1="83227" x2="31789" y2="90575"/>
                        <a14:foregroundMark x1="68211" y1="66134" x2="68211" y2="66134"/>
                        <a14:foregroundMark x1="32907" y1="6070" x2="32907" y2="6070"/>
                        <a14:foregroundMark x1="74281" y1="30511" x2="74281" y2="30511"/>
                        <a14:foregroundMark x1="77796" y1="29233" x2="77796" y2="29233"/>
                        <a14:foregroundMark x1="78435" y1="27955" x2="78435" y2="27955"/>
                        <a14:foregroundMark x1="34185" y1="52875" x2="29553" y2="53355"/>
                        <a14:foregroundMark x1="31150" y1="60543" x2="31150" y2="60543"/>
                        <a14:foregroundMark x1="28594" y1="59904" x2="28594" y2="59904"/>
                        <a14:foregroundMark x1="27316" y1="61022" x2="27316" y2="61022"/>
                        <a14:foregroundMark x1="27316" y1="58946" x2="27316" y2="58946"/>
                        <a14:foregroundMark x1="26997" y1="58946" x2="26997" y2="58946"/>
                        <a14:foregroundMark x1="27316" y1="59744" x2="27316" y2="59744"/>
                        <a14:foregroundMark x1="27316" y1="59744" x2="27316" y2="59744"/>
                        <a14:foregroundMark x1="26198" y1="59744" x2="26198" y2="59744"/>
                        <a14:foregroundMark x1="26038" y1="61022" x2="26038" y2="61022"/>
                        <a14:foregroundMark x1="26038" y1="58946" x2="26038" y2="58946"/>
                        <a14:foregroundMark x1="26038" y1="59904" x2="25240" y2="59904"/>
                        <a14:foregroundMark x1="24441" y1="59904" x2="24441" y2="59904"/>
                        <a14:foregroundMark x1="26997" y1="59265" x2="26997" y2="59265"/>
                        <a14:foregroundMark x1="26198" y1="58466" x2="26198" y2="58466"/>
                        <a14:foregroundMark x1="25719" y1="58147" x2="25719" y2="58147"/>
                        <a14:foregroundMark x1="24920" y1="58147" x2="24121" y2="58147"/>
                        <a14:foregroundMark x1="24121" y1="58147" x2="24121" y2="58147"/>
                        <a14:foregroundMark x1="24121" y1="58147" x2="22684" y2="58466"/>
                        <a14:foregroundMark x1="22684" y1="59425" x2="22684" y2="59425"/>
                        <a14:foregroundMark x1="22843" y1="59904" x2="22843" y2="59904"/>
                        <a14:foregroundMark x1="23482" y1="60224" x2="23482" y2="60224"/>
                        <a14:foregroundMark x1="24760" y1="60224" x2="24760" y2="60224"/>
                        <a14:foregroundMark x1="25719" y1="60703" x2="25719" y2="60703"/>
                        <a14:foregroundMark x1="27476" y1="61182" x2="27476" y2="61182"/>
                        <a14:foregroundMark x1="29872" y1="61981" x2="29872" y2="61981"/>
                        <a14:foregroundMark x1="31310" y1="62460" x2="31310" y2="62460"/>
                        <a14:foregroundMark x1="32907" y1="63099" x2="32907" y2="63099"/>
                        <a14:foregroundMark x1="34345" y1="63578" x2="34345" y2="63578"/>
                        <a14:foregroundMark x1="51278" y1="84185" x2="51278" y2="84185"/>
                        <a14:foregroundMark x1="47444" y1="84026" x2="47444" y2="84026"/>
                        <a14:foregroundMark x1="47444" y1="84026" x2="53035" y2="84026"/>
                        <a14:foregroundMark x1="30831" y1="93131" x2="30831" y2="93131"/>
                        <a14:foregroundMark x1="67412" y1="94409" x2="67412" y2="94409"/>
                        <a14:foregroundMark x1="52556" y1="83706" x2="47764" y2="83706"/>
                        <a14:foregroundMark x1="53514" y1="84026" x2="45847" y2="83706"/>
                        <a14:foregroundMark x1="32588" y1="31150" x2="32588" y2="31150"/>
                        <a14:backgroundMark x1="77636" y1="69649" x2="85783" y2="74601"/>
                      </a14:backgroundRemoval>
                    </a14:imgEffect>
                  </a14:imgLayer>
                </a14:imgProps>
              </a:ext>
              <a:ext uri="{28A0092B-C50C-407E-A947-70E740481C1C}">
                <a14:useLocalDpi xmlns:a14="http://schemas.microsoft.com/office/drawing/2010/main" val="0"/>
              </a:ext>
            </a:extLst>
          </a:blip>
          <a:stretch>
            <a:fillRect/>
          </a:stretch>
        </p:blipFill>
        <p:spPr>
          <a:xfrm>
            <a:off x="7600748" y="1855758"/>
            <a:ext cx="4887562" cy="4887562"/>
          </a:xfrm>
          <a:prstGeom prst="rect">
            <a:avLst/>
          </a:prstGeom>
        </p:spPr>
      </p:pic>
    </p:spTree>
    <p:extLst>
      <p:ext uri="{BB962C8B-B14F-4D97-AF65-F5344CB8AC3E}">
        <p14:creationId xmlns:p14="http://schemas.microsoft.com/office/powerpoint/2010/main" val="340958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750"/>
                                        <p:tgtEl>
                                          <p:spTgt spid="36"/>
                                        </p:tgtEl>
                                      </p:cBhvr>
                                    </p:animEffect>
                                  </p:childTnLst>
                                </p:cTn>
                              </p:par>
                            </p:childTnLst>
                          </p:cTn>
                        </p:par>
                        <p:par>
                          <p:cTn id="27" fill="hold">
                            <p:stCondLst>
                              <p:cond delay="3750"/>
                            </p:stCondLst>
                            <p:childTnLst>
                              <p:par>
                                <p:cTn id="28" presetID="63" presetClass="path" presetSubtype="0" accel="50000" decel="50000" fill="hold" nodeType="afterEffect">
                                  <p:stCondLst>
                                    <p:cond delay="0"/>
                                  </p:stCondLst>
                                  <p:childTnLst>
                                    <p:animMotion origin="layout" path="M -3.125E-6 -3.33333E-6 L 0.27813 -0.00254 " pathEditMode="relative" rAng="0" ptsTypes="AA">
                                      <p:cBhvr>
                                        <p:cTn id="29" dur="2000" fill="hold"/>
                                        <p:tgtEl>
                                          <p:spTgt spid="38"/>
                                        </p:tgtEl>
                                        <p:attrNameLst>
                                          <p:attrName>ppt_x</p:attrName>
                                          <p:attrName>ppt_y</p:attrName>
                                        </p:attrNameLst>
                                      </p:cBhvr>
                                      <p:rCtr x="13906" y="-139"/>
                                    </p:animMotion>
                                  </p:childTnLst>
                                </p:cTn>
                              </p:par>
                            </p:childTnLst>
                          </p:cTn>
                        </p:par>
                        <p:par>
                          <p:cTn id="30" fill="hold">
                            <p:stCondLst>
                              <p:cond delay="57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625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par>
                          <p:cTn id="40" fill="hold">
                            <p:stCondLst>
                              <p:cond delay="675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barn(inVertical)">
                                      <p:cBhvr>
                                        <p:cTn id="5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4295775" y="1019175"/>
            <a:ext cx="4429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Yêu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cần</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đạt</a:t>
            </a:r>
            <a:endPar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0" y="1924050"/>
            <a:ext cx="10372725"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Đọc được giờ chính xác đến 5 phút và từng phút trên đồng hồ.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Nhận biết được tháng trong năm.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Sử dụng tiền Việt Nam.</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7">
                                            <p:txEl>
                                              <p:pRg st="1" end="1"/>
                                            </p:txEl>
                                          </p:spTgt>
                                        </p:tgtEl>
                                        <p:attrNameLst>
                                          <p:attrName>style.visibility</p:attrName>
                                        </p:attrNameLst>
                                      </p:cBhvr>
                                      <p:to>
                                        <p:strVal val="visible"/>
                                      </p:to>
                                    </p:set>
                                    <p:anim calcmode="lin" valueType="num">
                                      <p:cBhvr>
                                        <p:cTn id="24" dur="500" fill="hold"/>
                                        <p:tgtEl>
                                          <p:spTgt spid="9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9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9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7">
                                            <p:txEl>
                                              <p:pRg st="2" end="2"/>
                                            </p:txEl>
                                          </p:spTgt>
                                        </p:tgtEl>
                                        <p:attrNameLst>
                                          <p:attrName>style.visibility</p:attrName>
                                        </p:attrNameLst>
                                      </p:cBhvr>
                                      <p:to>
                                        <p:strVal val="visible"/>
                                      </p:to>
                                    </p:set>
                                    <p:anim calcmode="lin" valueType="num">
                                      <p:cBhvr>
                                        <p:cTn id="31" dur="500" fill="hold"/>
                                        <p:tgtEl>
                                          <p:spTgt spid="9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7">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7EB6A8-BAB0-475B-8786-8A33CA9BF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a:extLst>
              <a:ext uri="{FF2B5EF4-FFF2-40B4-BE49-F238E27FC236}">
                <a16:creationId xmlns:a16="http://schemas.microsoft.com/office/drawing/2014/main" id="{F7CC8196-FA22-4282-B63E-312D82033721}"/>
              </a:ext>
            </a:extLst>
          </p:cNvPr>
          <p:cNvGrpSpPr/>
          <p:nvPr/>
        </p:nvGrpSpPr>
        <p:grpSpPr>
          <a:xfrm>
            <a:off x="1" y="5744572"/>
            <a:ext cx="12191999" cy="1113427"/>
            <a:chOff x="1" y="5605056"/>
            <a:chExt cx="13719705" cy="1252944"/>
          </a:xfrm>
        </p:grpSpPr>
        <p:pic>
          <p:nvPicPr>
            <p:cNvPr id="17" name="图片 16">
              <a:extLst>
                <a:ext uri="{FF2B5EF4-FFF2-40B4-BE49-F238E27FC236}">
                  <a16:creationId xmlns:a16="http://schemas.microsoft.com/office/drawing/2014/main" id="{CBA0912A-3E91-4D26-B99A-5CF972F69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A96D2A71-9B83-4E66-AED7-2424BF47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图片 20">
            <a:extLst>
              <a:ext uri="{FF2B5EF4-FFF2-40B4-BE49-F238E27FC236}">
                <a16:creationId xmlns:a16="http://schemas.microsoft.com/office/drawing/2014/main" id="{62C64DEE-91E6-4241-88F2-5819C81A9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TextBox 1">
            <a:extLst>
              <a:ext uri="{FF2B5EF4-FFF2-40B4-BE49-F238E27FC236}">
                <a16:creationId xmlns:a16="http://schemas.microsoft.com/office/drawing/2014/main" id="{FF209805-E100-422F-84AB-D97FA1B4730A}"/>
              </a:ext>
            </a:extLst>
          </p:cNvPr>
          <p:cNvSpPr txBox="1"/>
          <p:nvPr/>
        </p:nvSpPr>
        <p:spPr>
          <a:xfrm>
            <a:off x="4483884" y="147879"/>
            <a:ext cx="72873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ea typeface="+mn-ea"/>
                <a:cs typeface="Times New Roman" panose="02020603050405020304" pitchFamily="18" charset="0"/>
              </a:rPr>
              <a:t>Hành trình thám hiểm</a:t>
            </a:r>
          </a:p>
        </p:txBody>
      </p:sp>
      <p:pic>
        <p:nvPicPr>
          <p:cNvPr id="15" name="Picture 14">
            <a:extLst>
              <a:ext uri="{FF2B5EF4-FFF2-40B4-BE49-F238E27FC236}">
                <a16:creationId xmlns:a16="http://schemas.microsoft.com/office/drawing/2014/main" id="{21795949-B31D-4917-AE3C-CA92AB8479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9" name="TextBox 8">
            <a:extLst>
              <a:ext uri="{FF2B5EF4-FFF2-40B4-BE49-F238E27FC236}">
                <a16:creationId xmlns:a16="http://schemas.microsoft.com/office/drawing/2014/main" id="{4E554024-3BA1-4DFC-92A1-E860948624AB}"/>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Chuẩn</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đồ</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25" name="文本框 24">
            <a:extLst>
              <a:ext uri="{FF2B5EF4-FFF2-40B4-BE49-F238E27FC236}">
                <a16:creationId xmlns:a16="http://schemas.microsoft.com/office/drawing/2014/main" id="{1888A427-A6F0-4682-94FB-0E4A83086368}"/>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7" name="Picture 36">
            <a:extLst>
              <a:ext uri="{FF2B5EF4-FFF2-40B4-BE49-F238E27FC236}">
                <a16:creationId xmlns:a16="http://schemas.microsoft.com/office/drawing/2014/main" id="{71A854D1-F7F5-4EB6-9D5B-1CA03273C8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3740778" y="2525830"/>
            <a:ext cx="4579490" cy="2661562"/>
          </a:xfrm>
          <a:prstGeom prst="rect">
            <a:avLst/>
          </a:prstGeom>
        </p:spPr>
      </p:pic>
      <p:sp>
        <p:nvSpPr>
          <p:cNvPr id="38" name="TextBox 37">
            <a:extLst>
              <a:ext uri="{FF2B5EF4-FFF2-40B4-BE49-F238E27FC236}">
                <a16:creationId xmlns:a16="http://schemas.microsoft.com/office/drawing/2014/main" id="{1B98ECA4-9590-4B45-AA12-CD453B54C615}"/>
              </a:ext>
            </a:extLst>
          </p:cNvPr>
          <p:cNvSpPr txBox="1"/>
          <p:nvPr/>
        </p:nvSpPr>
        <p:spPr>
          <a:xfrm>
            <a:off x="4179317" y="3945045"/>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Leo núi</a:t>
            </a:r>
          </a:p>
        </p:txBody>
      </p:sp>
      <p:sp>
        <p:nvSpPr>
          <p:cNvPr id="27" name="文本框 26">
            <a:extLst>
              <a:ext uri="{FF2B5EF4-FFF2-40B4-BE49-F238E27FC236}">
                <a16:creationId xmlns:a16="http://schemas.microsoft.com/office/drawing/2014/main" id="{2A5C99F4-32C0-4C70-B401-E4AE39350852}"/>
              </a:ext>
            </a:extLst>
          </p:cNvPr>
          <p:cNvSpPr txBox="1"/>
          <p:nvPr/>
        </p:nvSpPr>
        <p:spPr>
          <a:xfrm>
            <a:off x="5135319" y="3375461"/>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9" name="Picture 38">
            <a:extLst>
              <a:ext uri="{FF2B5EF4-FFF2-40B4-BE49-F238E27FC236}">
                <a16:creationId xmlns:a16="http://schemas.microsoft.com/office/drawing/2014/main" id="{D8EC2504-BFC4-4A0A-9CB2-9A089693425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7549648" y="2545065"/>
            <a:ext cx="4579490" cy="2661562"/>
          </a:xfrm>
          <a:prstGeom prst="rect">
            <a:avLst/>
          </a:prstGeom>
        </p:spPr>
      </p:pic>
      <p:sp>
        <p:nvSpPr>
          <p:cNvPr id="40" name="TextBox 39">
            <a:extLst>
              <a:ext uri="{FF2B5EF4-FFF2-40B4-BE49-F238E27FC236}">
                <a16:creationId xmlns:a16="http://schemas.microsoft.com/office/drawing/2014/main" id="{D5D72E8A-D075-4D11-B7F6-8E8B5B1A5FB2}"/>
              </a:ext>
            </a:extLst>
          </p:cNvPr>
          <p:cNvSpPr txBox="1"/>
          <p:nvPr/>
        </p:nvSpPr>
        <p:spPr>
          <a:xfrm>
            <a:off x="8080325" y="3801974"/>
            <a:ext cx="25144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Cắm trại                                                                                                                                      </a:t>
            </a:r>
            <a:r>
              <a:rPr kumimoji="0" lang="en-US" sz="5400" b="1" i="0" u="none" strike="noStrike" kern="1200" cap="none" spc="0" normalizeH="0" baseline="0" noProof="0">
                <a:ln>
                  <a:noFill/>
                </a:ln>
                <a:solidFill>
                  <a:prstClr val="black"/>
                </a:solidFill>
                <a:effectLst/>
                <a:uLnTx/>
                <a:uFillTx/>
                <a:ea typeface="+mn-ea"/>
                <a:cs typeface="Times New Roman" panose="02020603050405020304" pitchFamily="18" charset="0"/>
              </a:rPr>
              <a:t> </a:t>
            </a:r>
            <a:endPar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41" name="文本框 26">
            <a:extLst>
              <a:ext uri="{FF2B5EF4-FFF2-40B4-BE49-F238E27FC236}">
                <a16:creationId xmlns:a16="http://schemas.microsoft.com/office/drawing/2014/main" id="{85B1E32E-5008-4F3F-B87B-98D1E437D310}"/>
              </a:ext>
            </a:extLst>
          </p:cNvPr>
          <p:cNvSpPr txBox="1"/>
          <p:nvPr/>
        </p:nvSpPr>
        <p:spPr>
          <a:xfrm>
            <a:off x="9039461" y="3410008"/>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a:ln>
                  <a:noFill/>
                </a:ln>
                <a:solidFill>
                  <a:prstClr val="black"/>
                </a:solidFill>
                <a:effectLst/>
                <a:uLnTx/>
                <a:uFillTx/>
                <a:ea typeface="字魂27号-布丁体" panose="00000500000000000000" pitchFamily="2" charset="-122"/>
                <a:cs typeface="+mn-cs"/>
              </a:rPr>
              <a:t>03</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20" name="Picture 19" descr="A picture containing chain, accessory&#10;&#10;Description automatically generated">
            <a:extLst>
              <a:ext uri="{FF2B5EF4-FFF2-40B4-BE49-F238E27FC236}">
                <a16:creationId xmlns:a16="http://schemas.microsoft.com/office/drawing/2014/main" id="{45F294C3-BC15-4579-892E-84209E961C1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8462" r="90000">
                        <a14:foregroundMark x1="9615" y1="58077" x2="9615" y2="58077"/>
                        <a14:foregroundMark x1="8462" y1="56923" x2="8462" y2="56923"/>
                        <a14:foregroundMark x1="26923" y1="28077" x2="26923" y2="28077"/>
                        <a14:foregroundMark x1="58077" y1="24615" x2="58077" y2="24615"/>
                        <a14:foregroundMark x1="63846" y1="27308" x2="63846" y2="27308"/>
                        <a14:foregroundMark x1="68462" y1="31923" x2="68462" y2="31923"/>
                        <a14:foregroundMark x1="70385" y1="33462" x2="70385" y2="33462"/>
                        <a14:foregroundMark x1="39615" y1="73462" x2="39615" y2="73462"/>
                        <a14:foregroundMark x1="39615" y1="74231" x2="39615" y2="74231"/>
                        <a14:foregroundMark x1="38846" y1="73846" x2="38846" y2="73846"/>
                      </a14:backgroundRemoval>
                    </a14:imgEffect>
                  </a14:imgLayer>
                </a14:imgProps>
              </a:ext>
              <a:ext uri="{28A0092B-C50C-407E-A947-70E740481C1C}">
                <a14:useLocalDpi xmlns:a14="http://schemas.microsoft.com/office/drawing/2010/main" val="0"/>
              </a:ext>
            </a:extLst>
          </a:blip>
          <a:stretch>
            <a:fillRect/>
          </a:stretch>
        </p:blipFill>
        <p:spPr>
          <a:xfrm>
            <a:off x="5812062" y="172375"/>
            <a:ext cx="3302000" cy="3302000"/>
          </a:xfrm>
          <a:prstGeom prst="rect">
            <a:avLst/>
          </a:prstGeom>
        </p:spPr>
      </p:pic>
      <p:sp>
        <p:nvSpPr>
          <p:cNvPr id="22" name="TextBox 21">
            <a:extLst>
              <a:ext uri="{FF2B5EF4-FFF2-40B4-BE49-F238E27FC236}">
                <a16:creationId xmlns:a16="http://schemas.microsoft.com/office/drawing/2014/main" id="{032E5AE7-5CC6-47C0-91C3-8E1A5E328C9F}"/>
              </a:ext>
            </a:extLst>
          </p:cNvPr>
          <p:cNvSpPr txBox="1"/>
          <p:nvPr/>
        </p:nvSpPr>
        <p:spPr>
          <a:xfrm>
            <a:off x="6480568" y="1353884"/>
            <a:ext cx="19861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ea typeface="+mn-ea"/>
                <a:cs typeface="+mn-cs"/>
              </a:rPr>
              <a:t>Ngày 1 </a:t>
            </a:r>
          </a:p>
        </p:txBody>
      </p:sp>
    </p:spTree>
    <p:extLst>
      <p:ext uri="{BB962C8B-B14F-4D97-AF65-F5344CB8AC3E}">
        <p14:creationId xmlns:p14="http://schemas.microsoft.com/office/powerpoint/2010/main" val="972738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9" name="Picture 8">
            <a:extLst>
              <a:ext uri="{FF2B5EF4-FFF2-40B4-BE49-F238E27FC236}">
                <a16:creationId xmlns:a16="http://schemas.microsoft.com/office/drawing/2014/main" id="{9F8CF126-C957-43B3-BB74-65ED739DFF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10" name="TextBox 9">
            <a:extLst>
              <a:ext uri="{FF2B5EF4-FFF2-40B4-BE49-F238E27FC236}">
                <a16:creationId xmlns:a16="http://schemas.microsoft.com/office/drawing/2014/main" id="{BEB3D4E5-B077-4EAA-9E01-ECB10F535E22}"/>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11" name="文本框 24">
            <a:extLst>
              <a:ext uri="{FF2B5EF4-FFF2-40B4-BE49-F238E27FC236}">
                <a16:creationId xmlns:a16="http://schemas.microsoft.com/office/drawing/2014/main" id="{B442DB84-BFCB-4C75-8517-9A1680416CB0}"/>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12" name="Picture 11" descr="A picture containing shape&#10;&#10;Description automatically generated">
            <a:extLst>
              <a:ext uri="{FF2B5EF4-FFF2-40B4-BE49-F238E27FC236}">
                <a16:creationId xmlns:a16="http://schemas.microsoft.com/office/drawing/2014/main" id="{A8CC0F00-548D-49F9-8820-45DFFA34EB8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3161053" y="1376687"/>
            <a:ext cx="3813527" cy="5351177"/>
          </a:xfrm>
          <a:prstGeom prst="rect">
            <a:avLst/>
          </a:prstGeom>
        </p:spPr>
      </p:pic>
      <p:pic>
        <p:nvPicPr>
          <p:cNvPr id="17" name="Picture 16" descr="Diagram, shape&#10;&#10;Description automatically generated">
            <a:extLst>
              <a:ext uri="{FF2B5EF4-FFF2-40B4-BE49-F238E27FC236}">
                <a16:creationId xmlns:a16="http://schemas.microsoft.com/office/drawing/2014/main" id="{E7D1B960-93DF-43E4-A76F-5D3CE11C53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26094" y="-1019713"/>
            <a:ext cx="6501026" cy="6501026"/>
          </a:xfrm>
          <a:prstGeom prst="rect">
            <a:avLst/>
          </a:prstGeom>
        </p:spPr>
      </p:pic>
      <p:sp>
        <p:nvSpPr>
          <p:cNvPr id="18" name="TextBox 17">
            <a:extLst>
              <a:ext uri="{FF2B5EF4-FFF2-40B4-BE49-F238E27FC236}">
                <a16:creationId xmlns:a16="http://schemas.microsoft.com/office/drawing/2014/main" id="{E96D4758-7C57-462B-B29A-AFC2DB644C1A}"/>
              </a:ext>
            </a:extLst>
          </p:cNvPr>
          <p:cNvSpPr txBox="1"/>
          <p:nvPr/>
        </p:nvSpPr>
        <p:spPr>
          <a:xfrm>
            <a:off x="6978863" y="1382746"/>
            <a:ext cx="38135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ea typeface="+mn-ea"/>
                <a:cs typeface="Times New Roman" panose="02020603050405020304" pitchFamily="18" charset="0"/>
              </a:rPr>
              <a:t>Để có một chuyến đi vui vẻ chúng ta phải chuẩn bị đầy đủ đồ dùng </a:t>
            </a:r>
          </a:p>
        </p:txBody>
      </p:sp>
      <p:pic>
        <p:nvPicPr>
          <p:cNvPr id="19" name="Picture 18">
            <a:extLst>
              <a:ext uri="{FF2B5EF4-FFF2-40B4-BE49-F238E27FC236}">
                <a16:creationId xmlns:a16="http://schemas.microsoft.com/office/drawing/2014/main" id="{3E9F3565-6E13-4B38-9697-43B3509DDA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513983" y="3344390"/>
            <a:ext cx="3480867" cy="3480867"/>
          </a:xfrm>
          <a:prstGeom prst="rect">
            <a:avLst/>
          </a:prstGeom>
        </p:spPr>
      </p:pic>
    </p:spTree>
    <p:extLst>
      <p:ext uri="{BB962C8B-B14F-4D97-AF65-F5344CB8AC3E}">
        <p14:creationId xmlns:p14="http://schemas.microsoft.com/office/powerpoint/2010/main" val="2339268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34100"/>
            <a:ext cx="12191999" cy="723899"/>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2" name="Group 1">
            <a:extLst>
              <a:ext uri="{FF2B5EF4-FFF2-40B4-BE49-F238E27FC236}">
                <a16:creationId xmlns:a16="http://schemas.microsoft.com/office/drawing/2014/main" id="{7E71AA40-0D8B-40D5-23BD-0776FDFCB620}"/>
              </a:ext>
            </a:extLst>
          </p:cNvPr>
          <p:cNvGrpSpPr/>
          <p:nvPr/>
        </p:nvGrpSpPr>
        <p:grpSpPr>
          <a:xfrm>
            <a:off x="124287" y="130939"/>
            <a:ext cx="11715288" cy="1269236"/>
            <a:chOff x="238966" y="619946"/>
            <a:chExt cx="9065259" cy="1339048"/>
          </a:xfrm>
        </p:grpSpPr>
        <p:grpSp>
          <p:nvGrpSpPr>
            <p:cNvPr id="6" name="Group 5">
              <a:extLst>
                <a:ext uri="{FF2B5EF4-FFF2-40B4-BE49-F238E27FC236}">
                  <a16:creationId xmlns:a16="http://schemas.microsoft.com/office/drawing/2014/main" id="{2B531CBC-EEBC-F951-94B8-1574DD683FBD}"/>
                </a:ext>
              </a:extLst>
            </p:cNvPr>
            <p:cNvGrpSpPr/>
            <p:nvPr/>
          </p:nvGrpSpPr>
          <p:grpSpPr>
            <a:xfrm>
              <a:off x="1388969" y="651097"/>
              <a:ext cx="7915256" cy="1307897"/>
              <a:chOff x="1388969" y="651097"/>
              <a:chExt cx="7915256" cy="1307897"/>
            </a:xfrm>
          </p:grpSpPr>
          <p:pic>
            <p:nvPicPr>
              <p:cNvPr id="11" name="Picture 10">
                <a:extLst>
                  <a:ext uri="{FF2B5EF4-FFF2-40B4-BE49-F238E27FC236}">
                    <a16:creationId xmlns:a16="http://schemas.microsoft.com/office/drawing/2014/main" id="{0CC2E6F9-77AF-2E1C-DF4A-E45D4C21D6F4}"/>
                  </a:ext>
                </a:extLst>
              </p:cNvPr>
              <p:cNvPicPr>
                <a:picLocks noChangeAspect="1"/>
              </p:cNvPicPr>
              <p:nvPr/>
            </p:nvPicPr>
            <p:blipFill>
              <a:blip r:embed="rId6"/>
              <a:stretch>
                <a:fillRect/>
              </a:stretch>
            </p:blipFill>
            <p:spPr>
              <a:xfrm>
                <a:off x="1388969" y="651097"/>
                <a:ext cx="7915256" cy="130789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D18293-B873-5B9C-155F-5304C7B8B52D}"/>
                  </a:ext>
                </a:extLst>
              </p:cNvPr>
              <p:cNvSpPr txBox="1"/>
              <p:nvPr/>
            </p:nvSpPr>
            <p:spPr>
              <a:xfrm>
                <a:off x="1425246" y="737371"/>
                <a:ext cx="7473606" cy="1039057"/>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Buổi</a:t>
                </a:r>
                <a:r>
                  <a:rPr lang="en-US" sz="3200" b="0" i="0" dirty="0">
                    <a:solidFill>
                      <a:srgbClr val="000000"/>
                    </a:solidFill>
                    <a:effectLst/>
                  </a:rPr>
                  <a:t> </a:t>
                </a:r>
                <a:r>
                  <a:rPr lang="en-US" sz="3200" b="0" i="0" dirty="0" err="1">
                    <a:solidFill>
                      <a:srgbClr val="000000"/>
                    </a:solidFill>
                    <a:effectLst/>
                  </a:rPr>
                  <a:t>sáng</a:t>
                </a:r>
                <a:r>
                  <a:rPr lang="en-US" sz="3200" b="0" i="0" dirty="0">
                    <a:solidFill>
                      <a:srgbClr val="000000"/>
                    </a:solidFill>
                    <a:effectLst/>
                  </a:rPr>
                  <a:t>, Mai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bố</a:t>
                </a:r>
                <a:r>
                  <a:rPr lang="en-US" sz="3200" b="0" i="0" dirty="0">
                    <a:solidFill>
                      <a:srgbClr val="000000"/>
                    </a:solidFill>
                    <a:effectLst/>
                  </a:rPr>
                  <a:t>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tặng</a:t>
                </a:r>
                <a:r>
                  <a:rPr lang="en-US" sz="3200" b="0" i="0" dirty="0">
                    <a:solidFill>
                      <a:srgbClr val="000000"/>
                    </a:solidFill>
                    <a:effectLst/>
                  </a:rPr>
                  <a:t> bánh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đồng</a:t>
                </a:r>
                <a:r>
                  <a:rPr lang="en-US" sz="3200" b="0" i="0" dirty="0">
                    <a:solidFill>
                      <a:srgbClr val="000000"/>
                    </a:solidFill>
                    <a:effectLst/>
                  </a:rPr>
                  <a:t> </a:t>
                </a:r>
                <a:r>
                  <a:rPr lang="en-US" sz="3200" b="0" i="0" dirty="0" err="1">
                    <a:solidFill>
                      <a:srgbClr val="000000"/>
                    </a:solidFill>
                    <a:effectLst/>
                  </a:rPr>
                  <a:t>hồ</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Mai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vào</a:t>
                </a:r>
                <a:r>
                  <a:rPr lang="en-US" sz="3200" b="0" i="0" dirty="0">
                    <a:solidFill>
                      <a:srgbClr val="000000"/>
                    </a:solidFill>
                    <a:effectLst/>
                  </a:rPr>
                  <a:t> </a:t>
                </a:r>
                <a:r>
                  <a:rPr lang="en-US" sz="3200" b="0" i="0" dirty="0" err="1">
                    <a:solidFill>
                      <a:srgbClr val="000000"/>
                    </a:solidFill>
                    <a:effectLst/>
                  </a:rPr>
                  <a:t>lúc</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7" name="Group 6">
              <a:extLst>
                <a:ext uri="{FF2B5EF4-FFF2-40B4-BE49-F238E27FC236}">
                  <a16:creationId xmlns:a16="http://schemas.microsoft.com/office/drawing/2014/main" id="{C2EC7F2C-8C8D-E78B-DC12-7636CB98BB92}"/>
                </a:ext>
              </a:extLst>
            </p:cNvPr>
            <p:cNvGrpSpPr/>
            <p:nvPr/>
          </p:nvGrpSpPr>
          <p:grpSpPr>
            <a:xfrm>
              <a:off x="238966" y="619946"/>
              <a:ext cx="1149680" cy="1248103"/>
              <a:chOff x="238966" y="619946"/>
              <a:chExt cx="1149680" cy="1248103"/>
            </a:xfrm>
          </p:grpSpPr>
          <p:sp>
            <p:nvSpPr>
              <p:cNvPr id="8" name="Isosceles Triangle 7">
                <a:extLst>
                  <a:ext uri="{FF2B5EF4-FFF2-40B4-BE49-F238E27FC236}">
                    <a16:creationId xmlns:a16="http://schemas.microsoft.com/office/drawing/2014/main" id="{D4831824-BA89-A9D5-B22C-87FFFF3DD405}"/>
                  </a:ext>
                </a:extLst>
              </p:cNvPr>
              <p:cNvSpPr/>
              <p:nvPr/>
            </p:nvSpPr>
            <p:spPr>
              <a:xfrm>
                <a:off x="238966" y="619946"/>
                <a:ext cx="1149680" cy="1248103"/>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C31E5111-92BC-F5E4-E4FF-D0192056881F}"/>
                  </a:ext>
                </a:extLst>
              </p:cNvPr>
              <p:cNvSpPr txBox="1"/>
              <p:nvPr/>
            </p:nvSpPr>
            <p:spPr>
              <a:xfrm>
                <a:off x="648563" y="945829"/>
                <a:ext cx="315746" cy="837712"/>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1</a:t>
                </a:r>
              </a:p>
            </p:txBody>
          </p:sp>
        </p:grpSp>
      </p:grpSp>
      <p:pic>
        <p:nvPicPr>
          <p:cNvPr id="17" name="Picture 16">
            <a:extLst>
              <a:ext uri="{FF2B5EF4-FFF2-40B4-BE49-F238E27FC236}">
                <a16:creationId xmlns:a16="http://schemas.microsoft.com/office/drawing/2014/main" id="{65C824FD-5C2C-C070-6FFB-5F9E7E13C0FD}"/>
              </a:ext>
            </a:extLst>
          </p:cNvPr>
          <p:cNvPicPr>
            <a:picLocks noChangeAspect="1"/>
          </p:cNvPicPr>
          <p:nvPr/>
        </p:nvPicPr>
        <p:blipFill>
          <a:blip r:embed="rId7"/>
          <a:stretch>
            <a:fillRect/>
          </a:stretch>
        </p:blipFill>
        <p:spPr>
          <a:xfrm>
            <a:off x="2847975" y="1474255"/>
            <a:ext cx="6805612" cy="4569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id="{7F6C0F6B-20E5-8849-0461-2B1A67E512F6}"/>
              </a:ext>
            </a:extLst>
          </p:cNvPr>
          <p:cNvSpPr/>
          <p:nvPr/>
        </p:nvSpPr>
        <p:spPr>
          <a:xfrm>
            <a:off x="8696325" y="2371726"/>
            <a:ext cx="3638552" cy="12954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đối</a:t>
            </a:r>
            <a:r>
              <a:rPr lang="en-US" sz="2400" dirty="0"/>
              <a:t> </a:t>
            </a:r>
            <a:r>
              <a:rPr lang="en-US" sz="2400" dirty="0" err="1"/>
              <a:t>diện</a:t>
            </a:r>
            <a:r>
              <a:rPr lang="en-US" sz="2400" dirty="0"/>
              <a:t> </a:t>
            </a:r>
            <a:r>
              <a:rPr lang="en-US" sz="2400" dirty="0" err="1"/>
              <a:t>lúc</a:t>
            </a:r>
            <a:r>
              <a:rPr lang="en-US" sz="2400" dirty="0"/>
              <a:t> 8 </a:t>
            </a:r>
            <a:r>
              <a:rPr lang="en-US" sz="2400" dirty="0" err="1"/>
              <a:t>giờ</a:t>
            </a:r>
            <a:r>
              <a:rPr lang="en-US" sz="2400" dirty="0"/>
              <a:t> 35 </a:t>
            </a:r>
            <a:r>
              <a:rPr lang="en-US" sz="2400" dirty="0" err="1"/>
              <a:t>phút</a:t>
            </a:r>
            <a:r>
              <a:rPr lang="en-US" sz="2400" dirty="0"/>
              <a:t>, hay 9 </a:t>
            </a:r>
            <a:r>
              <a:rPr lang="en-US" sz="2400" dirty="0" err="1"/>
              <a:t>giờ</a:t>
            </a:r>
            <a:r>
              <a:rPr lang="en-US" sz="2400" dirty="0"/>
              <a:t> </a:t>
            </a:r>
            <a:r>
              <a:rPr lang="en-US" sz="2400" dirty="0" err="1"/>
              <a:t>kém</a:t>
            </a:r>
            <a:r>
              <a:rPr lang="en-US" sz="2400" dirty="0"/>
              <a:t> 25 </a:t>
            </a:r>
            <a:r>
              <a:rPr lang="en-US" sz="2400" dirty="0" err="1"/>
              <a:t>phút</a:t>
            </a:r>
            <a:r>
              <a:rPr lang="en-US" sz="2400" dirty="0"/>
              <a:t>.</a:t>
            </a:r>
          </a:p>
        </p:txBody>
      </p:sp>
      <p:sp>
        <p:nvSpPr>
          <p:cNvPr id="21" name="Rectangle: Rounded Corners 20">
            <a:extLst>
              <a:ext uri="{FF2B5EF4-FFF2-40B4-BE49-F238E27FC236}">
                <a16:creationId xmlns:a16="http://schemas.microsoft.com/office/drawing/2014/main" id="{37AC6491-7632-0090-3C9D-058266462352}"/>
              </a:ext>
            </a:extLst>
          </p:cNvPr>
          <p:cNvSpPr/>
          <p:nvPr/>
        </p:nvSpPr>
        <p:spPr>
          <a:xfrm>
            <a:off x="3886200" y="5657850"/>
            <a:ext cx="4076702" cy="11334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bên</a:t>
            </a:r>
            <a:r>
              <a:rPr lang="en-US" sz="2400" dirty="0"/>
              <a:t> </a:t>
            </a:r>
            <a:r>
              <a:rPr lang="en-US" sz="2400" dirty="0" err="1"/>
              <a:t>cạnh</a:t>
            </a:r>
            <a:r>
              <a:rPr lang="en-US" sz="2400" dirty="0"/>
              <a:t> </a:t>
            </a:r>
            <a:r>
              <a:rPr lang="en-US" sz="2400" dirty="0" err="1"/>
              <a:t>lúc</a:t>
            </a:r>
            <a:r>
              <a:rPr lang="en-US" sz="2400" dirty="0"/>
              <a:t> 8 </a:t>
            </a:r>
            <a:r>
              <a:rPr lang="en-US" sz="2400" dirty="0" err="1"/>
              <a:t>giờ</a:t>
            </a:r>
            <a:r>
              <a:rPr lang="en-US" sz="2400" dirty="0"/>
              <a:t> 45 </a:t>
            </a:r>
            <a:r>
              <a:rPr lang="en-US" sz="2400" dirty="0" err="1"/>
              <a:t>phút</a:t>
            </a:r>
            <a:r>
              <a:rPr lang="en-US" sz="2400" dirty="0"/>
              <a:t>, hay 9 </a:t>
            </a:r>
            <a:r>
              <a:rPr lang="en-US" sz="2400" dirty="0" err="1"/>
              <a:t>giờ</a:t>
            </a:r>
            <a:r>
              <a:rPr lang="en-US" sz="2400" dirty="0"/>
              <a:t> 15 </a:t>
            </a:r>
            <a:r>
              <a:rPr lang="en-US" sz="2400" dirty="0" err="1"/>
              <a:t>phút</a:t>
            </a:r>
            <a:r>
              <a:rPr lang="en-US" sz="2400" dirty="0"/>
              <a:t>.</a:t>
            </a:r>
          </a:p>
        </p:txBody>
      </p:sp>
      <p:pic>
        <p:nvPicPr>
          <p:cNvPr id="23" name="Picture 22">
            <a:extLst>
              <a:ext uri="{FF2B5EF4-FFF2-40B4-BE49-F238E27FC236}">
                <a16:creationId xmlns:a16="http://schemas.microsoft.com/office/drawing/2014/main" id="{51DDEF7C-8DFD-8591-AE1A-AE581EE5CD6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6200000">
            <a:off x="-4577567" y="4469231"/>
            <a:ext cx="2135010" cy="1940724"/>
          </a:xfrm>
          <a:prstGeom prst="rect">
            <a:avLst/>
          </a:prstGeom>
        </p:spPr>
      </p:pic>
    </p:spTree>
    <p:extLst>
      <p:ext uri="{BB962C8B-B14F-4D97-AF65-F5344CB8AC3E}">
        <p14:creationId xmlns:p14="http://schemas.microsoft.com/office/powerpoint/2010/main" val="1438980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6.25E-7 4.44444E-6 L 0.42513 -0.03588 " pathEditMode="relative" rAng="0" ptsTypes="AA">
                                      <p:cBhvr>
                                        <p:cTn id="21" dur="2000" fill="hold"/>
                                        <p:tgtEl>
                                          <p:spTgt spid="23"/>
                                        </p:tgtEl>
                                        <p:attrNameLst>
                                          <p:attrName>ppt_x</p:attrName>
                                          <p:attrName>ppt_y</p:attrName>
                                        </p:attrNameLst>
                                      </p:cBhvr>
                                      <p:rCtr x="21263" y="-1806"/>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5|15"/>
</p:tagLst>
</file>

<file path=ppt/tags/tag2.xml><?xml version="1.0" encoding="utf-8"?>
<p:tagLst xmlns:a="http://schemas.openxmlformats.org/drawingml/2006/main" xmlns:r="http://schemas.openxmlformats.org/officeDocument/2006/relationships" xmlns:p="http://schemas.openxmlformats.org/presentationml/2006/main">
  <p:tag name="TIMING" val="|1.3|24.4|15.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754</Words>
  <Application>Microsoft Office PowerPoint</Application>
  <PresentationFormat>Widescreen</PresentationFormat>
  <Paragraphs>117</Paragraphs>
  <Slides>17</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等线</vt:lpstr>
      <vt:lpstr>微软雅黑</vt:lpstr>
      <vt:lpstr>微软雅黑</vt:lpstr>
      <vt:lpstr>Arial</vt:lpstr>
      <vt:lpstr>Calibri</vt:lpstr>
      <vt:lpstr>Calibri Light</vt:lpstr>
      <vt:lpstr>Times New Roman</vt:lpstr>
      <vt:lpstr>UVN La Xanh</vt:lpstr>
      <vt:lpstr>Custom Design</vt:lpstr>
      <vt:lpstr>3_Office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24</cp:revision>
  <dcterms:created xsi:type="dcterms:W3CDTF">2023-02-05T08:17:30Z</dcterms:created>
  <dcterms:modified xsi:type="dcterms:W3CDTF">2024-04-18T23:56:11Z</dcterms:modified>
</cp:coreProperties>
</file>