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0" r:id="rId2"/>
    <p:sldId id="345" r:id="rId3"/>
    <p:sldId id="368" r:id="rId4"/>
    <p:sldId id="353" r:id="rId5"/>
    <p:sldId id="369" r:id="rId6"/>
    <p:sldId id="356" r:id="rId7"/>
    <p:sldId id="309" r:id="rId8"/>
    <p:sldId id="360" r:id="rId9"/>
    <p:sldId id="310" r:id="rId10"/>
    <p:sldId id="315" r:id="rId11"/>
    <p:sldId id="367" r:id="rId12"/>
    <p:sldId id="358" r:id="rId13"/>
    <p:sldId id="316" r:id="rId14"/>
    <p:sldId id="370" r:id="rId15"/>
    <p:sldId id="359" r:id="rId16"/>
    <p:sldId id="371" r:id="rId17"/>
    <p:sldId id="350" r:id="rId18"/>
    <p:sldId id="363" r:id="rId19"/>
    <p:sldId id="372" r:id="rId20"/>
    <p:sldId id="311" r:id="rId21"/>
    <p:sldId id="279" r:id="rId22"/>
    <p:sldId id="313" r:id="rId23"/>
    <p:sldId id="361" r:id="rId24"/>
    <p:sldId id="362" r:id="rId25"/>
    <p:sldId id="318" r:id="rId26"/>
    <p:sldId id="319" r:id="rId27"/>
    <p:sldId id="351" r:id="rId28"/>
    <p:sldId id="352" r:id="rId29"/>
    <p:sldId id="322" r:id="rId30"/>
    <p:sldId id="348" r:id="rId31"/>
    <p:sldId id="289" r:id="rId32"/>
    <p:sldId id="364" r:id="rId33"/>
    <p:sldId id="342" r:id="rId34"/>
    <p:sldId id="349" r:id="rId35"/>
    <p:sldId id="365"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E52"/>
    <a:srgbClr val="B68A45"/>
    <a:srgbClr val="8E450C"/>
    <a:srgbClr val="DF7A60"/>
    <a:srgbClr val="65C4CA"/>
    <a:srgbClr val="784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6" autoAdjust="0"/>
    <p:restoredTop sz="94730" autoAdjust="0"/>
  </p:normalViewPr>
  <p:slideViewPr>
    <p:cSldViewPr snapToGrid="0">
      <p:cViewPr varScale="1">
        <p:scale>
          <a:sx n="85" d="100"/>
          <a:sy n="85" d="100"/>
        </p:scale>
        <p:origin x="66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B7494-D075-4932-B485-21A15FEF2165}" type="datetimeFigureOut">
              <a:rPr lang="zh-CN" altLang="en-US" smtClean="0"/>
              <a:t>2024/7/23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05C95-64BC-4878-9AEE-F508225DA3F2}" type="slidenum">
              <a:rPr lang="zh-CN" altLang="en-US" smtClean="0"/>
              <a:t>‹#›</a:t>
            </a:fld>
            <a:endParaRPr lang="zh-CN" altLang="en-US"/>
          </a:p>
        </p:txBody>
      </p:sp>
    </p:spTree>
    <p:extLst>
      <p:ext uri="{BB962C8B-B14F-4D97-AF65-F5344CB8AC3E}">
        <p14:creationId xmlns:p14="http://schemas.microsoft.com/office/powerpoint/2010/main" val="308756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4783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73436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246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5962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8558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5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066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54525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12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45534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F7F2DA">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21" t="53545" r="22272"/>
          <a:stretch/>
        </p:blipFill>
        <p:spPr>
          <a:xfrm>
            <a:off x="9178635" y="5777345"/>
            <a:ext cx="2962415" cy="1257304"/>
          </a:xfrm>
          <a:prstGeom prst="rect">
            <a:avLst/>
          </a:prstGeom>
        </p:spPr>
      </p:pic>
    </p:spTree>
    <p:extLst>
      <p:ext uri="{BB962C8B-B14F-4D97-AF65-F5344CB8AC3E}">
        <p14:creationId xmlns:p14="http://schemas.microsoft.com/office/powerpoint/2010/main" val="208978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9691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8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905CB92-2C26-4EDF-97D4-2B14773386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33D41-EAB8-40B2-B281-A120D466E23B}" type="datetimeFigureOut">
              <a:rPr lang="zh-CN" altLang="en-US" smtClean="0"/>
              <a:t>2024/7/23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97852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21.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7.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11.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11.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7.png"/><Relationship Id="rId10" Type="http://schemas.openxmlformats.org/officeDocument/2006/relationships/image" Target="../media/image24.png"/><Relationship Id="rId4" Type="http://schemas.microsoft.com/office/2007/relationships/hdphoto" Target="../media/hdphoto3.wdp"/><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A0B94C-C6CB-492A-8C1B-8D5333F6208F}"/>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407805" y="477807"/>
            <a:ext cx="11575418" cy="5537623"/>
          </a:xfrm>
          <a:prstGeom prst="rect">
            <a:avLst/>
          </a:prstGeom>
        </p:spPr>
      </p:pic>
      <p:pic>
        <p:nvPicPr>
          <p:cNvPr id="104" name="Picture 103">
            <a:extLst>
              <a:ext uri="{FF2B5EF4-FFF2-40B4-BE49-F238E27FC236}">
                <a16:creationId xmlns:a16="http://schemas.microsoft.com/office/drawing/2014/main" id="{7AD590B9-59AA-4C29-89C7-1D240B857D58}"/>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1079047" y="798925"/>
            <a:ext cx="10232935" cy="4895386"/>
          </a:xfrm>
          <a:prstGeom prst="rect">
            <a:avLst/>
          </a:prstGeom>
        </p:spPr>
      </p:pic>
      <p:sp>
        <p:nvSpPr>
          <p:cNvPr id="3" name="Rectangle 2"/>
          <p:cNvSpPr/>
          <p:nvPr/>
        </p:nvSpPr>
        <p:spPr>
          <a:xfrm>
            <a:off x="180198" y="195058"/>
            <a:ext cx="11815199" cy="6453081"/>
          </a:xfrm>
          <a:prstGeom prst="rect">
            <a:avLst/>
          </a:prstGeom>
          <a:noFill/>
          <a:ln w="76200">
            <a:solidFill>
              <a:srgbClr val="8E45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文本框 8">
            <a:extLst>
              <a:ext uri="{FF2B5EF4-FFF2-40B4-BE49-F238E27FC236}">
                <a16:creationId xmlns:a16="http://schemas.microsoft.com/office/drawing/2014/main" id="{981B65FC-ADA6-4EC9-B82F-79A6B8E3B053}"/>
              </a:ext>
            </a:extLst>
          </p:cNvPr>
          <p:cNvSpPr txBox="1"/>
          <p:nvPr/>
        </p:nvSpPr>
        <p:spPr>
          <a:xfrm>
            <a:off x="1095797" y="769778"/>
            <a:ext cx="9953065" cy="1882317"/>
          </a:xfrm>
          <a:prstGeom prst="rect">
            <a:avLst/>
          </a:prstGeom>
          <a:noFill/>
        </p:spPr>
        <p:txBody>
          <a:bodyPr wrap="square" rtlCol="0">
            <a:prstTxWarp prst="textPlain">
              <a:avLst/>
            </a:prstTxWarp>
            <a:spAutoFit/>
          </a:bodyPr>
          <a:lstStyle/>
          <a:p>
            <a:pPr algn="ctr"/>
            <a:r>
              <a:rPr lang="en-US" altLang="zh-CN" sz="6600" b="1" dirty="0">
                <a:ln w="38100">
                  <a:solidFill>
                    <a:srgbClr val="FF6600"/>
                  </a:solidFill>
                </a:ln>
                <a:solidFill>
                  <a:srgbClr val="FFCC99"/>
                </a:solidFill>
                <a:latin typeface="VNI-Dom" pitchFamily="2" charset="0"/>
                <a:ea typeface="inpin heiti" charset="-122"/>
              </a:rPr>
              <a:t>BAØI GIAÛNG TRÖÏC TUYEÁN</a:t>
            </a:r>
            <a:endParaRPr lang="zh-CN" altLang="en-US" sz="6600" b="1" dirty="0">
              <a:ln w="38100">
                <a:solidFill>
                  <a:srgbClr val="FF6600"/>
                </a:solidFill>
              </a:ln>
              <a:solidFill>
                <a:srgbClr val="FFCC99"/>
              </a:solidFill>
              <a:latin typeface="VNI-Dom" pitchFamily="2" charset="0"/>
              <a:ea typeface="inpin heiti" charset="-122"/>
            </a:endParaRPr>
          </a:p>
        </p:txBody>
      </p:sp>
      <p:sp>
        <p:nvSpPr>
          <p:cNvPr id="8" name="文本框 8">
            <a:extLst>
              <a:ext uri="{FF2B5EF4-FFF2-40B4-BE49-F238E27FC236}">
                <a16:creationId xmlns:a16="http://schemas.microsoft.com/office/drawing/2014/main" id="{981B65FC-ADA6-4EC9-B82F-79A6B8E3B053}"/>
              </a:ext>
            </a:extLst>
          </p:cNvPr>
          <p:cNvSpPr txBox="1"/>
          <p:nvPr/>
        </p:nvSpPr>
        <p:spPr>
          <a:xfrm>
            <a:off x="3459530" y="3339705"/>
            <a:ext cx="8437783" cy="2736343"/>
          </a:xfrm>
          <a:prstGeom prst="rect">
            <a:avLst/>
          </a:prstGeom>
          <a:noFill/>
        </p:spPr>
        <p:txBody>
          <a:bodyPr wrap="square" rtlCol="0">
            <a:prstTxWarp prst="textPlain">
              <a:avLst/>
            </a:prstTxWarp>
            <a:spAutoFit/>
          </a:bodyPr>
          <a:lstStyle/>
          <a:p>
            <a:r>
              <a:rPr lang="en-US" altLang="zh-CN" sz="5400" b="1" dirty="0" err="1">
                <a:ln w="28575">
                  <a:solidFill>
                    <a:srgbClr val="00CC00"/>
                  </a:solidFill>
                </a:ln>
                <a:solidFill>
                  <a:srgbClr val="FFFF99"/>
                </a:solidFill>
                <a:latin typeface="VNI-Brush" pitchFamily="2" charset="0"/>
                <a:ea typeface="inpin heiti" charset="-122"/>
              </a:rPr>
              <a:t>Hoïc</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vui</a:t>
            </a:r>
            <a:r>
              <a:rPr lang="en-US" altLang="zh-CN" sz="5400" b="1" dirty="0">
                <a:ln w="28575">
                  <a:solidFill>
                    <a:srgbClr val="00CC00"/>
                  </a:solidFill>
                </a:ln>
                <a:solidFill>
                  <a:srgbClr val="FFFF99"/>
                </a:solidFill>
                <a:latin typeface="VNI-Brush" pitchFamily="2" charset="0"/>
                <a:ea typeface="inpin heiti" charset="-122"/>
              </a:rPr>
              <a:t> – </a:t>
            </a:r>
            <a:r>
              <a:rPr lang="en-US" altLang="zh-CN" sz="5400" b="1" dirty="0" err="1">
                <a:ln w="28575">
                  <a:solidFill>
                    <a:srgbClr val="00CC00"/>
                  </a:solidFill>
                </a:ln>
                <a:solidFill>
                  <a:srgbClr val="FFFF99"/>
                </a:solidFill>
                <a:latin typeface="VNI-Brush" pitchFamily="2" charset="0"/>
                <a:ea typeface="inpin heiti" charset="-122"/>
              </a:rPr>
              <a:t>Vui</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hoïc</a:t>
            </a:r>
            <a:endParaRPr lang="en-US" altLang="zh-CN" sz="5400" b="1" dirty="0">
              <a:ln w="28575">
                <a:solidFill>
                  <a:srgbClr val="00CC00"/>
                </a:solidFill>
              </a:ln>
              <a:solidFill>
                <a:srgbClr val="FFFF99"/>
              </a:solidFill>
              <a:latin typeface="VNI-Brush" pitchFamily="2" charset="0"/>
              <a:ea typeface="inpin heiti" charset="-122"/>
            </a:endParaRPr>
          </a:p>
          <a:p>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Kieán</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thöùc</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boå</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ích</a:t>
            </a:r>
            <a:endParaRPr lang="en-US" altLang="zh-CN" sz="5400" b="1" dirty="0">
              <a:ln w="28575">
                <a:solidFill>
                  <a:srgbClr val="00CC00"/>
                </a:solidFill>
              </a:ln>
              <a:solidFill>
                <a:srgbClr val="FFFF99"/>
              </a:solidFill>
              <a:latin typeface="VNI-Brush" pitchFamily="2" charset="0"/>
              <a:ea typeface="inpin heiti" charset="-122"/>
            </a:endParaRPr>
          </a:p>
          <a:p>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ÖÙng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duïng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saùng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taïo</a:t>
            </a:r>
            <a:endParaRPr lang="zh-CN" altLang="en-US" sz="5400" b="1" dirty="0">
              <a:ln w="28575">
                <a:solidFill>
                  <a:srgbClr val="00CC00"/>
                </a:solidFill>
              </a:ln>
              <a:solidFill>
                <a:srgbClr val="FFFF99"/>
              </a:solidFill>
              <a:latin typeface="VNI-Brush" pitchFamily="2" charset="0"/>
              <a:ea typeface="inpin heiti" charset="-122"/>
            </a:endParaRPr>
          </a:p>
        </p:txBody>
      </p:sp>
      <p:grpSp>
        <p:nvGrpSpPr>
          <p:cNvPr id="441" name="Google Shape;184;p21"/>
          <p:cNvGrpSpPr/>
          <p:nvPr/>
        </p:nvGrpSpPr>
        <p:grpSpPr>
          <a:xfrm flipH="1">
            <a:off x="5839" y="3006932"/>
            <a:ext cx="3288904" cy="3850635"/>
            <a:chOff x="5921198" y="1938129"/>
            <a:chExt cx="2158899" cy="2868100"/>
          </a:xfrm>
        </p:grpSpPr>
        <p:sp>
          <p:nvSpPr>
            <p:cNvPr id="442" name="Google Shape;185;p21"/>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43" name="Google Shape;186;p21"/>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44" name="Google Shape;187;p21"/>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5" name="Google Shape;188;p21"/>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6" name="Google Shape;189;p21"/>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21900" tIns="121900" rIns="121900" bIns="121900" anchor="ctr" anchorCtr="0">
              <a:noAutofit/>
            </a:bodyPr>
            <a:lstStyle/>
            <a:p>
              <a:endParaRPr sz="2400"/>
            </a:p>
          </p:txBody>
        </p:sp>
        <p:sp>
          <p:nvSpPr>
            <p:cNvPr id="447" name="Google Shape;190;p21"/>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8" name="Google Shape;191;p21"/>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21900" tIns="121900" rIns="121900" bIns="121900" anchor="ctr" anchorCtr="0">
              <a:noAutofit/>
            </a:bodyPr>
            <a:lstStyle/>
            <a:p>
              <a:endParaRPr sz="2400"/>
            </a:p>
          </p:txBody>
        </p:sp>
        <p:sp>
          <p:nvSpPr>
            <p:cNvPr id="449" name="Google Shape;192;p21"/>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21900" tIns="121900" rIns="121900" bIns="121900" anchor="ctr" anchorCtr="0">
              <a:noAutofit/>
            </a:bodyPr>
            <a:lstStyle/>
            <a:p>
              <a:endParaRPr sz="2400"/>
            </a:p>
          </p:txBody>
        </p:sp>
        <p:sp>
          <p:nvSpPr>
            <p:cNvPr id="450" name="Google Shape;193;p21"/>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51" name="Google Shape;194;p21"/>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52" name="Google Shape;195;p21"/>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3" name="Google Shape;196;p21"/>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4" name="Google Shape;197;p21"/>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5" name="Google Shape;198;p21"/>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21900" tIns="121900" rIns="121900" bIns="121900" anchor="ctr" anchorCtr="0">
              <a:noAutofit/>
            </a:bodyPr>
            <a:lstStyle/>
            <a:p>
              <a:endParaRPr sz="2400"/>
            </a:p>
          </p:txBody>
        </p:sp>
        <p:sp>
          <p:nvSpPr>
            <p:cNvPr id="456" name="Google Shape;199;p21"/>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21900" tIns="121900" rIns="121900" bIns="121900" anchor="ctr" anchorCtr="0">
              <a:noAutofit/>
            </a:bodyPr>
            <a:lstStyle/>
            <a:p>
              <a:endParaRPr sz="2400"/>
            </a:p>
          </p:txBody>
        </p:sp>
        <p:sp>
          <p:nvSpPr>
            <p:cNvPr id="457" name="Google Shape;200;p21"/>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458" name="Google Shape;201;p21"/>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21900" tIns="121900" rIns="121900" bIns="121900" anchor="ctr" anchorCtr="0">
              <a:noAutofit/>
            </a:bodyPr>
            <a:lstStyle/>
            <a:p>
              <a:endParaRPr sz="2400"/>
            </a:p>
          </p:txBody>
        </p:sp>
        <p:sp>
          <p:nvSpPr>
            <p:cNvPr id="459" name="Google Shape;202;p21"/>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60" name="Google Shape;203;p21"/>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21900" tIns="121900" rIns="121900" bIns="121900" anchor="ctr" anchorCtr="0">
              <a:noAutofit/>
            </a:bodyPr>
            <a:lstStyle/>
            <a:p>
              <a:endParaRPr sz="2400"/>
            </a:p>
          </p:txBody>
        </p:sp>
        <p:sp>
          <p:nvSpPr>
            <p:cNvPr id="461" name="Google Shape;204;p21"/>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21900" tIns="121900" rIns="121900" bIns="121900" anchor="ctr" anchorCtr="0">
              <a:noAutofit/>
            </a:bodyPr>
            <a:lstStyle/>
            <a:p>
              <a:endParaRPr sz="2400"/>
            </a:p>
          </p:txBody>
        </p:sp>
        <p:sp>
          <p:nvSpPr>
            <p:cNvPr id="462" name="Google Shape;205;p21"/>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3" name="Google Shape;206;p21"/>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4" name="Google Shape;207;p21"/>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21900" tIns="121900" rIns="121900" bIns="121900" anchor="ctr" anchorCtr="0">
              <a:noAutofit/>
            </a:bodyPr>
            <a:lstStyle/>
            <a:p>
              <a:endParaRPr sz="2400"/>
            </a:p>
          </p:txBody>
        </p:sp>
        <p:sp>
          <p:nvSpPr>
            <p:cNvPr id="465" name="Google Shape;208;p21"/>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121900" tIns="121900" rIns="121900" bIns="121900" anchor="ctr" anchorCtr="0">
              <a:noAutofit/>
            </a:bodyPr>
            <a:lstStyle/>
            <a:p>
              <a:endParaRPr sz="2400"/>
            </a:p>
          </p:txBody>
        </p:sp>
        <p:sp>
          <p:nvSpPr>
            <p:cNvPr id="466" name="Google Shape;209;p21"/>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7" name="Google Shape;210;p21"/>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8" name="Google Shape;211;p21"/>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21900" tIns="121900" rIns="121900" bIns="121900" anchor="ctr" anchorCtr="0">
              <a:noAutofit/>
            </a:bodyPr>
            <a:lstStyle/>
            <a:p>
              <a:endParaRPr sz="2400"/>
            </a:p>
          </p:txBody>
        </p:sp>
        <p:sp>
          <p:nvSpPr>
            <p:cNvPr id="469" name="Google Shape;212;p21"/>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70" name="Google Shape;213;p21"/>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71" name="Google Shape;214;p21"/>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72" name="Google Shape;215;p21"/>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121900" tIns="121900" rIns="121900" bIns="121900" anchor="ctr" anchorCtr="0">
              <a:noAutofit/>
            </a:bodyPr>
            <a:lstStyle/>
            <a:p>
              <a:endParaRPr sz="2400"/>
            </a:p>
          </p:txBody>
        </p:sp>
        <p:sp>
          <p:nvSpPr>
            <p:cNvPr id="473" name="Google Shape;216;p21"/>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121900" tIns="121900" rIns="121900" bIns="121900" anchor="ctr" anchorCtr="0">
              <a:noAutofit/>
            </a:bodyPr>
            <a:lstStyle/>
            <a:p>
              <a:endParaRPr sz="2400"/>
            </a:p>
          </p:txBody>
        </p:sp>
        <p:sp>
          <p:nvSpPr>
            <p:cNvPr id="474" name="Google Shape;217;p21"/>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5" name="Google Shape;218;p21"/>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6" name="Google Shape;219;p21"/>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7" name="Google Shape;220;p21"/>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8" name="Google Shape;221;p21"/>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9" name="Google Shape;222;p21"/>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0" name="Google Shape;223;p21"/>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1" name="Google Shape;224;p21"/>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2" name="Google Shape;225;p21"/>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3" name="Google Shape;226;p21"/>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4" name="Google Shape;227;p21"/>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5" name="Google Shape;228;p21"/>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6" name="Google Shape;229;p21"/>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121900" tIns="121900" rIns="121900" bIns="121900" anchor="ctr" anchorCtr="0">
              <a:noAutofit/>
            </a:bodyPr>
            <a:lstStyle/>
            <a:p>
              <a:endParaRPr sz="2400"/>
            </a:p>
          </p:txBody>
        </p:sp>
        <p:sp>
          <p:nvSpPr>
            <p:cNvPr id="487" name="Google Shape;230;p21"/>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21900" tIns="121900" rIns="121900" bIns="121900" anchor="ctr" anchorCtr="0">
              <a:noAutofit/>
            </a:bodyPr>
            <a:lstStyle/>
            <a:p>
              <a:endParaRPr sz="2400"/>
            </a:p>
          </p:txBody>
        </p:sp>
        <p:sp>
          <p:nvSpPr>
            <p:cNvPr id="488" name="Google Shape;231;p21"/>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21900" tIns="121900" rIns="121900" bIns="121900" anchor="ctr" anchorCtr="0">
              <a:noAutofit/>
            </a:bodyPr>
            <a:lstStyle/>
            <a:p>
              <a:endParaRPr sz="2400"/>
            </a:p>
          </p:txBody>
        </p:sp>
        <p:sp>
          <p:nvSpPr>
            <p:cNvPr id="490" name="Google Shape;244;p21"/>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91" name="Google Shape;245;p21"/>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92" name="Google Shape;246;p21"/>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493" name="Google Shape;247;p21"/>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494" name="Google Shape;248;p21"/>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5" name="Google Shape;249;p21"/>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6" name="Google Shape;250;p21"/>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7" name="Google Shape;251;p21"/>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21900" tIns="121900" rIns="121900" bIns="121900" anchor="ctr" anchorCtr="0">
              <a:noAutofit/>
            </a:bodyPr>
            <a:lstStyle/>
            <a:p>
              <a:endParaRPr sz="2400"/>
            </a:p>
          </p:txBody>
        </p:sp>
        <p:sp>
          <p:nvSpPr>
            <p:cNvPr id="498" name="Google Shape;252;p21"/>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9" name="Google Shape;253;p21"/>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00" name="Google Shape;254;p21"/>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01" name="Google Shape;255;p21"/>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121900" tIns="121900" rIns="121900" bIns="121900" anchor="ctr" anchorCtr="0">
              <a:noAutofit/>
            </a:bodyPr>
            <a:lstStyle/>
            <a:p>
              <a:endParaRPr sz="2400"/>
            </a:p>
          </p:txBody>
        </p:sp>
        <p:sp>
          <p:nvSpPr>
            <p:cNvPr id="502" name="Google Shape;256;p21"/>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121900" tIns="121900" rIns="121900" bIns="121900" anchor="ctr" anchorCtr="0">
              <a:noAutofit/>
            </a:bodyPr>
            <a:lstStyle/>
            <a:p>
              <a:endParaRPr sz="2400"/>
            </a:p>
          </p:txBody>
        </p:sp>
        <p:sp>
          <p:nvSpPr>
            <p:cNvPr id="503" name="Google Shape;257;p21"/>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04" name="Google Shape;258;p21"/>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05" name="Google Shape;259;p21"/>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06" name="Google Shape;260;p21"/>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07" name="Google Shape;261;p21"/>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508" name="Google Shape;262;p21"/>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121900" tIns="121900" rIns="121900" bIns="121900" anchor="ctr" anchorCtr="0">
              <a:noAutofit/>
            </a:bodyPr>
            <a:lstStyle/>
            <a:p>
              <a:endParaRPr sz="2400"/>
            </a:p>
          </p:txBody>
        </p:sp>
        <p:sp>
          <p:nvSpPr>
            <p:cNvPr id="509" name="Google Shape;263;p21"/>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10" name="Google Shape;264;p21"/>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121900" tIns="121900" rIns="121900" bIns="121900" anchor="ctr" anchorCtr="0">
              <a:noAutofit/>
            </a:bodyPr>
            <a:lstStyle/>
            <a:p>
              <a:endParaRPr sz="2400"/>
            </a:p>
          </p:txBody>
        </p:sp>
        <p:sp>
          <p:nvSpPr>
            <p:cNvPr id="511" name="Google Shape;265;p21"/>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121900" tIns="121900" rIns="121900" bIns="121900" anchor="ctr" anchorCtr="0">
              <a:noAutofit/>
            </a:bodyPr>
            <a:lstStyle/>
            <a:p>
              <a:endParaRPr sz="2400"/>
            </a:p>
          </p:txBody>
        </p:sp>
        <p:sp>
          <p:nvSpPr>
            <p:cNvPr id="512" name="Google Shape;266;p21"/>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13" name="Google Shape;267;p21"/>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14" name="Google Shape;268;p21"/>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15" name="Google Shape;269;p21"/>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16" name="Google Shape;270;p21"/>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17" name="Google Shape;271;p21"/>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518" name="Google Shape;272;p21"/>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19" name="Google Shape;273;p21"/>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121900" tIns="121900" rIns="121900" bIns="121900" anchor="ctr" anchorCtr="0">
              <a:noAutofit/>
            </a:bodyPr>
            <a:lstStyle/>
            <a:p>
              <a:endParaRPr sz="2400"/>
            </a:p>
          </p:txBody>
        </p:sp>
        <p:sp>
          <p:nvSpPr>
            <p:cNvPr id="520" name="Google Shape;274;p21"/>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21" name="Google Shape;275;p21"/>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21900" tIns="121900" rIns="121900" bIns="121900" anchor="ctr" anchorCtr="0">
              <a:noAutofit/>
            </a:bodyPr>
            <a:lstStyle/>
            <a:p>
              <a:endParaRPr sz="2400"/>
            </a:p>
          </p:txBody>
        </p:sp>
        <p:sp>
          <p:nvSpPr>
            <p:cNvPr id="522" name="Google Shape;276;p21"/>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121900" tIns="121900" rIns="121900" bIns="121900" anchor="ctr" anchorCtr="0">
              <a:noAutofit/>
            </a:bodyPr>
            <a:lstStyle/>
            <a:p>
              <a:endParaRPr sz="2400"/>
            </a:p>
          </p:txBody>
        </p:sp>
        <p:sp>
          <p:nvSpPr>
            <p:cNvPr id="523" name="Google Shape;277;p21"/>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24" name="Google Shape;278;p21"/>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25" name="Google Shape;279;p21"/>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121900" tIns="121900" rIns="121900" bIns="121900" anchor="ctr" anchorCtr="0">
              <a:noAutofit/>
            </a:bodyPr>
            <a:lstStyle/>
            <a:p>
              <a:endParaRPr sz="2400"/>
            </a:p>
          </p:txBody>
        </p:sp>
        <p:sp>
          <p:nvSpPr>
            <p:cNvPr id="526" name="Google Shape;280;p21"/>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121900" tIns="121900" rIns="121900" bIns="121900" anchor="ctr" anchorCtr="0">
              <a:noAutofit/>
            </a:bodyPr>
            <a:lstStyle/>
            <a:p>
              <a:endParaRPr sz="2400"/>
            </a:p>
          </p:txBody>
        </p:sp>
        <p:sp>
          <p:nvSpPr>
            <p:cNvPr id="527" name="Google Shape;281;p21"/>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121900" tIns="121900" rIns="121900" bIns="121900" anchor="ctr" anchorCtr="0">
              <a:noAutofit/>
            </a:bodyPr>
            <a:lstStyle/>
            <a:p>
              <a:endParaRPr sz="2400"/>
            </a:p>
          </p:txBody>
        </p:sp>
        <p:sp>
          <p:nvSpPr>
            <p:cNvPr id="528" name="Google Shape;282;p21"/>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121900" tIns="121900" rIns="121900" bIns="121900" anchor="ctr" anchorCtr="0">
              <a:noAutofit/>
            </a:bodyPr>
            <a:lstStyle/>
            <a:p>
              <a:endParaRPr sz="2400"/>
            </a:p>
          </p:txBody>
        </p:sp>
        <p:sp>
          <p:nvSpPr>
            <p:cNvPr id="529" name="Google Shape;283;p21"/>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121900" tIns="121900" rIns="121900" bIns="121900" anchor="ctr" anchorCtr="0">
              <a:noAutofit/>
            </a:bodyPr>
            <a:lstStyle/>
            <a:p>
              <a:endParaRPr sz="2400"/>
            </a:p>
          </p:txBody>
        </p:sp>
        <p:sp>
          <p:nvSpPr>
            <p:cNvPr id="530" name="Google Shape;284;p21"/>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1" name="Google Shape;285;p21"/>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2" name="Google Shape;286;p21"/>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3" name="Google Shape;287;p21"/>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534" name="Google Shape;288;p21"/>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35" name="Google Shape;289;p21"/>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grpSp>
      <p:pic>
        <p:nvPicPr>
          <p:cNvPr id="2" name="LittleGirlBeatInstrumental-V.A-2918581 (1)">
            <a:hlinkClick r:id="" action="ppaction://media"/>
            <a:extLst>
              <a:ext uri="{FF2B5EF4-FFF2-40B4-BE49-F238E27FC236}">
                <a16:creationId xmlns:a16="http://schemas.microsoft.com/office/drawing/2014/main" id="{63503126-06CF-439F-9DA7-41D76AE3B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49250" y="6077184"/>
            <a:ext cx="609600" cy="609600"/>
          </a:xfrm>
          <a:prstGeom prst="rect">
            <a:avLst/>
          </a:prstGeom>
        </p:spPr>
      </p:pic>
    </p:spTree>
    <p:extLst>
      <p:ext uri="{BB962C8B-B14F-4D97-AF65-F5344CB8AC3E}">
        <p14:creationId xmlns:p14="http://schemas.microsoft.com/office/powerpoint/2010/main" val="26639719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26" presetClass="entr" presetSubtype="0" fill="hold" grpId="0" nodeType="withEffect">
                                  <p:stCondLst>
                                    <p:cond delay="4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870">
                                          <p:stCondLst>
                                            <p:cond delay="0"/>
                                          </p:stCondLst>
                                        </p:cTn>
                                        <p:tgtEl>
                                          <p:spTgt spid="8"/>
                                        </p:tgtEl>
                                      </p:cBhvr>
                                    </p:animEffect>
                                    <p:anim calcmode="lin" valueType="num">
                                      <p:cBhvr>
                                        <p:cTn id="13" dur="273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99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996" tmFilter="0, 0; 0.125,0.2665; 0.25,0.4; 0.375,0.465; 0.5,0.5;  0.625,0.535; 0.75,0.6; 0.875,0.7335; 1,1">
                                          <p:stCondLst>
                                            <p:cond delay="996"/>
                                          </p:stCondLst>
                                        </p:cTn>
                                        <p:tgtEl>
                                          <p:spTgt spid="8"/>
                                        </p:tgtEl>
                                        <p:attrNameLst>
                                          <p:attrName>ppt_y</p:attrName>
                                        </p:attrNameLst>
                                      </p:cBhvr>
                                      <p:tavLst>
                                        <p:tav tm="0" fmla="#ppt_y-sin(pi*$)/9">
                                          <p:val>
                                            <p:fltVal val="0"/>
                                          </p:val>
                                        </p:tav>
                                        <p:tav tm="100000">
                                          <p:val>
                                            <p:fltVal val="1"/>
                                          </p:val>
                                        </p:tav>
                                      </p:tavLst>
                                    </p:anim>
                                    <p:anim calcmode="lin" valueType="num">
                                      <p:cBhvr>
                                        <p:cTn id="16" dur="498" tmFilter="0, 0; 0.125,0.2665; 0.25,0.4; 0.375,0.465; 0.5,0.5;  0.625,0.535; 0.75,0.6; 0.875,0.7335; 1,1">
                                          <p:stCondLst>
                                            <p:cond delay="1986"/>
                                          </p:stCondLst>
                                        </p:cTn>
                                        <p:tgtEl>
                                          <p:spTgt spid="8"/>
                                        </p:tgtEl>
                                        <p:attrNameLst>
                                          <p:attrName>ppt_y</p:attrName>
                                        </p:attrNameLst>
                                      </p:cBhvr>
                                      <p:tavLst>
                                        <p:tav tm="0" fmla="#ppt_y-sin(pi*$)/27">
                                          <p:val>
                                            <p:fltVal val="0"/>
                                          </p:val>
                                        </p:tav>
                                        <p:tav tm="100000">
                                          <p:val>
                                            <p:fltVal val="1"/>
                                          </p:val>
                                        </p:tav>
                                      </p:tavLst>
                                    </p:anim>
                                    <p:anim calcmode="lin" valueType="num">
                                      <p:cBhvr>
                                        <p:cTn id="17" dur="246" tmFilter="0, 0; 0.125,0.2665; 0.25,0.4; 0.375,0.465; 0.5,0.5;  0.625,0.535; 0.75,0.6; 0.875,0.7335; 1,1">
                                          <p:stCondLst>
                                            <p:cond delay="2484"/>
                                          </p:stCondLst>
                                        </p:cTn>
                                        <p:tgtEl>
                                          <p:spTgt spid="8"/>
                                        </p:tgtEl>
                                        <p:attrNameLst>
                                          <p:attrName>ppt_y</p:attrName>
                                        </p:attrNameLst>
                                      </p:cBhvr>
                                      <p:tavLst>
                                        <p:tav tm="0" fmla="#ppt_y-sin(pi*$)/81">
                                          <p:val>
                                            <p:fltVal val="0"/>
                                          </p:val>
                                        </p:tav>
                                        <p:tav tm="100000">
                                          <p:val>
                                            <p:fltVal val="1"/>
                                          </p:val>
                                        </p:tav>
                                      </p:tavLst>
                                    </p:anim>
                                    <p:animScale>
                                      <p:cBhvr>
                                        <p:cTn id="18" dur="39">
                                          <p:stCondLst>
                                            <p:cond delay="975"/>
                                          </p:stCondLst>
                                        </p:cTn>
                                        <p:tgtEl>
                                          <p:spTgt spid="8"/>
                                        </p:tgtEl>
                                      </p:cBhvr>
                                      <p:to x="100000" y="60000"/>
                                    </p:animScale>
                                    <p:animScale>
                                      <p:cBhvr>
                                        <p:cTn id="19" dur="249" decel="50000">
                                          <p:stCondLst>
                                            <p:cond delay="1014"/>
                                          </p:stCondLst>
                                        </p:cTn>
                                        <p:tgtEl>
                                          <p:spTgt spid="8"/>
                                        </p:tgtEl>
                                      </p:cBhvr>
                                      <p:to x="100000" y="100000"/>
                                    </p:animScale>
                                    <p:animScale>
                                      <p:cBhvr>
                                        <p:cTn id="20" dur="39">
                                          <p:stCondLst>
                                            <p:cond delay="1968"/>
                                          </p:stCondLst>
                                        </p:cTn>
                                        <p:tgtEl>
                                          <p:spTgt spid="8"/>
                                        </p:tgtEl>
                                      </p:cBhvr>
                                      <p:to x="100000" y="80000"/>
                                    </p:animScale>
                                    <p:animScale>
                                      <p:cBhvr>
                                        <p:cTn id="21" dur="249" decel="50000">
                                          <p:stCondLst>
                                            <p:cond delay="2007"/>
                                          </p:stCondLst>
                                        </p:cTn>
                                        <p:tgtEl>
                                          <p:spTgt spid="8"/>
                                        </p:tgtEl>
                                      </p:cBhvr>
                                      <p:to x="100000" y="100000"/>
                                    </p:animScale>
                                    <p:animScale>
                                      <p:cBhvr>
                                        <p:cTn id="22" dur="39">
                                          <p:stCondLst>
                                            <p:cond delay="2463"/>
                                          </p:stCondLst>
                                        </p:cTn>
                                        <p:tgtEl>
                                          <p:spTgt spid="8"/>
                                        </p:tgtEl>
                                      </p:cBhvr>
                                      <p:to x="100000" y="90000"/>
                                    </p:animScale>
                                    <p:animScale>
                                      <p:cBhvr>
                                        <p:cTn id="23" dur="249" decel="50000">
                                          <p:stCondLst>
                                            <p:cond delay="2502"/>
                                          </p:stCondLst>
                                        </p:cTn>
                                        <p:tgtEl>
                                          <p:spTgt spid="8"/>
                                        </p:tgtEl>
                                      </p:cBhvr>
                                      <p:to x="100000" y="100000"/>
                                    </p:animScale>
                                    <p:animScale>
                                      <p:cBhvr>
                                        <p:cTn id="24" dur="39">
                                          <p:stCondLst>
                                            <p:cond delay="2712"/>
                                          </p:stCondLst>
                                        </p:cTn>
                                        <p:tgtEl>
                                          <p:spTgt spid="8"/>
                                        </p:tgtEl>
                                      </p:cBhvr>
                                      <p:to x="100000" y="95000"/>
                                    </p:animScale>
                                    <p:animScale>
                                      <p:cBhvr>
                                        <p:cTn id="25" dur="249" decel="50000">
                                          <p:stCondLst>
                                            <p:cond delay="2751"/>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26"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DE912E5-D0B9-4ECE-8118-2972A574D5C5}"/>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6" name="Picture 15" descr="Background pattern&#10;&#10;Description automatically generated">
            <a:extLst>
              <a:ext uri="{FF2B5EF4-FFF2-40B4-BE49-F238E27FC236}">
                <a16:creationId xmlns:a16="http://schemas.microsoft.com/office/drawing/2014/main" id="{D8B37D47-FA6A-4543-92E8-AFBFAD80E57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3" name="Picture 22" descr="Background pattern&#10;&#10;Description automatically generated">
            <a:extLst>
              <a:ext uri="{FF2B5EF4-FFF2-40B4-BE49-F238E27FC236}">
                <a16:creationId xmlns:a16="http://schemas.microsoft.com/office/drawing/2014/main" id="{0D8A2DF1-ABF4-479C-A5FD-06111001E7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89FC43D0-B905-4FFB-B2D1-2F9088C83B5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8" name="Picture 27" descr="Background pattern&#10;&#10;Description automatically generated">
            <a:extLst>
              <a:ext uri="{FF2B5EF4-FFF2-40B4-BE49-F238E27FC236}">
                <a16:creationId xmlns:a16="http://schemas.microsoft.com/office/drawing/2014/main" id="{BD847680-C43E-4C70-8915-9E18702A0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12" name="Picture 11">
            <a:extLst>
              <a:ext uri="{FF2B5EF4-FFF2-40B4-BE49-F238E27FC236}">
                <a16:creationId xmlns:a16="http://schemas.microsoft.com/office/drawing/2014/main" id="{62B5C488-6D08-4E64-BAB9-19D7676B695B}"/>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26" name="文本框 8">
            <a:extLst>
              <a:ext uri="{FF2B5EF4-FFF2-40B4-BE49-F238E27FC236}">
                <a16:creationId xmlns:a16="http://schemas.microsoft.com/office/drawing/2014/main" id="{0D84D1E2-5D6D-4737-9CBD-D132D4C49711}"/>
              </a:ext>
            </a:extLst>
          </p:cNvPr>
          <p:cNvSpPr txBox="1"/>
          <p:nvPr/>
        </p:nvSpPr>
        <p:spPr>
          <a:xfrm>
            <a:off x="2614615" y="2131476"/>
            <a:ext cx="6834186" cy="2551296"/>
          </a:xfrm>
          <a:prstGeom prst="rect">
            <a:avLst/>
          </a:prstGeom>
          <a:noFill/>
        </p:spPr>
        <p:txBody>
          <a:bodyPr wrap="square" rtlCol="0">
            <a:prstTxWarp prst="textPlain">
              <a:avLst/>
            </a:prstTxWarp>
            <a:spAutoFit/>
          </a:bodyPr>
          <a:lstStyle/>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Hoàn cảnh lịch sử</a:t>
            </a:r>
            <a:endParaRPr lang="zh-CN" altLang="en-US" sz="88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13" name="Picture 12" descr="Shape, circle&#10;&#10;Description automatically generated">
            <a:extLst>
              <a:ext uri="{FF2B5EF4-FFF2-40B4-BE49-F238E27FC236}">
                <a16:creationId xmlns:a16="http://schemas.microsoft.com/office/drawing/2014/main" id="{73747D88-6BF7-4F11-B2D7-5058960226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7661" y="46489"/>
            <a:ext cx="5532650" cy="1570591"/>
          </a:xfrm>
          <a:prstGeom prst="rect">
            <a:avLst/>
          </a:prstGeom>
        </p:spPr>
      </p:pic>
      <p:sp>
        <p:nvSpPr>
          <p:cNvPr id="14" name="TextBox 13">
            <a:extLst>
              <a:ext uri="{FF2B5EF4-FFF2-40B4-BE49-F238E27FC236}">
                <a16:creationId xmlns:a16="http://schemas.microsoft.com/office/drawing/2014/main" id="{0EB3D1C7-7EAD-4D5D-913B-5AD96FE14571}"/>
              </a:ext>
            </a:extLst>
          </p:cNvPr>
          <p:cNvSpPr txBox="1"/>
          <p:nvPr/>
        </p:nvSpPr>
        <p:spPr>
          <a:xfrm>
            <a:off x="4365365" y="477841"/>
            <a:ext cx="373724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HOẠT ĐỘNG 1</a:t>
            </a:r>
          </a:p>
        </p:txBody>
      </p:sp>
    </p:spTree>
    <p:extLst>
      <p:ext uri="{BB962C8B-B14F-4D97-AF65-F5344CB8AC3E}">
        <p14:creationId xmlns:p14="http://schemas.microsoft.com/office/powerpoint/2010/main" val="1289973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96824" y="824827"/>
            <a:ext cx="3749329"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1/9/1858 đã diễn ra sự kiện gì?</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Thực dân Pháp nổ súng mở đầu cuộc xâm lược nước ta, và từng bước xâm chiếm, biến nước ta thành thuộc địa của chúng.</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Tree>
    <p:extLst>
      <p:ext uri="{BB962C8B-B14F-4D97-AF65-F5344CB8AC3E}">
        <p14:creationId xmlns:p14="http://schemas.microsoft.com/office/powerpoint/2010/main" val="30393492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C89C1B-733A-4F09-9731-78328D357EB3}"/>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764262" y="1953551"/>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0538">
            <a:off x="55689" y="80221"/>
            <a:ext cx="6523670"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967073" y="805252"/>
            <a:ext cx="5373292"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Từ đó cho đến năm 1945, nhân dân đã phản ứng như thế nào ?</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733596" y="511469"/>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787192" y="676279"/>
            <a:ext cx="5388602" cy="2554545"/>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Nhân dân đã kiên cường đấu tranh, dũng cảm đứng lên chống thực dân Pháp xâm lược và đô hộ, quyết giành lại độc lập dân tộc.</a:t>
            </a:r>
          </a:p>
        </p:txBody>
      </p:sp>
    </p:spTree>
    <p:extLst>
      <p:ext uri="{BB962C8B-B14F-4D97-AF65-F5344CB8AC3E}">
        <p14:creationId xmlns:p14="http://schemas.microsoft.com/office/powerpoint/2010/main" val="88676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6CF63-8339-4D98-B8CA-A40210FB768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5" name="Picture 4" descr="Background pattern&#10;&#10;Description automatically generated">
            <a:extLst>
              <a:ext uri="{FF2B5EF4-FFF2-40B4-BE49-F238E27FC236}">
                <a16:creationId xmlns:a16="http://schemas.microsoft.com/office/drawing/2014/main" id="{770DC2D0-81E5-4C70-91B6-5E346A03A76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6" name="Picture 5" descr="Background pattern&#10;&#10;Description automatically generated">
            <a:extLst>
              <a:ext uri="{FF2B5EF4-FFF2-40B4-BE49-F238E27FC236}">
                <a16:creationId xmlns:a16="http://schemas.microsoft.com/office/drawing/2014/main" id="{9CE92C1B-5753-4831-8872-8CCD88664A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7" name="Picture 6" descr="Background pattern&#10;&#10;Description automatically generated">
            <a:extLst>
              <a:ext uri="{FF2B5EF4-FFF2-40B4-BE49-F238E27FC236}">
                <a16:creationId xmlns:a16="http://schemas.microsoft.com/office/drawing/2014/main" id="{44090F55-E30F-4E6D-9606-6D6EF17D8D6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8" name="Picture 7" descr="Background pattern&#10;&#10;Description automatically generated">
            <a:extLst>
              <a:ext uri="{FF2B5EF4-FFF2-40B4-BE49-F238E27FC236}">
                <a16:creationId xmlns:a16="http://schemas.microsoft.com/office/drawing/2014/main" id="{ED708F76-E86A-48F7-8E7D-B3E1D7E95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12" name="Picture 11">
            <a:extLst>
              <a:ext uri="{FF2B5EF4-FFF2-40B4-BE49-F238E27FC236}">
                <a16:creationId xmlns:a16="http://schemas.microsoft.com/office/drawing/2014/main" id="{AE5A0227-2FBC-4199-BC20-B646F5D46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326120" y="1067669"/>
            <a:ext cx="5736319" cy="6675259"/>
          </a:xfrm>
          <a:prstGeom prst="rect">
            <a:avLst/>
          </a:prstGeom>
        </p:spPr>
      </p:pic>
      <p:pic>
        <p:nvPicPr>
          <p:cNvPr id="3" name="Picture 2">
            <a:extLst>
              <a:ext uri="{FF2B5EF4-FFF2-40B4-BE49-F238E27FC236}">
                <a16:creationId xmlns:a16="http://schemas.microsoft.com/office/drawing/2014/main" id="{DEE473EE-654A-4BF0-A902-83B0FB1802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1594" y="0"/>
            <a:ext cx="9420406" cy="6839898"/>
          </a:xfrm>
          <a:prstGeom prst="rect">
            <a:avLst/>
          </a:prstGeom>
        </p:spPr>
      </p:pic>
    </p:spTree>
    <p:extLst>
      <p:ext uri="{BB962C8B-B14F-4D97-AF65-F5344CB8AC3E}">
        <p14:creationId xmlns:p14="http://schemas.microsoft.com/office/powerpoint/2010/main" val="1434697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267" y="10385"/>
            <a:ext cx="5941412"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00225" y="467504"/>
            <a:ext cx="4958406"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Nhân dân Nam Kì đã làm gì khi thực dân Pháp xâm lược nước ta?</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659824" y="889970"/>
            <a:ext cx="5390439" cy="1862048"/>
          </a:xfrm>
          <a:custGeom>
            <a:avLst/>
            <a:gdLst>
              <a:gd name="connsiteX0" fmla="*/ 0 w 5390439"/>
              <a:gd name="connsiteY0" fmla="*/ 0 h 1862048"/>
              <a:gd name="connsiteX1" fmla="*/ 437224 w 5390439"/>
              <a:gd name="connsiteY1" fmla="*/ 0 h 1862048"/>
              <a:gd name="connsiteX2" fmla="*/ 874449 w 5390439"/>
              <a:gd name="connsiteY2" fmla="*/ 0 h 1862048"/>
              <a:gd name="connsiteX3" fmla="*/ 1527291 w 5390439"/>
              <a:gd name="connsiteY3" fmla="*/ 0 h 1862048"/>
              <a:gd name="connsiteX4" fmla="*/ 2072324 w 5390439"/>
              <a:gd name="connsiteY4" fmla="*/ 0 h 1862048"/>
              <a:gd name="connsiteX5" fmla="*/ 2617358 w 5390439"/>
              <a:gd name="connsiteY5" fmla="*/ 0 h 1862048"/>
              <a:gd name="connsiteX6" fmla="*/ 3054582 w 5390439"/>
              <a:gd name="connsiteY6" fmla="*/ 0 h 1862048"/>
              <a:gd name="connsiteX7" fmla="*/ 3653520 w 5390439"/>
              <a:gd name="connsiteY7" fmla="*/ 0 h 1862048"/>
              <a:gd name="connsiteX8" fmla="*/ 4198553 w 5390439"/>
              <a:gd name="connsiteY8" fmla="*/ 0 h 1862048"/>
              <a:gd name="connsiteX9" fmla="*/ 4689682 w 5390439"/>
              <a:gd name="connsiteY9" fmla="*/ 0 h 1862048"/>
              <a:gd name="connsiteX10" fmla="*/ 5390439 w 5390439"/>
              <a:gd name="connsiteY10" fmla="*/ 0 h 1862048"/>
              <a:gd name="connsiteX11" fmla="*/ 5390439 w 5390439"/>
              <a:gd name="connsiteY11" fmla="*/ 465512 h 1862048"/>
              <a:gd name="connsiteX12" fmla="*/ 5390439 w 5390439"/>
              <a:gd name="connsiteY12" fmla="*/ 893783 h 1862048"/>
              <a:gd name="connsiteX13" fmla="*/ 5390439 w 5390439"/>
              <a:gd name="connsiteY13" fmla="*/ 1322054 h 1862048"/>
              <a:gd name="connsiteX14" fmla="*/ 5390439 w 5390439"/>
              <a:gd name="connsiteY14" fmla="*/ 1862048 h 1862048"/>
              <a:gd name="connsiteX15" fmla="*/ 4899310 w 5390439"/>
              <a:gd name="connsiteY15" fmla="*/ 1862048 h 1862048"/>
              <a:gd name="connsiteX16" fmla="*/ 4246468 w 5390439"/>
              <a:gd name="connsiteY16" fmla="*/ 1862048 h 1862048"/>
              <a:gd name="connsiteX17" fmla="*/ 3755339 w 5390439"/>
              <a:gd name="connsiteY17" fmla="*/ 1862048 h 1862048"/>
              <a:gd name="connsiteX18" fmla="*/ 3318115 w 5390439"/>
              <a:gd name="connsiteY18" fmla="*/ 1862048 h 1862048"/>
              <a:gd name="connsiteX19" fmla="*/ 2826986 w 5390439"/>
              <a:gd name="connsiteY19" fmla="*/ 1862048 h 1862048"/>
              <a:gd name="connsiteX20" fmla="*/ 2389761 w 5390439"/>
              <a:gd name="connsiteY20" fmla="*/ 1862048 h 1862048"/>
              <a:gd name="connsiteX21" fmla="*/ 1844728 w 5390439"/>
              <a:gd name="connsiteY21" fmla="*/ 1862048 h 1862048"/>
              <a:gd name="connsiteX22" fmla="*/ 1245790 w 5390439"/>
              <a:gd name="connsiteY22" fmla="*/ 1862048 h 1862048"/>
              <a:gd name="connsiteX23" fmla="*/ 646853 w 5390439"/>
              <a:gd name="connsiteY23" fmla="*/ 1862048 h 1862048"/>
              <a:gd name="connsiteX24" fmla="*/ 0 w 5390439"/>
              <a:gd name="connsiteY24" fmla="*/ 1862048 h 1862048"/>
              <a:gd name="connsiteX25" fmla="*/ 0 w 5390439"/>
              <a:gd name="connsiteY25" fmla="*/ 1377916 h 1862048"/>
              <a:gd name="connsiteX26" fmla="*/ 0 w 5390439"/>
              <a:gd name="connsiteY26" fmla="*/ 875163 h 1862048"/>
              <a:gd name="connsiteX27" fmla="*/ 0 w 5390439"/>
              <a:gd name="connsiteY27" fmla="*/ 446892 h 1862048"/>
              <a:gd name="connsiteX28" fmla="*/ 0 w 5390439"/>
              <a:gd name="connsiteY28" fmla="*/ 0 h 186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1862048"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34546" y="171422"/>
                  <a:pt x="5363403" y="346178"/>
                  <a:pt x="5390439" y="465512"/>
                </a:cubicBezTo>
                <a:cubicBezTo>
                  <a:pt x="5417475" y="584846"/>
                  <a:pt x="5383038" y="805120"/>
                  <a:pt x="5390439" y="893783"/>
                </a:cubicBezTo>
                <a:cubicBezTo>
                  <a:pt x="5397840" y="982446"/>
                  <a:pt x="5386244" y="1127003"/>
                  <a:pt x="5390439" y="1322054"/>
                </a:cubicBezTo>
                <a:cubicBezTo>
                  <a:pt x="5394634" y="1517105"/>
                  <a:pt x="5325831" y="1630905"/>
                  <a:pt x="5390439" y="1862048"/>
                </a:cubicBezTo>
                <a:cubicBezTo>
                  <a:pt x="5286893" y="1877638"/>
                  <a:pt x="5011435" y="1838471"/>
                  <a:pt x="4899310" y="1862048"/>
                </a:cubicBezTo>
                <a:cubicBezTo>
                  <a:pt x="4787185" y="1885625"/>
                  <a:pt x="4537920" y="1803278"/>
                  <a:pt x="4246468" y="1862048"/>
                </a:cubicBezTo>
                <a:cubicBezTo>
                  <a:pt x="3955016" y="1920818"/>
                  <a:pt x="3900941" y="1859391"/>
                  <a:pt x="3755339" y="1862048"/>
                </a:cubicBezTo>
                <a:cubicBezTo>
                  <a:pt x="3609737" y="1864705"/>
                  <a:pt x="3524953" y="1838170"/>
                  <a:pt x="3318115" y="1862048"/>
                </a:cubicBezTo>
                <a:cubicBezTo>
                  <a:pt x="3111277" y="1885926"/>
                  <a:pt x="3033754" y="1806428"/>
                  <a:pt x="2826986" y="1862048"/>
                </a:cubicBezTo>
                <a:cubicBezTo>
                  <a:pt x="2620218" y="1917668"/>
                  <a:pt x="2485941" y="1818341"/>
                  <a:pt x="2389761" y="1862048"/>
                </a:cubicBezTo>
                <a:cubicBezTo>
                  <a:pt x="2293581" y="1905755"/>
                  <a:pt x="2107656" y="1837209"/>
                  <a:pt x="1844728" y="1862048"/>
                </a:cubicBezTo>
                <a:cubicBezTo>
                  <a:pt x="1581800" y="1886887"/>
                  <a:pt x="1366312" y="1852554"/>
                  <a:pt x="1245790" y="1862048"/>
                </a:cubicBezTo>
                <a:cubicBezTo>
                  <a:pt x="1125268" y="1871542"/>
                  <a:pt x="802858" y="1832325"/>
                  <a:pt x="646853" y="1862048"/>
                </a:cubicBezTo>
                <a:cubicBezTo>
                  <a:pt x="490848" y="1891771"/>
                  <a:pt x="138469" y="1843368"/>
                  <a:pt x="0" y="1862048"/>
                </a:cubicBezTo>
                <a:cubicBezTo>
                  <a:pt x="-25624" y="1678945"/>
                  <a:pt x="29032" y="1571759"/>
                  <a:pt x="0" y="1377916"/>
                </a:cubicBezTo>
                <a:cubicBezTo>
                  <a:pt x="-29032" y="1184073"/>
                  <a:pt x="22840" y="1058761"/>
                  <a:pt x="0" y="875163"/>
                </a:cubicBezTo>
                <a:cubicBezTo>
                  <a:pt x="-22840" y="691565"/>
                  <a:pt x="44401" y="645351"/>
                  <a:pt x="0" y="446892"/>
                </a:cubicBezTo>
                <a:cubicBezTo>
                  <a:pt x="-44401" y="248433"/>
                  <a:pt x="15310" y="215314"/>
                  <a:pt x="0" y="0"/>
                </a:cubicBezTo>
                <a:close/>
              </a:path>
              <a:path w="5390439" h="186204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05005" y="161689"/>
                  <a:pt x="5340547" y="260887"/>
                  <a:pt x="5390439" y="428271"/>
                </a:cubicBezTo>
                <a:cubicBezTo>
                  <a:pt x="5440331" y="595655"/>
                  <a:pt x="5358228" y="678089"/>
                  <a:pt x="5390439" y="837922"/>
                </a:cubicBezTo>
                <a:cubicBezTo>
                  <a:pt x="5422650" y="997755"/>
                  <a:pt x="5377622" y="1097667"/>
                  <a:pt x="5390439" y="1303434"/>
                </a:cubicBezTo>
                <a:cubicBezTo>
                  <a:pt x="5403256" y="1509201"/>
                  <a:pt x="5326553" y="1669105"/>
                  <a:pt x="5390439" y="1862048"/>
                </a:cubicBezTo>
                <a:cubicBezTo>
                  <a:pt x="5267827" y="1871792"/>
                  <a:pt x="5100276" y="1827758"/>
                  <a:pt x="4953215" y="1862048"/>
                </a:cubicBezTo>
                <a:cubicBezTo>
                  <a:pt x="4806154" y="1896338"/>
                  <a:pt x="4541894" y="1849790"/>
                  <a:pt x="4246468" y="1862048"/>
                </a:cubicBezTo>
                <a:cubicBezTo>
                  <a:pt x="3951042" y="1874306"/>
                  <a:pt x="3997571" y="1834942"/>
                  <a:pt x="3809244" y="1862048"/>
                </a:cubicBezTo>
                <a:cubicBezTo>
                  <a:pt x="3620917" y="1889154"/>
                  <a:pt x="3426773" y="1842556"/>
                  <a:pt x="3318115" y="1862048"/>
                </a:cubicBezTo>
                <a:cubicBezTo>
                  <a:pt x="3209457" y="1881540"/>
                  <a:pt x="2994795" y="1824349"/>
                  <a:pt x="2826986" y="1862048"/>
                </a:cubicBezTo>
                <a:cubicBezTo>
                  <a:pt x="2659177" y="1899747"/>
                  <a:pt x="2455295" y="1855993"/>
                  <a:pt x="2335857" y="1862048"/>
                </a:cubicBezTo>
                <a:cubicBezTo>
                  <a:pt x="2216419" y="1868103"/>
                  <a:pt x="2045790" y="1838720"/>
                  <a:pt x="1898632" y="1862048"/>
                </a:cubicBezTo>
                <a:cubicBezTo>
                  <a:pt x="1751474" y="1885376"/>
                  <a:pt x="1596552" y="1810319"/>
                  <a:pt x="1353599" y="1862048"/>
                </a:cubicBezTo>
                <a:cubicBezTo>
                  <a:pt x="1110646" y="1913777"/>
                  <a:pt x="800910" y="1817260"/>
                  <a:pt x="646853" y="1862048"/>
                </a:cubicBezTo>
                <a:cubicBezTo>
                  <a:pt x="492796" y="1906836"/>
                  <a:pt x="290332" y="1818525"/>
                  <a:pt x="0" y="1862048"/>
                </a:cubicBezTo>
                <a:cubicBezTo>
                  <a:pt x="-9792" y="1675815"/>
                  <a:pt x="23124" y="1576400"/>
                  <a:pt x="0" y="1415156"/>
                </a:cubicBezTo>
                <a:cubicBezTo>
                  <a:pt x="-23124" y="1253912"/>
                  <a:pt x="22775" y="1168091"/>
                  <a:pt x="0" y="949644"/>
                </a:cubicBezTo>
                <a:cubicBezTo>
                  <a:pt x="-22775" y="731197"/>
                  <a:pt x="36007" y="598535"/>
                  <a:pt x="0" y="484132"/>
                </a:cubicBezTo>
                <a:cubicBezTo>
                  <a:pt x="-36007" y="369729"/>
                  <a:pt x="3369" y="23393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15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996281" y="1251892"/>
            <a:ext cx="4973909" cy="1200329"/>
          </a:xfrm>
          <a:prstGeom prst="rect">
            <a:avLst/>
          </a:prstGeom>
          <a:noFill/>
        </p:spPr>
        <p:txBody>
          <a:bodyPr wrap="square">
            <a:spAutoFit/>
          </a:bodyPr>
          <a:lstStyle/>
          <a:p>
            <a:r>
              <a:rPr lang="en-US" sz="3600">
                <a:latin typeface="Times New Roman" panose="02020603050405020304" pitchFamily="18" charset="0"/>
                <a:cs typeface="Times New Roman" panose="02020603050405020304" pitchFamily="18" charset="0"/>
              </a:rPr>
              <a:t>Nhân dân Nam Kì khắp nơi đứng lên chống Pháp</a:t>
            </a:r>
          </a:p>
        </p:txBody>
      </p:sp>
    </p:spTree>
    <p:extLst>
      <p:ext uri="{BB962C8B-B14F-4D97-AF65-F5344CB8AC3E}">
        <p14:creationId xmlns:p14="http://schemas.microsoft.com/office/powerpoint/2010/main" val="386393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04854" y="2138903"/>
            <a:ext cx="4582291" cy="5052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267" y="10385"/>
            <a:ext cx="5753685"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76438" y="428628"/>
            <a:ext cx="4819562"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Kể tên một số cuộc khởi nghĩa tiêu biểu của nhân dân Nam Kì.</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659824" y="889970"/>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659824" y="1036164"/>
            <a:ext cx="5388602" cy="2554545"/>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Khởi nghĩa Nguyễn Hữu Huân, Võ Duy Dương, Nguyễn Trường Tộ,... đáng chú ý nhất là phong trào kháng chiến dưới sự chỉ huy của Trương Định.</a:t>
            </a:r>
          </a:p>
        </p:txBody>
      </p:sp>
    </p:spTree>
    <p:extLst>
      <p:ext uri="{BB962C8B-B14F-4D97-AF65-F5344CB8AC3E}">
        <p14:creationId xmlns:p14="http://schemas.microsoft.com/office/powerpoint/2010/main" val="205401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267" y="-82491"/>
            <a:ext cx="6337833" cy="3133338"/>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76438" y="255195"/>
            <a:ext cx="5035514" cy="2308324"/>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Triều đình nhà Nguyễn có thái độ thế nào trước cuộc xâm lược của thực dân Pháp?</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896100" y="889970"/>
            <a:ext cx="5154163" cy="2646878"/>
          </a:xfrm>
          <a:custGeom>
            <a:avLst/>
            <a:gdLst>
              <a:gd name="connsiteX0" fmla="*/ 0 w 5154163"/>
              <a:gd name="connsiteY0" fmla="*/ 0 h 2646878"/>
              <a:gd name="connsiteX1" fmla="*/ 572685 w 5154163"/>
              <a:gd name="connsiteY1" fmla="*/ 0 h 2646878"/>
              <a:gd name="connsiteX2" fmla="*/ 1196911 w 5154163"/>
              <a:gd name="connsiteY2" fmla="*/ 0 h 2646878"/>
              <a:gd name="connsiteX3" fmla="*/ 1718054 w 5154163"/>
              <a:gd name="connsiteY3" fmla="*/ 0 h 2646878"/>
              <a:gd name="connsiteX4" fmla="*/ 2239197 w 5154163"/>
              <a:gd name="connsiteY4" fmla="*/ 0 h 2646878"/>
              <a:gd name="connsiteX5" fmla="*/ 2657257 w 5154163"/>
              <a:gd name="connsiteY5" fmla="*/ 0 h 2646878"/>
              <a:gd name="connsiteX6" fmla="*/ 3229942 w 5154163"/>
              <a:gd name="connsiteY6" fmla="*/ 0 h 2646878"/>
              <a:gd name="connsiteX7" fmla="*/ 3751085 w 5154163"/>
              <a:gd name="connsiteY7" fmla="*/ 0 h 2646878"/>
              <a:gd name="connsiteX8" fmla="*/ 4220687 w 5154163"/>
              <a:gd name="connsiteY8" fmla="*/ 0 h 2646878"/>
              <a:gd name="connsiteX9" fmla="*/ 5154163 w 5154163"/>
              <a:gd name="connsiteY9" fmla="*/ 0 h 2646878"/>
              <a:gd name="connsiteX10" fmla="*/ 5154163 w 5154163"/>
              <a:gd name="connsiteY10" fmla="*/ 529376 h 2646878"/>
              <a:gd name="connsiteX11" fmla="*/ 5154163 w 5154163"/>
              <a:gd name="connsiteY11" fmla="*/ 1005814 h 2646878"/>
              <a:gd name="connsiteX12" fmla="*/ 5154163 w 5154163"/>
              <a:gd name="connsiteY12" fmla="*/ 1482252 h 2646878"/>
              <a:gd name="connsiteX13" fmla="*/ 5154163 w 5154163"/>
              <a:gd name="connsiteY13" fmla="*/ 1958690 h 2646878"/>
              <a:gd name="connsiteX14" fmla="*/ 5154163 w 5154163"/>
              <a:gd name="connsiteY14" fmla="*/ 2646878 h 2646878"/>
              <a:gd name="connsiteX15" fmla="*/ 4736103 w 5154163"/>
              <a:gd name="connsiteY15" fmla="*/ 2646878 h 2646878"/>
              <a:gd name="connsiteX16" fmla="*/ 4266502 w 5154163"/>
              <a:gd name="connsiteY16" fmla="*/ 2646878 h 2646878"/>
              <a:gd name="connsiteX17" fmla="*/ 3848442 w 5154163"/>
              <a:gd name="connsiteY17" fmla="*/ 2646878 h 2646878"/>
              <a:gd name="connsiteX18" fmla="*/ 3378840 w 5154163"/>
              <a:gd name="connsiteY18" fmla="*/ 2646878 h 2646878"/>
              <a:gd name="connsiteX19" fmla="*/ 2960780 w 5154163"/>
              <a:gd name="connsiteY19" fmla="*/ 2646878 h 2646878"/>
              <a:gd name="connsiteX20" fmla="*/ 2439637 w 5154163"/>
              <a:gd name="connsiteY20" fmla="*/ 2646878 h 2646878"/>
              <a:gd name="connsiteX21" fmla="*/ 1866952 w 5154163"/>
              <a:gd name="connsiteY21" fmla="*/ 2646878 h 2646878"/>
              <a:gd name="connsiteX22" fmla="*/ 1294268 w 5154163"/>
              <a:gd name="connsiteY22" fmla="*/ 2646878 h 2646878"/>
              <a:gd name="connsiteX23" fmla="*/ 618500 w 5154163"/>
              <a:gd name="connsiteY23" fmla="*/ 2646878 h 2646878"/>
              <a:gd name="connsiteX24" fmla="*/ 0 w 5154163"/>
              <a:gd name="connsiteY24" fmla="*/ 2646878 h 2646878"/>
              <a:gd name="connsiteX25" fmla="*/ 0 w 5154163"/>
              <a:gd name="connsiteY25" fmla="*/ 2196909 h 2646878"/>
              <a:gd name="connsiteX26" fmla="*/ 0 w 5154163"/>
              <a:gd name="connsiteY26" fmla="*/ 1720471 h 2646878"/>
              <a:gd name="connsiteX27" fmla="*/ 0 w 5154163"/>
              <a:gd name="connsiteY27" fmla="*/ 1191095 h 2646878"/>
              <a:gd name="connsiteX28" fmla="*/ 0 w 5154163"/>
              <a:gd name="connsiteY28" fmla="*/ 608782 h 2646878"/>
              <a:gd name="connsiteX29" fmla="*/ 0 w 5154163"/>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54163" h="2646878" fill="none" extrusionOk="0">
                <a:moveTo>
                  <a:pt x="0" y="0"/>
                </a:moveTo>
                <a:cubicBezTo>
                  <a:pt x="200272" y="-41108"/>
                  <a:pt x="388714" y="66288"/>
                  <a:pt x="572685" y="0"/>
                </a:cubicBezTo>
                <a:cubicBezTo>
                  <a:pt x="756657" y="-66288"/>
                  <a:pt x="986061" y="58812"/>
                  <a:pt x="1196911" y="0"/>
                </a:cubicBezTo>
                <a:cubicBezTo>
                  <a:pt x="1407761" y="-58812"/>
                  <a:pt x="1489989" y="21979"/>
                  <a:pt x="1718054" y="0"/>
                </a:cubicBezTo>
                <a:cubicBezTo>
                  <a:pt x="1946119" y="-21979"/>
                  <a:pt x="2016649" y="11370"/>
                  <a:pt x="2239197" y="0"/>
                </a:cubicBezTo>
                <a:cubicBezTo>
                  <a:pt x="2461745" y="-11370"/>
                  <a:pt x="2549562" y="21192"/>
                  <a:pt x="2657257" y="0"/>
                </a:cubicBezTo>
                <a:cubicBezTo>
                  <a:pt x="2764952" y="-21192"/>
                  <a:pt x="3033986" y="50606"/>
                  <a:pt x="3229942" y="0"/>
                </a:cubicBezTo>
                <a:cubicBezTo>
                  <a:pt x="3425898" y="-50606"/>
                  <a:pt x="3621481" y="13601"/>
                  <a:pt x="3751085" y="0"/>
                </a:cubicBezTo>
                <a:cubicBezTo>
                  <a:pt x="3880689" y="-13601"/>
                  <a:pt x="4026589" y="6003"/>
                  <a:pt x="4220687" y="0"/>
                </a:cubicBezTo>
                <a:cubicBezTo>
                  <a:pt x="4414785" y="-6003"/>
                  <a:pt x="4739039" y="27762"/>
                  <a:pt x="5154163" y="0"/>
                </a:cubicBezTo>
                <a:cubicBezTo>
                  <a:pt x="5193770" y="221565"/>
                  <a:pt x="5114949" y="277266"/>
                  <a:pt x="5154163" y="529376"/>
                </a:cubicBezTo>
                <a:cubicBezTo>
                  <a:pt x="5193377" y="781486"/>
                  <a:pt x="5145729" y="790390"/>
                  <a:pt x="5154163" y="1005814"/>
                </a:cubicBezTo>
                <a:cubicBezTo>
                  <a:pt x="5162597" y="1221238"/>
                  <a:pt x="5111430" y="1288023"/>
                  <a:pt x="5154163" y="1482252"/>
                </a:cubicBezTo>
                <a:cubicBezTo>
                  <a:pt x="5196896" y="1676481"/>
                  <a:pt x="5127708" y="1725318"/>
                  <a:pt x="5154163" y="1958690"/>
                </a:cubicBezTo>
                <a:cubicBezTo>
                  <a:pt x="5180618" y="2192062"/>
                  <a:pt x="5144938" y="2393476"/>
                  <a:pt x="5154163" y="2646878"/>
                </a:cubicBezTo>
                <a:cubicBezTo>
                  <a:pt x="4947836" y="2690904"/>
                  <a:pt x="4930264" y="2613633"/>
                  <a:pt x="4736103" y="2646878"/>
                </a:cubicBezTo>
                <a:cubicBezTo>
                  <a:pt x="4541942" y="2680123"/>
                  <a:pt x="4486253" y="2596666"/>
                  <a:pt x="4266502" y="2646878"/>
                </a:cubicBezTo>
                <a:cubicBezTo>
                  <a:pt x="4046751" y="2697090"/>
                  <a:pt x="4006965" y="2617922"/>
                  <a:pt x="3848442" y="2646878"/>
                </a:cubicBezTo>
                <a:cubicBezTo>
                  <a:pt x="3689919" y="2675834"/>
                  <a:pt x="3578712" y="2610157"/>
                  <a:pt x="3378840" y="2646878"/>
                </a:cubicBezTo>
                <a:cubicBezTo>
                  <a:pt x="3178968" y="2683599"/>
                  <a:pt x="3045572" y="2597037"/>
                  <a:pt x="2960780" y="2646878"/>
                </a:cubicBezTo>
                <a:cubicBezTo>
                  <a:pt x="2875988" y="2696719"/>
                  <a:pt x="2601457" y="2638057"/>
                  <a:pt x="2439637" y="2646878"/>
                </a:cubicBezTo>
                <a:cubicBezTo>
                  <a:pt x="2277817" y="2655699"/>
                  <a:pt x="1982653" y="2614879"/>
                  <a:pt x="1866952" y="2646878"/>
                </a:cubicBezTo>
                <a:cubicBezTo>
                  <a:pt x="1751251" y="2678877"/>
                  <a:pt x="1426604" y="2627568"/>
                  <a:pt x="1294268" y="2646878"/>
                </a:cubicBezTo>
                <a:cubicBezTo>
                  <a:pt x="1161932" y="2666188"/>
                  <a:pt x="797454" y="2621282"/>
                  <a:pt x="618500" y="2646878"/>
                </a:cubicBezTo>
                <a:cubicBezTo>
                  <a:pt x="439546" y="2672474"/>
                  <a:pt x="171910" y="2636585"/>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154163" h="2646878" stroke="0" extrusionOk="0">
                <a:moveTo>
                  <a:pt x="0" y="0"/>
                </a:moveTo>
                <a:cubicBezTo>
                  <a:pt x="255076" y="-31354"/>
                  <a:pt x="277762" y="55347"/>
                  <a:pt x="521143" y="0"/>
                </a:cubicBezTo>
                <a:cubicBezTo>
                  <a:pt x="764524" y="-55347"/>
                  <a:pt x="817024" y="41108"/>
                  <a:pt x="939203" y="0"/>
                </a:cubicBezTo>
                <a:cubicBezTo>
                  <a:pt x="1061382" y="-41108"/>
                  <a:pt x="1234181" y="46191"/>
                  <a:pt x="1460346" y="0"/>
                </a:cubicBezTo>
                <a:cubicBezTo>
                  <a:pt x="1686511" y="-46191"/>
                  <a:pt x="1816629" y="53425"/>
                  <a:pt x="1981489" y="0"/>
                </a:cubicBezTo>
                <a:cubicBezTo>
                  <a:pt x="2146349" y="-53425"/>
                  <a:pt x="2256334" y="23353"/>
                  <a:pt x="2399549" y="0"/>
                </a:cubicBezTo>
                <a:cubicBezTo>
                  <a:pt x="2542764" y="-23353"/>
                  <a:pt x="2728622" y="36714"/>
                  <a:pt x="3023776" y="0"/>
                </a:cubicBezTo>
                <a:cubicBezTo>
                  <a:pt x="3318930" y="-36714"/>
                  <a:pt x="3445522" y="66399"/>
                  <a:pt x="3699544" y="0"/>
                </a:cubicBezTo>
                <a:cubicBezTo>
                  <a:pt x="3953566" y="-66399"/>
                  <a:pt x="3982901" y="26973"/>
                  <a:pt x="4169145" y="0"/>
                </a:cubicBezTo>
                <a:cubicBezTo>
                  <a:pt x="4355389" y="-26973"/>
                  <a:pt x="4870303" y="51714"/>
                  <a:pt x="5154163" y="0"/>
                </a:cubicBezTo>
                <a:cubicBezTo>
                  <a:pt x="5185711" y="194992"/>
                  <a:pt x="5112546" y="294568"/>
                  <a:pt x="5154163" y="476438"/>
                </a:cubicBezTo>
                <a:cubicBezTo>
                  <a:pt x="5195780" y="658308"/>
                  <a:pt x="5118594" y="731367"/>
                  <a:pt x="5154163" y="926407"/>
                </a:cubicBezTo>
                <a:cubicBezTo>
                  <a:pt x="5189732" y="1121447"/>
                  <a:pt x="5121667" y="1211665"/>
                  <a:pt x="5154163" y="1455783"/>
                </a:cubicBezTo>
                <a:cubicBezTo>
                  <a:pt x="5186659" y="1699901"/>
                  <a:pt x="5150960" y="1804483"/>
                  <a:pt x="5154163" y="1905752"/>
                </a:cubicBezTo>
                <a:cubicBezTo>
                  <a:pt x="5157366" y="2007021"/>
                  <a:pt x="5111474" y="2462392"/>
                  <a:pt x="5154163" y="2646878"/>
                </a:cubicBezTo>
                <a:cubicBezTo>
                  <a:pt x="4894871" y="2700165"/>
                  <a:pt x="4770844" y="2598030"/>
                  <a:pt x="4478395" y="2646878"/>
                </a:cubicBezTo>
                <a:cubicBezTo>
                  <a:pt x="4185946" y="2695726"/>
                  <a:pt x="4151542" y="2642638"/>
                  <a:pt x="4060335" y="2646878"/>
                </a:cubicBezTo>
                <a:cubicBezTo>
                  <a:pt x="3969128" y="2651118"/>
                  <a:pt x="3769694" y="2608099"/>
                  <a:pt x="3590734" y="2646878"/>
                </a:cubicBezTo>
                <a:cubicBezTo>
                  <a:pt x="3411774" y="2685657"/>
                  <a:pt x="3271627" y="2633706"/>
                  <a:pt x="3121132" y="2646878"/>
                </a:cubicBezTo>
                <a:cubicBezTo>
                  <a:pt x="2970637" y="2660050"/>
                  <a:pt x="2837409" y="2593834"/>
                  <a:pt x="2651531" y="2646878"/>
                </a:cubicBezTo>
                <a:cubicBezTo>
                  <a:pt x="2465653" y="2699922"/>
                  <a:pt x="2334127" y="2623696"/>
                  <a:pt x="2233471" y="2646878"/>
                </a:cubicBezTo>
                <a:cubicBezTo>
                  <a:pt x="2132815" y="2670060"/>
                  <a:pt x="1865336" y="2625844"/>
                  <a:pt x="1712327" y="2646878"/>
                </a:cubicBezTo>
                <a:cubicBezTo>
                  <a:pt x="1559318" y="2667912"/>
                  <a:pt x="1269870" y="2572374"/>
                  <a:pt x="1036559" y="2646878"/>
                </a:cubicBezTo>
                <a:cubicBezTo>
                  <a:pt x="803248" y="2721382"/>
                  <a:pt x="243097" y="254704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7030122" y="1036164"/>
            <a:ext cx="5018303" cy="2308324"/>
          </a:xfrm>
          <a:prstGeom prst="rect">
            <a:avLst/>
          </a:prstGeom>
          <a:noFill/>
        </p:spPr>
        <p:txBody>
          <a:bodyPr wrap="square">
            <a:spAutoFit/>
          </a:bodyPr>
          <a:lstStyle/>
          <a:p>
            <a:pPr algn="just"/>
            <a:r>
              <a:rPr lang="en-US" sz="3600">
                <a:latin typeface="Times New Roman" panose="02020603050405020304" pitchFamily="18" charset="0"/>
                <a:cs typeface="Times New Roman" panose="02020603050405020304" pitchFamily="18" charset="0"/>
              </a:rPr>
              <a:t>Triều đình nhà Nguyễn nhượng bộ, không kiên quyết chiến đấu bảo vệ đất nước.</a:t>
            </a:r>
          </a:p>
        </p:txBody>
      </p:sp>
    </p:spTree>
    <p:extLst>
      <p:ext uri="{BB962C8B-B14F-4D97-AF65-F5344CB8AC3E}">
        <p14:creationId xmlns:p14="http://schemas.microsoft.com/office/powerpoint/2010/main" val="370728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83EC4D-51EE-4E89-9E00-045C16DAEFE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3" name="Picture 12" descr="Background pattern&#10;&#10;Description automatically generated">
            <a:extLst>
              <a:ext uri="{FF2B5EF4-FFF2-40B4-BE49-F238E27FC236}">
                <a16:creationId xmlns:a16="http://schemas.microsoft.com/office/drawing/2014/main" id="{EE86FDF1-CB4D-4E0E-84D6-08FDE288127A}"/>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7000F365-2ED5-474C-8089-F1AB6116FF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01F32C38-CFC6-4E58-82EE-41D9D3CEA36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6" name="Picture 15" descr="Background pattern&#10;&#10;Description automatically generated">
            <a:extLst>
              <a:ext uri="{FF2B5EF4-FFF2-40B4-BE49-F238E27FC236}">
                <a16:creationId xmlns:a16="http://schemas.microsoft.com/office/drawing/2014/main" id="{A17B4FA8-5F85-43F6-AC06-9BE38E334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6" name="文本框 8">
            <a:extLst>
              <a:ext uri="{FF2B5EF4-FFF2-40B4-BE49-F238E27FC236}">
                <a16:creationId xmlns:a16="http://schemas.microsoft.com/office/drawing/2014/main" id="{0D84D1E2-5D6D-4737-9CBD-D132D4C49711}"/>
              </a:ext>
            </a:extLst>
          </p:cNvPr>
          <p:cNvSpPr txBox="1"/>
          <p:nvPr/>
        </p:nvSpPr>
        <p:spPr>
          <a:xfrm>
            <a:off x="1143000" y="1733551"/>
            <a:ext cx="10020299" cy="5031614"/>
          </a:xfrm>
          <a:prstGeom prst="rect">
            <a:avLst/>
          </a:prstGeom>
          <a:noFill/>
        </p:spPr>
        <p:txBody>
          <a:bodyPr wrap="square" rtlCol="0">
            <a:prstTxWarp prst="textPlain">
              <a:avLst/>
            </a:prstTxWarp>
            <a:spAutoFit/>
          </a:bodyPr>
          <a:lstStyle/>
          <a:p>
            <a:pPr algn="ctr"/>
            <a:r>
              <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 cùng phong trào kháng chiến</a:t>
            </a:r>
          </a:p>
          <a:p>
            <a:pPr algn="ctr"/>
            <a:endPar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23" name="Picture 22" descr="Shape, circle&#10;&#10;Description automatically generated">
            <a:extLst>
              <a:ext uri="{FF2B5EF4-FFF2-40B4-BE49-F238E27FC236}">
                <a16:creationId xmlns:a16="http://schemas.microsoft.com/office/drawing/2014/main" id="{08B3E8FA-4D38-4C02-A009-7C85EBDF8E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448" y="88010"/>
            <a:ext cx="5532650" cy="1570591"/>
          </a:xfrm>
          <a:prstGeom prst="rect">
            <a:avLst/>
          </a:prstGeom>
        </p:spPr>
      </p:pic>
      <p:sp>
        <p:nvSpPr>
          <p:cNvPr id="27" name="TextBox 26">
            <a:extLst>
              <a:ext uri="{FF2B5EF4-FFF2-40B4-BE49-F238E27FC236}">
                <a16:creationId xmlns:a16="http://schemas.microsoft.com/office/drawing/2014/main" id="{FD622F1E-3246-4AB9-A898-10190CEE0419}"/>
              </a:ext>
            </a:extLst>
          </p:cNvPr>
          <p:cNvSpPr txBox="1"/>
          <p:nvPr/>
        </p:nvSpPr>
        <p:spPr>
          <a:xfrm>
            <a:off x="4365365" y="477841"/>
            <a:ext cx="373724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HOẠT ĐỘNG 2</a:t>
            </a:r>
          </a:p>
        </p:txBody>
      </p:sp>
    </p:spTree>
    <p:extLst>
      <p:ext uri="{BB962C8B-B14F-4D97-AF65-F5344CB8AC3E}">
        <p14:creationId xmlns:p14="http://schemas.microsoft.com/office/powerpoint/2010/main" val="3804950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276351" y="771120"/>
            <a:ext cx="4687240"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Thực dân Pháp tấn công thành Gia Định khi nào?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606596" y="1051717"/>
            <a:ext cx="5390439" cy="1862048"/>
          </a:xfrm>
          <a:custGeom>
            <a:avLst/>
            <a:gdLst>
              <a:gd name="connsiteX0" fmla="*/ 0 w 5390439"/>
              <a:gd name="connsiteY0" fmla="*/ 0 h 1862048"/>
              <a:gd name="connsiteX1" fmla="*/ 437224 w 5390439"/>
              <a:gd name="connsiteY1" fmla="*/ 0 h 1862048"/>
              <a:gd name="connsiteX2" fmla="*/ 874449 w 5390439"/>
              <a:gd name="connsiteY2" fmla="*/ 0 h 1862048"/>
              <a:gd name="connsiteX3" fmla="*/ 1527291 w 5390439"/>
              <a:gd name="connsiteY3" fmla="*/ 0 h 1862048"/>
              <a:gd name="connsiteX4" fmla="*/ 2072324 w 5390439"/>
              <a:gd name="connsiteY4" fmla="*/ 0 h 1862048"/>
              <a:gd name="connsiteX5" fmla="*/ 2617358 w 5390439"/>
              <a:gd name="connsiteY5" fmla="*/ 0 h 1862048"/>
              <a:gd name="connsiteX6" fmla="*/ 3054582 w 5390439"/>
              <a:gd name="connsiteY6" fmla="*/ 0 h 1862048"/>
              <a:gd name="connsiteX7" fmla="*/ 3653520 w 5390439"/>
              <a:gd name="connsiteY7" fmla="*/ 0 h 1862048"/>
              <a:gd name="connsiteX8" fmla="*/ 4198553 w 5390439"/>
              <a:gd name="connsiteY8" fmla="*/ 0 h 1862048"/>
              <a:gd name="connsiteX9" fmla="*/ 4689682 w 5390439"/>
              <a:gd name="connsiteY9" fmla="*/ 0 h 1862048"/>
              <a:gd name="connsiteX10" fmla="*/ 5390439 w 5390439"/>
              <a:gd name="connsiteY10" fmla="*/ 0 h 1862048"/>
              <a:gd name="connsiteX11" fmla="*/ 5390439 w 5390439"/>
              <a:gd name="connsiteY11" fmla="*/ 465512 h 1862048"/>
              <a:gd name="connsiteX12" fmla="*/ 5390439 w 5390439"/>
              <a:gd name="connsiteY12" fmla="*/ 893783 h 1862048"/>
              <a:gd name="connsiteX13" fmla="*/ 5390439 w 5390439"/>
              <a:gd name="connsiteY13" fmla="*/ 1322054 h 1862048"/>
              <a:gd name="connsiteX14" fmla="*/ 5390439 w 5390439"/>
              <a:gd name="connsiteY14" fmla="*/ 1862048 h 1862048"/>
              <a:gd name="connsiteX15" fmla="*/ 4899310 w 5390439"/>
              <a:gd name="connsiteY15" fmla="*/ 1862048 h 1862048"/>
              <a:gd name="connsiteX16" fmla="*/ 4246468 w 5390439"/>
              <a:gd name="connsiteY16" fmla="*/ 1862048 h 1862048"/>
              <a:gd name="connsiteX17" fmla="*/ 3755339 w 5390439"/>
              <a:gd name="connsiteY17" fmla="*/ 1862048 h 1862048"/>
              <a:gd name="connsiteX18" fmla="*/ 3318115 w 5390439"/>
              <a:gd name="connsiteY18" fmla="*/ 1862048 h 1862048"/>
              <a:gd name="connsiteX19" fmla="*/ 2826986 w 5390439"/>
              <a:gd name="connsiteY19" fmla="*/ 1862048 h 1862048"/>
              <a:gd name="connsiteX20" fmla="*/ 2389761 w 5390439"/>
              <a:gd name="connsiteY20" fmla="*/ 1862048 h 1862048"/>
              <a:gd name="connsiteX21" fmla="*/ 1844728 w 5390439"/>
              <a:gd name="connsiteY21" fmla="*/ 1862048 h 1862048"/>
              <a:gd name="connsiteX22" fmla="*/ 1245790 w 5390439"/>
              <a:gd name="connsiteY22" fmla="*/ 1862048 h 1862048"/>
              <a:gd name="connsiteX23" fmla="*/ 646853 w 5390439"/>
              <a:gd name="connsiteY23" fmla="*/ 1862048 h 1862048"/>
              <a:gd name="connsiteX24" fmla="*/ 0 w 5390439"/>
              <a:gd name="connsiteY24" fmla="*/ 1862048 h 1862048"/>
              <a:gd name="connsiteX25" fmla="*/ 0 w 5390439"/>
              <a:gd name="connsiteY25" fmla="*/ 1377916 h 1862048"/>
              <a:gd name="connsiteX26" fmla="*/ 0 w 5390439"/>
              <a:gd name="connsiteY26" fmla="*/ 875163 h 1862048"/>
              <a:gd name="connsiteX27" fmla="*/ 0 w 5390439"/>
              <a:gd name="connsiteY27" fmla="*/ 446892 h 1862048"/>
              <a:gd name="connsiteX28" fmla="*/ 0 w 5390439"/>
              <a:gd name="connsiteY28" fmla="*/ 0 h 186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1862048"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34546" y="171422"/>
                  <a:pt x="5363403" y="346178"/>
                  <a:pt x="5390439" y="465512"/>
                </a:cubicBezTo>
                <a:cubicBezTo>
                  <a:pt x="5417475" y="584846"/>
                  <a:pt x="5383038" y="805120"/>
                  <a:pt x="5390439" y="893783"/>
                </a:cubicBezTo>
                <a:cubicBezTo>
                  <a:pt x="5397840" y="982446"/>
                  <a:pt x="5386244" y="1127003"/>
                  <a:pt x="5390439" y="1322054"/>
                </a:cubicBezTo>
                <a:cubicBezTo>
                  <a:pt x="5394634" y="1517105"/>
                  <a:pt x="5325831" y="1630905"/>
                  <a:pt x="5390439" y="1862048"/>
                </a:cubicBezTo>
                <a:cubicBezTo>
                  <a:pt x="5286893" y="1877638"/>
                  <a:pt x="5011435" y="1838471"/>
                  <a:pt x="4899310" y="1862048"/>
                </a:cubicBezTo>
                <a:cubicBezTo>
                  <a:pt x="4787185" y="1885625"/>
                  <a:pt x="4537920" y="1803278"/>
                  <a:pt x="4246468" y="1862048"/>
                </a:cubicBezTo>
                <a:cubicBezTo>
                  <a:pt x="3955016" y="1920818"/>
                  <a:pt x="3900941" y="1859391"/>
                  <a:pt x="3755339" y="1862048"/>
                </a:cubicBezTo>
                <a:cubicBezTo>
                  <a:pt x="3609737" y="1864705"/>
                  <a:pt x="3524953" y="1838170"/>
                  <a:pt x="3318115" y="1862048"/>
                </a:cubicBezTo>
                <a:cubicBezTo>
                  <a:pt x="3111277" y="1885926"/>
                  <a:pt x="3033754" y="1806428"/>
                  <a:pt x="2826986" y="1862048"/>
                </a:cubicBezTo>
                <a:cubicBezTo>
                  <a:pt x="2620218" y="1917668"/>
                  <a:pt x="2485941" y="1818341"/>
                  <a:pt x="2389761" y="1862048"/>
                </a:cubicBezTo>
                <a:cubicBezTo>
                  <a:pt x="2293581" y="1905755"/>
                  <a:pt x="2107656" y="1837209"/>
                  <a:pt x="1844728" y="1862048"/>
                </a:cubicBezTo>
                <a:cubicBezTo>
                  <a:pt x="1581800" y="1886887"/>
                  <a:pt x="1366312" y="1852554"/>
                  <a:pt x="1245790" y="1862048"/>
                </a:cubicBezTo>
                <a:cubicBezTo>
                  <a:pt x="1125268" y="1871542"/>
                  <a:pt x="802858" y="1832325"/>
                  <a:pt x="646853" y="1862048"/>
                </a:cubicBezTo>
                <a:cubicBezTo>
                  <a:pt x="490848" y="1891771"/>
                  <a:pt x="138469" y="1843368"/>
                  <a:pt x="0" y="1862048"/>
                </a:cubicBezTo>
                <a:cubicBezTo>
                  <a:pt x="-25624" y="1678945"/>
                  <a:pt x="29032" y="1571759"/>
                  <a:pt x="0" y="1377916"/>
                </a:cubicBezTo>
                <a:cubicBezTo>
                  <a:pt x="-29032" y="1184073"/>
                  <a:pt x="22840" y="1058761"/>
                  <a:pt x="0" y="875163"/>
                </a:cubicBezTo>
                <a:cubicBezTo>
                  <a:pt x="-22840" y="691565"/>
                  <a:pt x="44401" y="645351"/>
                  <a:pt x="0" y="446892"/>
                </a:cubicBezTo>
                <a:cubicBezTo>
                  <a:pt x="-44401" y="248433"/>
                  <a:pt x="15310" y="215314"/>
                  <a:pt x="0" y="0"/>
                </a:cubicBezTo>
                <a:close/>
              </a:path>
              <a:path w="5390439" h="186204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05005" y="161689"/>
                  <a:pt x="5340547" y="260887"/>
                  <a:pt x="5390439" y="428271"/>
                </a:cubicBezTo>
                <a:cubicBezTo>
                  <a:pt x="5440331" y="595655"/>
                  <a:pt x="5358228" y="678089"/>
                  <a:pt x="5390439" y="837922"/>
                </a:cubicBezTo>
                <a:cubicBezTo>
                  <a:pt x="5422650" y="997755"/>
                  <a:pt x="5377622" y="1097667"/>
                  <a:pt x="5390439" y="1303434"/>
                </a:cubicBezTo>
                <a:cubicBezTo>
                  <a:pt x="5403256" y="1509201"/>
                  <a:pt x="5326553" y="1669105"/>
                  <a:pt x="5390439" y="1862048"/>
                </a:cubicBezTo>
                <a:cubicBezTo>
                  <a:pt x="5267827" y="1871792"/>
                  <a:pt x="5100276" y="1827758"/>
                  <a:pt x="4953215" y="1862048"/>
                </a:cubicBezTo>
                <a:cubicBezTo>
                  <a:pt x="4806154" y="1896338"/>
                  <a:pt x="4541894" y="1849790"/>
                  <a:pt x="4246468" y="1862048"/>
                </a:cubicBezTo>
                <a:cubicBezTo>
                  <a:pt x="3951042" y="1874306"/>
                  <a:pt x="3997571" y="1834942"/>
                  <a:pt x="3809244" y="1862048"/>
                </a:cubicBezTo>
                <a:cubicBezTo>
                  <a:pt x="3620917" y="1889154"/>
                  <a:pt x="3426773" y="1842556"/>
                  <a:pt x="3318115" y="1862048"/>
                </a:cubicBezTo>
                <a:cubicBezTo>
                  <a:pt x="3209457" y="1881540"/>
                  <a:pt x="2994795" y="1824349"/>
                  <a:pt x="2826986" y="1862048"/>
                </a:cubicBezTo>
                <a:cubicBezTo>
                  <a:pt x="2659177" y="1899747"/>
                  <a:pt x="2455295" y="1855993"/>
                  <a:pt x="2335857" y="1862048"/>
                </a:cubicBezTo>
                <a:cubicBezTo>
                  <a:pt x="2216419" y="1868103"/>
                  <a:pt x="2045790" y="1838720"/>
                  <a:pt x="1898632" y="1862048"/>
                </a:cubicBezTo>
                <a:cubicBezTo>
                  <a:pt x="1751474" y="1885376"/>
                  <a:pt x="1596552" y="1810319"/>
                  <a:pt x="1353599" y="1862048"/>
                </a:cubicBezTo>
                <a:cubicBezTo>
                  <a:pt x="1110646" y="1913777"/>
                  <a:pt x="800910" y="1817260"/>
                  <a:pt x="646853" y="1862048"/>
                </a:cubicBezTo>
                <a:cubicBezTo>
                  <a:pt x="492796" y="1906836"/>
                  <a:pt x="290332" y="1818525"/>
                  <a:pt x="0" y="1862048"/>
                </a:cubicBezTo>
                <a:cubicBezTo>
                  <a:pt x="-9792" y="1675815"/>
                  <a:pt x="23124" y="1576400"/>
                  <a:pt x="0" y="1415156"/>
                </a:cubicBezTo>
                <a:cubicBezTo>
                  <a:pt x="-23124" y="1253912"/>
                  <a:pt x="22775" y="1168091"/>
                  <a:pt x="0" y="949644"/>
                </a:cubicBezTo>
                <a:cubicBezTo>
                  <a:pt x="-22775" y="731197"/>
                  <a:pt x="36007" y="598535"/>
                  <a:pt x="0" y="484132"/>
                </a:cubicBezTo>
                <a:cubicBezTo>
                  <a:pt x="-36007" y="369729"/>
                  <a:pt x="3369" y="23393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15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875333" y="1351541"/>
            <a:ext cx="555673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Thực dân Pháp tấn công thành Gia Định năm 1859.</a:t>
            </a:r>
          </a:p>
        </p:txBody>
      </p:sp>
    </p:spTree>
    <p:extLst>
      <p:ext uri="{BB962C8B-B14F-4D97-AF65-F5344CB8AC3E}">
        <p14:creationId xmlns:p14="http://schemas.microsoft.com/office/powerpoint/2010/main" val="22909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64010" y="1036359"/>
            <a:ext cx="4687240"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Em biết gì về Trương Định?</a:t>
            </a:r>
          </a:p>
        </p:txBody>
      </p:sp>
    </p:spTree>
    <p:extLst>
      <p:ext uri="{BB962C8B-B14F-4D97-AF65-F5344CB8AC3E}">
        <p14:creationId xmlns:p14="http://schemas.microsoft.com/office/powerpoint/2010/main" val="1261428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5">
                  <a:lumMod val="40000"/>
                  <a:lumOff val="60000"/>
                </a:schemeClr>
              </a:gs>
              <a:gs pos="100000">
                <a:srgbClr val="B68A4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0" y="889030"/>
            <a:ext cx="5124659" cy="5167723"/>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209508" y="905744"/>
            <a:ext cx="4957183" cy="499884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41EC2F66-B47D-4991-B22C-B9FE4D3F1DFB}"/>
              </a:ext>
            </a:extLst>
          </p:cNvPr>
          <p:cNvSpPr txBox="1"/>
          <p:nvPr/>
        </p:nvSpPr>
        <p:spPr>
          <a:xfrm>
            <a:off x="3745330" y="3055202"/>
            <a:ext cx="4794902" cy="1015663"/>
          </a:xfrm>
          <a:prstGeom prst="rect">
            <a:avLst/>
          </a:prstGeom>
          <a:noFill/>
        </p:spPr>
        <p:txBody>
          <a:bodyPr wrap="none" rtlCol="0">
            <a:spAutoFit/>
          </a:bodyPr>
          <a:lstStyle/>
          <a:p>
            <a:pPr algn="ct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KHỞI ĐỘNG</a:t>
            </a:r>
          </a:p>
        </p:txBody>
      </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Diamond 30">
            <a:extLst>
              <a:ext uri="{FF2B5EF4-FFF2-40B4-BE49-F238E27FC236}">
                <a16:creationId xmlns:a16="http://schemas.microsoft.com/office/drawing/2014/main" id="{93B983AA-6198-455F-A99D-B74AF7B2EB3F}"/>
              </a:ext>
            </a:extLst>
          </p:cNvPr>
          <p:cNvSpPr/>
          <p:nvPr/>
        </p:nvSpPr>
        <p:spPr>
          <a:xfrm>
            <a:off x="607272" y="-38799"/>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607272" y="2940291"/>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077200" y="26079"/>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122342" y="2989828"/>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B828B84-1D54-434B-A682-014491EEDC1E}"/>
              </a:ext>
            </a:extLst>
          </p:cNvPr>
          <p:cNvSpPr>
            <a:spLocks noChangeAspect="1"/>
          </p:cNvSpPr>
          <p:nvPr>
            <p:custDataLst>
              <p:tags r:id="rId1"/>
            </p:custDataLst>
          </p:nvPr>
        </p:nvSpPr>
        <p:spPr>
          <a:xfrm>
            <a:off x="0" y="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0829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5" dur="2000" fill="hold"/>
                                            <p:tgtEl>
                                              <p:spTgt spid="33"/>
                                            </p:tgtEl>
                                          </p:cBhvr>
                                          <p:by x="150000" y="150000"/>
                                        </p:animScale>
                                      </p:childTnLst>
                                    </p:cTn>
                                  </p:par>
                                  <p:par>
                                    <p:cTn id="12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7" dur="2000" fill="hold"/>
                                            <p:tgtEl>
                                              <p:spTgt spid="27"/>
                                            </p:tgtEl>
                                          </p:cBhvr>
                                          <p:by x="150000" y="150000"/>
                                        </p:animScale>
                                      </p:childTnLst>
                                    </p:cTn>
                                  </p:par>
                                  <p:par>
                                    <p:cTn id="12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9" dur="2000" fill="hold"/>
                                            <p:tgtEl>
                                              <p:spTgt spid="28"/>
                                            </p:tgtEl>
                                          </p:cBhvr>
                                          <p:by x="150000" y="150000"/>
                                        </p:animScale>
                                      </p:childTnLst>
                                    </p:cTn>
                                  </p:par>
                                  <p:par>
                                    <p:cTn id="13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1" dur="2000" fill="hold"/>
                                            <p:tgtEl>
                                              <p:spTgt spid="26"/>
                                            </p:tgtEl>
                                          </p:cBhvr>
                                          <p:by x="150000" y="150000"/>
                                        </p:animScale>
                                      </p:childTnLst>
                                    </p:cTn>
                                  </p:par>
                                  <p:par>
                                    <p:cTn id="13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3" dur="2000" fill="hold"/>
                                            <p:tgtEl>
                                              <p:spTgt spid="31"/>
                                            </p:tgtEl>
                                          </p:cBhvr>
                                          <p:by x="150000" y="150000"/>
                                        </p:animScale>
                                      </p:childTnLst>
                                    </p:cTn>
                                  </p:par>
                                  <p:par>
                                    <p:cTn id="13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5" dur="2000" fill="hold"/>
                                            <p:tgtEl>
                                              <p:spTgt spid="32"/>
                                            </p:tgtEl>
                                          </p:cBhvr>
                                          <p:by x="150000" y="150000"/>
                                        </p:animScale>
                                      </p:childTnLst>
                                    </p:cTn>
                                  </p:par>
                                  <p:par>
                                    <p:cTn id="136" presetID="6" presetClass="emph" presetSubtype="0" repeatCount="indefinite" fill="hold" grpId="2" nodeType="withEffect" p14:presetBounceEnd="50000">
                                      <p:stCondLst>
                                        <p:cond delay="0"/>
                                      </p:stCondLst>
                                      <p:endCondLst>
                                        <p:cond evt="onNext" delay="0">
                                          <p:tgtEl>
                                            <p:sldTgt/>
                                          </p:tgtEl>
                                        </p:cond>
                                      </p:endCondLst>
                                      <p:childTnLst>
                                        <p:animScale p14:bounceEnd="50000">
                                          <p:cBhvr>
                                            <p:cTn id="137" dur="2000" fill="hold"/>
                                            <p:tgtEl>
                                              <p:spTgt spid="33"/>
                                            </p:tgtEl>
                                          </p:cBhvr>
                                          <p:by x="150000" y="150000"/>
                                        </p:animScale>
                                      </p:childTnLst>
                                    </p:cTn>
                                  </p:par>
                                  <p:par>
                                    <p:cTn id="13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9" dur="2000" fill="hold"/>
                                            <p:tgtEl>
                                              <p:spTgt spid="34"/>
                                            </p:tgtEl>
                                          </p:cBhvr>
                                          <p:by x="150000" y="150000"/>
                                        </p:animScale>
                                      </p:childTnLst>
                                    </p:cTn>
                                  </p:par>
                                  <p:par>
                                    <p:cTn id="14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1" dur="2000" fill="hold"/>
                                            <p:tgtEl>
                                              <p:spTgt spid="38"/>
                                            </p:tgtEl>
                                          </p:cBhvr>
                                          <p:by x="150000" y="150000"/>
                                        </p:animScale>
                                      </p:childTnLst>
                                    </p:cTn>
                                  </p:par>
                                  <p:par>
                                    <p:cTn id="14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3" dur="2000" fill="hold"/>
                                            <p:tgtEl>
                                              <p:spTgt spid="37"/>
                                            </p:tgtEl>
                                          </p:cBhvr>
                                          <p:by x="150000" y="150000"/>
                                        </p:animScale>
                                      </p:childTnLst>
                                    </p:cTn>
                                  </p:par>
                                  <p:par>
                                    <p:cTn id="14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5" dur="2000" fill="hold"/>
                                            <p:tgtEl>
                                              <p:spTgt spid="36"/>
                                            </p:tgtEl>
                                          </p:cBhvr>
                                          <p:by x="150000" y="150000"/>
                                        </p:animScale>
                                      </p:childTnLst>
                                    </p:cTn>
                                  </p:par>
                                  <p:par>
                                    <p:cTn id="14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stCondLst>
                                        <p:cond delay="0"/>
                                      </p:stCondLst>
                                      <p:endCondLst>
                                        <p:cond evt="onNext" delay="0">
                                          <p:tgtEl>
                                            <p:sldTgt/>
                                          </p:tgtEl>
                                        </p:cond>
                                      </p:endCondLst>
                                      <p:childTnLst>
                                        <p:animScale>
                                          <p:cBhvr>
                                            <p:cTn id="125" dur="2000" fill="hold"/>
                                            <p:tgtEl>
                                              <p:spTgt spid="33"/>
                                            </p:tgtEl>
                                          </p:cBhvr>
                                          <p:by x="150000" y="150000"/>
                                        </p:animScale>
                                      </p:childTnLst>
                                    </p:cTn>
                                  </p:par>
                                  <p:par>
                                    <p:cTn id="126" presetID="6" presetClass="emph" presetSubtype="0" repeatCount="indefinite" fill="hold" grpId="1" nodeType="withEffect">
                                      <p:stCondLst>
                                        <p:cond delay="0"/>
                                      </p:stCondLst>
                                      <p:endCondLst>
                                        <p:cond evt="onNext" delay="0">
                                          <p:tgtEl>
                                            <p:sldTgt/>
                                          </p:tgtEl>
                                        </p:cond>
                                      </p:endCondLst>
                                      <p:childTnLst>
                                        <p:animScale>
                                          <p:cBhvr>
                                            <p:cTn id="127" dur="2000" fill="hold"/>
                                            <p:tgtEl>
                                              <p:spTgt spid="27"/>
                                            </p:tgtEl>
                                          </p:cBhvr>
                                          <p:by x="150000" y="150000"/>
                                        </p:animScale>
                                      </p:childTnLst>
                                    </p:cTn>
                                  </p:par>
                                  <p:par>
                                    <p:cTn id="128" presetID="6" presetClass="emph" presetSubtype="0" repeatCount="indefinite" fill="hold" grpId="1" nodeType="withEffect">
                                      <p:stCondLst>
                                        <p:cond delay="0"/>
                                      </p:stCondLst>
                                      <p:endCondLst>
                                        <p:cond evt="onNext" delay="0">
                                          <p:tgtEl>
                                            <p:sldTgt/>
                                          </p:tgtEl>
                                        </p:cond>
                                      </p:endCondLst>
                                      <p:childTnLst>
                                        <p:animScale>
                                          <p:cBhvr>
                                            <p:cTn id="129" dur="2000" fill="hold"/>
                                            <p:tgtEl>
                                              <p:spTgt spid="28"/>
                                            </p:tgtEl>
                                          </p:cBhvr>
                                          <p:by x="150000" y="150000"/>
                                        </p:animScale>
                                      </p:childTnLst>
                                    </p:cTn>
                                  </p:par>
                                  <p:par>
                                    <p:cTn id="130" presetID="6" presetClass="emph" presetSubtype="0" repeatCount="indefinite" fill="hold" grpId="1" nodeType="withEffect">
                                      <p:stCondLst>
                                        <p:cond delay="0"/>
                                      </p:stCondLst>
                                      <p:endCondLst>
                                        <p:cond evt="onNext" delay="0">
                                          <p:tgtEl>
                                            <p:sldTgt/>
                                          </p:tgtEl>
                                        </p:cond>
                                      </p:endCondLst>
                                      <p:childTnLst>
                                        <p:animScale>
                                          <p:cBhvr>
                                            <p:cTn id="131" dur="2000" fill="hold"/>
                                            <p:tgtEl>
                                              <p:spTgt spid="26"/>
                                            </p:tgtEl>
                                          </p:cBhvr>
                                          <p:by x="150000" y="150000"/>
                                        </p:animScale>
                                      </p:childTnLst>
                                    </p:cTn>
                                  </p:par>
                                  <p:par>
                                    <p:cTn id="132" presetID="6" presetClass="emph" presetSubtype="0" repeatCount="indefinite" fill="hold" grpId="1" nodeType="withEffect">
                                      <p:stCondLst>
                                        <p:cond delay="0"/>
                                      </p:stCondLst>
                                      <p:endCondLst>
                                        <p:cond evt="onNext" delay="0">
                                          <p:tgtEl>
                                            <p:sldTgt/>
                                          </p:tgtEl>
                                        </p:cond>
                                      </p:endCondLst>
                                      <p:childTnLst>
                                        <p:animScale>
                                          <p:cBhvr>
                                            <p:cTn id="133" dur="2000" fill="hold"/>
                                            <p:tgtEl>
                                              <p:spTgt spid="31"/>
                                            </p:tgtEl>
                                          </p:cBhvr>
                                          <p:by x="150000" y="150000"/>
                                        </p:animScale>
                                      </p:childTnLst>
                                    </p:cTn>
                                  </p:par>
                                  <p:par>
                                    <p:cTn id="134" presetID="6" presetClass="emph" presetSubtype="0" repeatCount="indefinite" fill="hold" grpId="1" nodeType="withEffect">
                                      <p:stCondLst>
                                        <p:cond delay="0"/>
                                      </p:stCondLst>
                                      <p:endCondLst>
                                        <p:cond evt="onNext" delay="0">
                                          <p:tgtEl>
                                            <p:sldTgt/>
                                          </p:tgtEl>
                                        </p:cond>
                                      </p:endCondLst>
                                      <p:childTnLst>
                                        <p:animScale>
                                          <p:cBhvr>
                                            <p:cTn id="135" dur="2000" fill="hold"/>
                                            <p:tgtEl>
                                              <p:spTgt spid="32"/>
                                            </p:tgtEl>
                                          </p:cBhvr>
                                          <p:by x="150000" y="150000"/>
                                        </p:animScale>
                                      </p:childTnLst>
                                    </p:cTn>
                                  </p:par>
                                  <p:par>
                                    <p:cTn id="136" presetID="6" presetClass="emph" presetSubtype="0" repeatCount="indefinite" fill="hold" grpId="2" nodeType="withEffect">
                                      <p:stCondLst>
                                        <p:cond delay="0"/>
                                      </p:stCondLst>
                                      <p:endCondLst>
                                        <p:cond evt="onNext" delay="0">
                                          <p:tgtEl>
                                            <p:sldTgt/>
                                          </p:tgtEl>
                                        </p:cond>
                                      </p:endCondLst>
                                      <p:childTnLst>
                                        <p:animScale>
                                          <p:cBhvr>
                                            <p:cTn id="137" dur="2000" fill="hold"/>
                                            <p:tgtEl>
                                              <p:spTgt spid="33"/>
                                            </p:tgtEl>
                                          </p:cBhvr>
                                          <p:by x="150000" y="150000"/>
                                        </p:animScale>
                                      </p:childTnLst>
                                    </p:cTn>
                                  </p:par>
                                  <p:par>
                                    <p:cTn id="138" presetID="6" presetClass="emph" presetSubtype="0" repeatCount="indefinite" fill="hold" grpId="1" nodeType="withEffect">
                                      <p:stCondLst>
                                        <p:cond delay="0"/>
                                      </p:stCondLst>
                                      <p:endCondLst>
                                        <p:cond evt="onNext" delay="0">
                                          <p:tgtEl>
                                            <p:sldTgt/>
                                          </p:tgtEl>
                                        </p:cond>
                                      </p:endCondLst>
                                      <p:childTnLst>
                                        <p:animScale>
                                          <p:cBhvr>
                                            <p:cTn id="139" dur="2000" fill="hold"/>
                                            <p:tgtEl>
                                              <p:spTgt spid="34"/>
                                            </p:tgtEl>
                                          </p:cBhvr>
                                          <p:by x="150000" y="150000"/>
                                        </p:animScale>
                                      </p:childTnLst>
                                    </p:cTn>
                                  </p:par>
                                  <p:par>
                                    <p:cTn id="140" presetID="6" presetClass="emph" presetSubtype="0" repeatCount="indefinite" fill="hold" grpId="1" nodeType="withEffect">
                                      <p:stCondLst>
                                        <p:cond delay="0"/>
                                      </p:stCondLst>
                                      <p:endCondLst>
                                        <p:cond evt="onNext" delay="0">
                                          <p:tgtEl>
                                            <p:sldTgt/>
                                          </p:tgtEl>
                                        </p:cond>
                                      </p:endCondLst>
                                      <p:childTnLst>
                                        <p:animScale>
                                          <p:cBhvr>
                                            <p:cTn id="141" dur="2000" fill="hold"/>
                                            <p:tgtEl>
                                              <p:spTgt spid="38"/>
                                            </p:tgtEl>
                                          </p:cBhvr>
                                          <p:by x="150000" y="150000"/>
                                        </p:animScale>
                                      </p:childTnLst>
                                    </p:cTn>
                                  </p:par>
                                  <p:par>
                                    <p:cTn id="142" presetID="6" presetClass="emph" presetSubtype="0" repeatCount="indefinite" fill="hold" grpId="1" nodeType="withEffect">
                                      <p:stCondLst>
                                        <p:cond delay="0"/>
                                      </p:stCondLst>
                                      <p:endCondLst>
                                        <p:cond evt="onNext" delay="0">
                                          <p:tgtEl>
                                            <p:sldTgt/>
                                          </p:tgtEl>
                                        </p:cond>
                                      </p:endCondLst>
                                      <p:childTnLst>
                                        <p:animScale>
                                          <p:cBhvr>
                                            <p:cTn id="143" dur="2000" fill="hold"/>
                                            <p:tgtEl>
                                              <p:spTgt spid="37"/>
                                            </p:tgtEl>
                                          </p:cBhvr>
                                          <p:by x="150000" y="150000"/>
                                        </p:animScale>
                                      </p:childTnLst>
                                    </p:cTn>
                                  </p:par>
                                  <p:par>
                                    <p:cTn id="144" presetID="6" presetClass="emph" presetSubtype="0" repeatCount="indefinite" fill="hold" grpId="1" nodeType="withEffect">
                                      <p:stCondLst>
                                        <p:cond delay="0"/>
                                      </p:stCondLst>
                                      <p:endCondLst>
                                        <p:cond evt="onNext" delay="0">
                                          <p:tgtEl>
                                            <p:sldTgt/>
                                          </p:tgtEl>
                                        </p:cond>
                                      </p:endCondLst>
                                      <p:childTnLst>
                                        <p:animScale>
                                          <p:cBhvr>
                                            <p:cTn id="145" dur="2000" fill="hold"/>
                                            <p:tgtEl>
                                              <p:spTgt spid="36"/>
                                            </p:tgtEl>
                                          </p:cBhvr>
                                          <p:by x="150000" y="150000"/>
                                        </p:animScale>
                                      </p:childTnLst>
                                    </p:cTn>
                                  </p:par>
                                  <p:par>
                                    <p:cTn id="146" presetID="6" presetClass="emph" presetSubtype="0" repeatCount="indefinite" fill="hold" grpId="1" nodeType="withEffect">
                                      <p:stCondLst>
                                        <p:cond delay="0"/>
                                      </p:stCondLst>
                                      <p:endCondLst>
                                        <p:cond evt="onNext" delay="0">
                                          <p:tgtEl>
                                            <p:sldTgt/>
                                          </p:tgtEl>
                                        </p:cond>
                                      </p:endCondLst>
                                      <p:childTnLst>
                                        <p:animScale>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DBE07EB-0C8D-40A4-84F7-D5FA52B5998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8" name="文本框 8">
            <a:extLst>
              <a:ext uri="{FF2B5EF4-FFF2-40B4-BE49-F238E27FC236}">
                <a16:creationId xmlns:a16="http://schemas.microsoft.com/office/drawing/2014/main" id="{347C1B54-52ED-448F-A358-83C87C689373}"/>
              </a:ext>
            </a:extLst>
          </p:cNvPr>
          <p:cNvSpPr txBox="1"/>
          <p:nvPr/>
        </p:nvSpPr>
        <p:spPr>
          <a:xfrm>
            <a:off x="2336987" y="1758704"/>
            <a:ext cx="7437250" cy="2590800"/>
          </a:xfrm>
          <a:prstGeom prst="rect">
            <a:avLst/>
          </a:prstGeom>
          <a:noFill/>
        </p:spPr>
        <p:txBody>
          <a:bodyPr wrap="square" rtlCol="0">
            <a:prstTxWarp prst="textPlain">
              <a:avLst/>
            </a:prstTxWarp>
            <a:spAutoFit/>
          </a:bodyPr>
          <a:lstStyle/>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TIỂU SỬ VỀ</a:t>
            </a:r>
            <a:b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b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a:t>
            </a: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8800" y="4077862"/>
            <a:ext cx="3742588" cy="2754737"/>
          </a:xfrm>
          <a:prstGeom prst="rect">
            <a:avLst/>
          </a:prstGeom>
        </p:spPr>
      </p:pic>
      <p:pic>
        <p:nvPicPr>
          <p:cNvPr id="9" name="Picture 8" descr="Background pattern&#10;&#10;Description automatically generated">
            <a:extLst>
              <a:ext uri="{FF2B5EF4-FFF2-40B4-BE49-F238E27FC236}">
                <a16:creationId xmlns:a16="http://schemas.microsoft.com/office/drawing/2014/main" id="{75E52B57-AA5A-4366-8EF3-797E789B6C96}"/>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0CED7B62-0A49-4FE6-890E-1EB483D9A5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D1B4AB4-A549-4987-8908-7770A8958EDE}"/>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80E270A0-9FFF-4680-B0B9-42E25D2FB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409776" y="4490220"/>
            <a:ext cx="2802643" cy="2400379"/>
          </a:xfrm>
          <a:prstGeom prst="rect">
            <a:avLst/>
          </a:prstGeom>
        </p:spPr>
      </p:pic>
    </p:spTree>
    <p:extLst>
      <p:ext uri="{BB962C8B-B14F-4D97-AF65-F5344CB8AC3E}">
        <p14:creationId xmlns:p14="http://schemas.microsoft.com/office/powerpoint/2010/main" val="1922054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0B75802-7C2F-483E-9959-41C6002B3E26}"/>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12" name="文本框 7">
            <a:extLst>
              <a:ext uri="{FF2B5EF4-FFF2-40B4-BE49-F238E27FC236}">
                <a16:creationId xmlns:a16="http://schemas.microsoft.com/office/drawing/2014/main" id="{71D90F63-A718-4154-95F4-60AFB16F1BB9}"/>
              </a:ext>
            </a:extLst>
          </p:cNvPr>
          <p:cNvSpPr txBox="1"/>
          <p:nvPr/>
        </p:nvSpPr>
        <p:spPr>
          <a:xfrm>
            <a:off x="4778852" y="1987346"/>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7">
            <a:extLst>
              <a:ext uri="{FF2B5EF4-FFF2-40B4-BE49-F238E27FC236}">
                <a16:creationId xmlns:a16="http://schemas.microsoft.com/office/drawing/2014/main" id="{2371FD84-9A41-4666-A804-16E1C67EEBD7}"/>
              </a:ext>
            </a:extLst>
          </p:cNvPr>
          <p:cNvSpPr txBox="1"/>
          <p:nvPr/>
        </p:nvSpPr>
        <p:spPr>
          <a:xfrm>
            <a:off x="4778852" y="376636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7">
            <a:extLst>
              <a:ext uri="{FF2B5EF4-FFF2-40B4-BE49-F238E27FC236}">
                <a16:creationId xmlns:a16="http://schemas.microsoft.com/office/drawing/2014/main" id="{4DC550AC-B308-4EC6-81C1-93A0A1A917A2}"/>
              </a:ext>
            </a:extLst>
          </p:cNvPr>
          <p:cNvSpPr txBox="1"/>
          <p:nvPr/>
        </p:nvSpPr>
        <p:spPr>
          <a:xfrm>
            <a:off x="4778852" y="221408"/>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C78A5F88-5AF5-4EEB-B716-AABC161FD929}"/>
              </a:ext>
            </a:extLst>
          </p:cNvPr>
          <p:cNvSpPr>
            <a:spLocks noChangeAspect="1"/>
          </p:cNvSpPr>
          <p:nvPr>
            <p:custDataLst>
              <p:tags r:id="rId1"/>
            </p:custDataLst>
          </p:nvPr>
        </p:nvSpPr>
        <p:spPr>
          <a:xfrm>
            <a:off x="67965" y="1330641"/>
            <a:ext cx="4199235" cy="5191028"/>
          </a:xfrm>
          <a:prstGeom prst="rect">
            <a:avLst/>
          </a:prstGeom>
          <a:blipFill dpi="0" rotWithShape="0">
            <a:blip r:embed="rId5">
              <a:alphaModFix/>
              <a:extLst>
                <a:ext uri="{28A0092B-C50C-407E-A947-70E740481C1C}">
                  <a14:useLocalDpi xmlns:a14="http://schemas.microsoft.com/office/drawing/2010/main" val="0"/>
                </a:ext>
              </a:extLst>
            </a:blip>
            <a:srcRect/>
            <a:stretch>
              <a:fillRect l="-1741" t="-9204" r="-3133" b="-9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D58D48-EC54-48E5-B569-8C5C7FDA9215}"/>
              </a:ext>
            </a:extLst>
          </p:cNvPr>
          <p:cNvSpPr txBox="1"/>
          <p:nvPr/>
        </p:nvSpPr>
        <p:spPr>
          <a:xfrm>
            <a:off x="-111813" y="34136"/>
            <a:ext cx="4496586" cy="1323439"/>
          </a:xfrm>
          <a:prstGeom prst="rect">
            <a:avLst/>
          </a:prstGeom>
          <a:noFill/>
        </p:spPr>
        <p:txBody>
          <a:bodyPr wrap="square" rtlCol="0">
            <a:spAutoFit/>
          </a:bodyPr>
          <a:lstStyle/>
          <a:p>
            <a:pPr algn="ctr"/>
            <a:r>
              <a:rPr lang="en-US" sz="4000" b="1">
                <a:solidFill>
                  <a:schemeClr val="bg2">
                    <a:lumMod val="25000"/>
                  </a:schemeClr>
                </a:solidFill>
                <a:latin typeface="Times New Roman" panose="02020603050405020304" pitchFamily="18" charset="0"/>
                <a:cs typeface="Times New Roman" panose="02020603050405020304" pitchFamily="18" charset="0"/>
              </a:rPr>
              <a:t>Trương Định</a:t>
            </a:r>
          </a:p>
          <a:p>
            <a:pPr algn="ctr"/>
            <a:r>
              <a:rPr lang="en-US" sz="4000" b="1">
                <a:solidFill>
                  <a:schemeClr val="bg2">
                    <a:lumMod val="25000"/>
                  </a:schemeClr>
                </a:solidFill>
                <a:latin typeface="Times New Roman" panose="02020603050405020304" pitchFamily="18" charset="0"/>
                <a:cs typeface="Times New Roman" panose="02020603050405020304" pitchFamily="18" charset="0"/>
              </a:rPr>
              <a:t>(1820 - 1864)</a:t>
            </a:r>
          </a:p>
        </p:txBody>
      </p:sp>
      <p:sp>
        <p:nvSpPr>
          <p:cNvPr id="7" name="TextBox 6">
            <a:extLst>
              <a:ext uri="{FF2B5EF4-FFF2-40B4-BE49-F238E27FC236}">
                <a16:creationId xmlns:a16="http://schemas.microsoft.com/office/drawing/2014/main" id="{EF56D7BA-B605-47B4-92D1-69A0AA134394}"/>
              </a:ext>
            </a:extLst>
          </p:cNvPr>
          <p:cNvSpPr txBox="1"/>
          <p:nvPr/>
        </p:nvSpPr>
        <p:spPr>
          <a:xfrm>
            <a:off x="4977994" y="221408"/>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Còn có tên là Trương Công Định, sinh năm 1820 tại làng Tư Cung, phủ Bình Sơn, Quảng Ngãi</a:t>
            </a:r>
          </a:p>
        </p:txBody>
      </p:sp>
      <p:sp>
        <p:nvSpPr>
          <p:cNvPr id="9" name="TextBox 8">
            <a:extLst>
              <a:ext uri="{FF2B5EF4-FFF2-40B4-BE49-F238E27FC236}">
                <a16:creationId xmlns:a16="http://schemas.microsoft.com/office/drawing/2014/main" id="{217BD72D-65AF-47E9-ABE7-A0D60D8FB230}"/>
              </a:ext>
            </a:extLst>
          </p:cNvPr>
          <p:cNvSpPr txBox="1"/>
          <p:nvPr/>
        </p:nvSpPr>
        <p:spPr>
          <a:xfrm>
            <a:off x="4977994" y="2003409"/>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Cha là Trương Cầm, từng giữ chức Hữu thúy Vệ úy ở Gia Định dưới thời vua Thiệu Trị.</a:t>
            </a:r>
          </a:p>
        </p:txBody>
      </p:sp>
      <p:sp>
        <p:nvSpPr>
          <p:cNvPr id="10" name="TextBox 9">
            <a:extLst>
              <a:ext uri="{FF2B5EF4-FFF2-40B4-BE49-F238E27FC236}">
                <a16:creationId xmlns:a16="http://schemas.microsoft.com/office/drawing/2014/main" id="{29F19764-B351-4191-8C05-FA327411987A}"/>
              </a:ext>
            </a:extLst>
          </p:cNvPr>
          <p:cNvSpPr txBox="1"/>
          <p:nvPr/>
        </p:nvSpPr>
        <p:spPr>
          <a:xfrm>
            <a:off x="4778852" y="3886634"/>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1844, Ông theo cha vào Nam, lập nghiệp ở Tân An (nay thuộc tỉnh Long An).</a:t>
            </a:r>
          </a:p>
        </p:txBody>
      </p:sp>
      <p:sp>
        <p:nvSpPr>
          <p:cNvPr id="11" name="文本框 7">
            <a:extLst>
              <a:ext uri="{FF2B5EF4-FFF2-40B4-BE49-F238E27FC236}">
                <a16:creationId xmlns:a16="http://schemas.microsoft.com/office/drawing/2014/main" id="{CACBB940-1BAC-40C7-A579-4BADB97692B7}"/>
              </a:ext>
            </a:extLst>
          </p:cNvPr>
          <p:cNvSpPr txBox="1"/>
          <p:nvPr/>
        </p:nvSpPr>
        <p:spPr>
          <a:xfrm>
            <a:off x="4778852" y="535063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46709A36-D154-4D59-A157-DC64D934EC2C}"/>
              </a:ext>
            </a:extLst>
          </p:cNvPr>
          <p:cNvSpPr txBox="1"/>
          <p:nvPr/>
        </p:nvSpPr>
        <p:spPr>
          <a:xfrm>
            <a:off x="4778852" y="5501601"/>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Là một lãnh tụ nghĩa quân chống Pháp giai đoạn 1859 – 1864, thời vua Tự Đức.</a:t>
            </a:r>
          </a:p>
        </p:txBody>
      </p:sp>
      <p:sp>
        <p:nvSpPr>
          <p:cNvPr id="16" name="Oval 15">
            <a:extLst>
              <a:ext uri="{FF2B5EF4-FFF2-40B4-BE49-F238E27FC236}">
                <a16:creationId xmlns:a16="http://schemas.microsoft.com/office/drawing/2014/main" id="{F5A3FF5C-2EF8-4B2B-945A-2735D20F040B}"/>
              </a:ext>
            </a:extLst>
          </p:cNvPr>
          <p:cNvSpPr>
            <a:spLocks noChangeAspect="1"/>
          </p:cNvSpPr>
          <p:nvPr>
            <p:custDataLst>
              <p:tags r:id="rId2"/>
            </p:custDataLst>
          </p:nvPr>
        </p:nvSpPr>
        <p:spPr>
          <a:xfrm>
            <a:off x="-49608" y="586740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54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P spid="6" grpId="0" animBg="1"/>
      <p:bldP spid="3" grpId="0"/>
      <p:bldP spid="7" grpId="0"/>
      <p:bldP spid="9" grpId="0"/>
      <p:bldP spid="10" grpId="0"/>
      <p:bldP spid="11"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F0FD0D-EC1B-4EF5-9C25-E93DA87F07F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5D2B99B7-08B1-4AF9-862F-65D093E9DFE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CF82EB74-B317-473A-97D4-2BCD2E977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9E49645C-F3DF-4CE0-9048-66A10427480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E820227-AC39-42D4-A3CB-DE4E9F158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grpSp>
        <p:nvGrpSpPr>
          <p:cNvPr id="9" name="Group 8">
            <a:extLst>
              <a:ext uri="{FF2B5EF4-FFF2-40B4-BE49-F238E27FC236}">
                <a16:creationId xmlns:a16="http://schemas.microsoft.com/office/drawing/2014/main" id="{603084D0-978A-493B-BE5A-A502FB1051D3}"/>
              </a:ext>
            </a:extLst>
          </p:cNvPr>
          <p:cNvGrpSpPr/>
          <p:nvPr/>
        </p:nvGrpSpPr>
        <p:grpSpPr>
          <a:xfrm>
            <a:off x="1995672" y="-75527"/>
            <a:ext cx="6545943" cy="6858000"/>
            <a:chOff x="667657" y="0"/>
            <a:chExt cx="6560457" cy="6981371"/>
          </a:xfrm>
          <a:scene3d>
            <a:camera prst="orthographicFront">
              <a:rot lat="0" lon="0" rev="0"/>
            </a:camera>
            <a:lightRig rig="glow" dir="t">
              <a:rot lat="0" lon="0" rev="4800000"/>
            </a:lightRig>
          </a:scene3d>
        </p:grpSpPr>
        <p:sp>
          <p:nvSpPr>
            <p:cNvPr id="8" name="Rectangle 7">
              <a:extLst>
                <a:ext uri="{FF2B5EF4-FFF2-40B4-BE49-F238E27FC236}">
                  <a16:creationId xmlns:a16="http://schemas.microsoft.com/office/drawing/2014/main" id="{1F5DD8EC-D345-4828-A850-679A0CA14ED2}"/>
                </a:ext>
              </a:extLst>
            </p:cNvPr>
            <p:cNvSpPr/>
            <p:nvPr/>
          </p:nvSpPr>
          <p:spPr>
            <a:xfrm>
              <a:off x="667657" y="0"/>
              <a:ext cx="6560457" cy="6981371"/>
            </a:xfrm>
            <a:prstGeom prst="rect">
              <a:avLst/>
            </a:prstGeom>
            <a:solidFill>
              <a:schemeClr val="bg1">
                <a:alpha val="5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D7DCBA-B616-4796-8B36-F6D74E7FB2D3}"/>
                </a:ext>
              </a:extLst>
            </p:cNvPr>
            <p:cNvPicPr>
              <a:picLocks noChangeAspect="1"/>
            </p:cNvPicPr>
            <p:nvPr/>
          </p:nvPicPr>
          <p:blipFill rotWithShape="1">
            <a:blip r:embed="rId6"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17886" b="79987" l="20583" r="92167">
                          <a14:foregroundMark x1="52000" y1="22407" x2="59667" y2="17952"/>
                          <a14:foregroundMark x1="59667" y1="17952" x2="66167" y2="23537"/>
                          <a14:foregroundMark x1="66167" y1="23537" x2="74667" y2="19215"/>
                          <a14:foregroundMark x1="74667" y1="19215" x2="81167" y2="24269"/>
                          <a14:foregroundMark x1="81167" y1="24269" x2="75333" y2="33178"/>
                          <a14:foregroundMark x1="75333" y1="33178" x2="85583" y2="27061"/>
                          <a14:foregroundMark x1="85583" y1="27061" x2="92167" y2="34242"/>
                          <a14:foregroundMark x1="92167" y1="34242" x2="87500" y2="42088"/>
                          <a14:foregroundMark x1="87500" y1="42088" x2="79583" y2="41689"/>
                          <a14:foregroundMark x1="66583" y1="19548" x2="57667" y2="19681"/>
                          <a14:foregroundMark x1="57667" y1="19681" x2="56417" y2="20412"/>
                          <a14:foregroundMark x1="60333" y1="17952" x2="60333" y2="17952"/>
                          <a14:foregroundMark x1="60333" y1="17952" x2="64000" y2="19282"/>
                          <a14:foregroundMark x1="36250" y1="75731" x2="31000" y2="80053"/>
                          <a14:foregroundMark x1="24917" y1="43351" x2="24583" y2="50133"/>
                          <a14:foregroundMark x1="24583" y1="50133" x2="26667" y2="49402"/>
                          <a14:foregroundMark x1="23417" y1="41157" x2="22250" y2="46875"/>
                          <a14:foregroundMark x1="20583" y1="42952" x2="20583" y2="45878"/>
                          <a14:backgroundMark x1="54417" y1="30652" x2="54417" y2="30652"/>
                          <a14:backgroundMark x1="55083" y1="31184" x2="55083" y2="31184"/>
                          <a14:backgroundMark x1="55917" y1="32114" x2="55917" y2="32114"/>
                          <a14:backgroundMark x1="57583" y1="33045" x2="57583" y2="33045"/>
                          <a14:backgroundMark x1="58833" y1="33910" x2="58833" y2="33910"/>
                          <a14:backgroundMark x1="59000" y1="34176" x2="59000" y2="34176"/>
                          <a14:backgroundMark x1="59167" y1="34574" x2="59167" y2="34574"/>
                          <a14:backgroundMark x1="94000" y1="28191" x2="95000" y2="30918"/>
                          <a14:backgroundMark x1="94500" y1="28856" x2="94000" y2="29588"/>
                        </a14:backgroundRemoval>
                      </a14:imgEffect>
                    </a14:imgLayer>
                  </a14:imgProps>
                </a:ext>
                <a:ext uri="{28A0092B-C50C-407E-A947-70E740481C1C}">
                  <a14:useLocalDpi xmlns:a14="http://schemas.microsoft.com/office/drawing/2010/main" val="0"/>
                </a:ext>
              </a:extLst>
            </a:blip>
            <a:srcRect l="16674" t="14686" r="3200" b="17333"/>
            <a:stretch/>
          </p:blipFill>
          <p:spPr>
            <a:xfrm>
              <a:off x="669926" y="0"/>
              <a:ext cx="6543675" cy="6946699"/>
            </a:xfrm>
            <a:prstGeom prst="rect">
              <a:avLst/>
            </a:prstGeom>
            <a:noFill/>
            <a:ln>
              <a:noFill/>
            </a:ln>
            <a:effectLst>
              <a:outerShdw blurRad="190500" dist="228600" dir="2700000" algn="ctr">
                <a:srgbClr val="000000">
                  <a:alpha val="30000"/>
                </a:srgbClr>
              </a:outerShdw>
            </a:effectLst>
            <a:sp3d prstMaterial="matte">
              <a:bevelT w="127000" h="63500"/>
            </a:sp3d>
          </p:spPr>
        </p:pic>
      </p:grpSp>
      <p:sp>
        <p:nvSpPr>
          <p:cNvPr id="2" name="TextBox 1">
            <a:extLst>
              <a:ext uri="{FF2B5EF4-FFF2-40B4-BE49-F238E27FC236}">
                <a16:creationId xmlns:a16="http://schemas.microsoft.com/office/drawing/2014/main" id="{8A29F87E-5CB4-45F6-844B-0AC6FA0C3482}"/>
              </a:ext>
            </a:extLst>
          </p:cNvPr>
          <p:cNvSpPr txBox="1"/>
          <p:nvPr/>
        </p:nvSpPr>
        <p:spPr>
          <a:xfrm>
            <a:off x="8767576" y="1034475"/>
            <a:ext cx="2413086" cy="4524315"/>
          </a:xfrm>
          <a:prstGeom prst="rect">
            <a:avLst/>
          </a:prstGeom>
          <a:noFill/>
        </p:spPr>
        <p:txBody>
          <a:bodyPr wrap="square" rtlCol="0">
            <a:spAutoFit/>
          </a:bodyPr>
          <a:lstStyle/>
          <a:p>
            <a:pPr algn="ctr"/>
            <a:r>
              <a:rPr lang="en-US" sz="7200" b="1">
                <a:solidFill>
                  <a:srgbClr val="FF0000"/>
                </a:solidFill>
                <a:latin typeface="Times New Roman" panose="02020603050405020304" pitchFamily="18" charset="0"/>
                <a:cs typeface="Times New Roman" panose="02020603050405020304" pitchFamily="18" charset="0"/>
              </a:rPr>
              <a:t>Lục tỉnh Nam Kì</a:t>
            </a:r>
          </a:p>
        </p:txBody>
      </p:sp>
    </p:spTree>
    <p:extLst>
      <p:ext uri="{BB962C8B-B14F-4D97-AF65-F5344CB8AC3E}">
        <p14:creationId xmlns:p14="http://schemas.microsoft.com/office/powerpoint/2010/main" val="14904023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5"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9B235C-6173-4B73-AE0F-06A2D21632EC}"/>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8837A2C8-F7C0-4D61-B496-663A8BDDA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EF1DF97-82EF-47EE-BBC7-BB3FE9BD8DDB}"/>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9A63BD4-3392-41BE-9CF5-D15852B78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675114" y="1890150"/>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46121" y="939196"/>
            <a:ext cx="3983090" cy="1315425"/>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Năm 1862 xảy ra sự kiện gì? </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3154710"/>
          </a:xfrm>
          <a:custGeom>
            <a:avLst/>
            <a:gdLst>
              <a:gd name="connsiteX0" fmla="*/ 0 w 5390439"/>
              <a:gd name="connsiteY0" fmla="*/ 0 h 3154710"/>
              <a:gd name="connsiteX1" fmla="*/ 652842 w 5390439"/>
              <a:gd name="connsiteY1" fmla="*/ 0 h 3154710"/>
              <a:gd name="connsiteX2" fmla="*/ 1090067 w 5390439"/>
              <a:gd name="connsiteY2" fmla="*/ 0 h 3154710"/>
              <a:gd name="connsiteX3" fmla="*/ 1689004 w 5390439"/>
              <a:gd name="connsiteY3" fmla="*/ 0 h 3154710"/>
              <a:gd name="connsiteX4" fmla="*/ 2234037 w 5390439"/>
              <a:gd name="connsiteY4" fmla="*/ 0 h 3154710"/>
              <a:gd name="connsiteX5" fmla="*/ 2725166 w 5390439"/>
              <a:gd name="connsiteY5" fmla="*/ 0 h 3154710"/>
              <a:gd name="connsiteX6" fmla="*/ 3216295 w 5390439"/>
              <a:gd name="connsiteY6" fmla="*/ 0 h 3154710"/>
              <a:gd name="connsiteX7" fmla="*/ 3815233 w 5390439"/>
              <a:gd name="connsiteY7" fmla="*/ 0 h 3154710"/>
              <a:gd name="connsiteX8" fmla="*/ 4521979 w 5390439"/>
              <a:gd name="connsiteY8" fmla="*/ 0 h 3154710"/>
              <a:gd name="connsiteX9" fmla="*/ 5390439 w 5390439"/>
              <a:gd name="connsiteY9" fmla="*/ 0 h 3154710"/>
              <a:gd name="connsiteX10" fmla="*/ 5390439 w 5390439"/>
              <a:gd name="connsiteY10" fmla="*/ 431144 h 3154710"/>
              <a:gd name="connsiteX11" fmla="*/ 5390439 w 5390439"/>
              <a:gd name="connsiteY11" fmla="*/ 893835 h 3154710"/>
              <a:gd name="connsiteX12" fmla="*/ 5390439 w 5390439"/>
              <a:gd name="connsiteY12" fmla="*/ 1324978 h 3154710"/>
              <a:gd name="connsiteX13" fmla="*/ 5390439 w 5390439"/>
              <a:gd name="connsiteY13" fmla="*/ 1850763 h 3154710"/>
              <a:gd name="connsiteX14" fmla="*/ 5390439 w 5390439"/>
              <a:gd name="connsiteY14" fmla="*/ 2313454 h 3154710"/>
              <a:gd name="connsiteX15" fmla="*/ 5390439 w 5390439"/>
              <a:gd name="connsiteY15" fmla="*/ 3154710 h 3154710"/>
              <a:gd name="connsiteX16" fmla="*/ 4953215 w 5390439"/>
              <a:gd name="connsiteY16" fmla="*/ 3154710 h 3154710"/>
              <a:gd name="connsiteX17" fmla="*/ 4408181 w 5390439"/>
              <a:gd name="connsiteY17" fmla="*/ 3154710 h 3154710"/>
              <a:gd name="connsiteX18" fmla="*/ 3809244 w 5390439"/>
              <a:gd name="connsiteY18" fmla="*/ 3154710 h 3154710"/>
              <a:gd name="connsiteX19" fmla="*/ 3210306 w 5390439"/>
              <a:gd name="connsiteY19" fmla="*/ 3154710 h 3154710"/>
              <a:gd name="connsiteX20" fmla="*/ 2503559 w 5390439"/>
              <a:gd name="connsiteY20" fmla="*/ 3154710 h 3154710"/>
              <a:gd name="connsiteX21" fmla="*/ 1850717 w 5390439"/>
              <a:gd name="connsiteY21" fmla="*/ 3154710 h 3154710"/>
              <a:gd name="connsiteX22" fmla="*/ 1413493 w 5390439"/>
              <a:gd name="connsiteY22" fmla="*/ 3154710 h 3154710"/>
              <a:gd name="connsiteX23" fmla="*/ 706746 w 5390439"/>
              <a:gd name="connsiteY23" fmla="*/ 3154710 h 3154710"/>
              <a:gd name="connsiteX24" fmla="*/ 0 w 5390439"/>
              <a:gd name="connsiteY24" fmla="*/ 3154710 h 3154710"/>
              <a:gd name="connsiteX25" fmla="*/ 0 w 5390439"/>
              <a:gd name="connsiteY25" fmla="*/ 2723566 h 3154710"/>
              <a:gd name="connsiteX26" fmla="*/ 0 w 5390439"/>
              <a:gd name="connsiteY26" fmla="*/ 2134687 h 3154710"/>
              <a:gd name="connsiteX27" fmla="*/ 0 w 5390439"/>
              <a:gd name="connsiteY27" fmla="*/ 1671996 h 3154710"/>
              <a:gd name="connsiteX28" fmla="*/ 0 w 5390439"/>
              <a:gd name="connsiteY28" fmla="*/ 1177758 h 3154710"/>
              <a:gd name="connsiteX29" fmla="*/ 0 w 5390439"/>
              <a:gd name="connsiteY29" fmla="*/ 715068 h 3154710"/>
              <a:gd name="connsiteX30" fmla="*/ 0 w 5390439"/>
              <a:gd name="connsiteY30" fmla="*/ 0 h 31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90439" h="3154710" fill="none" extrusionOk="0">
                <a:moveTo>
                  <a:pt x="0" y="0"/>
                </a:moveTo>
                <a:cubicBezTo>
                  <a:pt x="180757" y="-57069"/>
                  <a:pt x="381907" y="4510"/>
                  <a:pt x="652842" y="0"/>
                </a:cubicBezTo>
                <a:cubicBezTo>
                  <a:pt x="923777" y="-4510"/>
                  <a:pt x="988186" y="42192"/>
                  <a:pt x="1090067" y="0"/>
                </a:cubicBezTo>
                <a:cubicBezTo>
                  <a:pt x="1191949" y="-42192"/>
                  <a:pt x="1491539" y="35015"/>
                  <a:pt x="1689004" y="0"/>
                </a:cubicBezTo>
                <a:cubicBezTo>
                  <a:pt x="1886469" y="-35015"/>
                  <a:pt x="2042095" y="10113"/>
                  <a:pt x="2234037" y="0"/>
                </a:cubicBezTo>
                <a:cubicBezTo>
                  <a:pt x="2425979" y="-10113"/>
                  <a:pt x="2546257" y="10950"/>
                  <a:pt x="2725166" y="0"/>
                </a:cubicBezTo>
                <a:cubicBezTo>
                  <a:pt x="2904075" y="-10950"/>
                  <a:pt x="3041174" y="21409"/>
                  <a:pt x="3216295" y="0"/>
                </a:cubicBezTo>
                <a:cubicBezTo>
                  <a:pt x="3391416" y="-21409"/>
                  <a:pt x="3572674" y="3582"/>
                  <a:pt x="3815233" y="0"/>
                </a:cubicBezTo>
                <a:cubicBezTo>
                  <a:pt x="4057792" y="-3582"/>
                  <a:pt x="4375918" y="37877"/>
                  <a:pt x="4521979" y="0"/>
                </a:cubicBezTo>
                <a:cubicBezTo>
                  <a:pt x="4668040" y="-37877"/>
                  <a:pt x="5170607" y="28993"/>
                  <a:pt x="5390439" y="0"/>
                </a:cubicBezTo>
                <a:cubicBezTo>
                  <a:pt x="5424251" y="131191"/>
                  <a:pt x="5353801" y="312899"/>
                  <a:pt x="5390439" y="431144"/>
                </a:cubicBezTo>
                <a:cubicBezTo>
                  <a:pt x="5427077" y="549389"/>
                  <a:pt x="5375801" y="800064"/>
                  <a:pt x="5390439" y="893835"/>
                </a:cubicBezTo>
                <a:cubicBezTo>
                  <a:pt x="5405077" y="987606"/>
                  <a:pt x="5343797" y="1153378"/>
                  <a:pt x="5390439" y="1324978"/>
                </a:cubicBezTo>
                <a:cubicBezTo>
                  <a:pt x="5437081" y="1496578"/>
                  <a:pt x="5384185" y="1643898"/>
                  <a:pt x="5390439" y="1850763"/>
                </a:cubicBezTo>
                <a:cubicBezTo>
                  <a:pt x="5396693" y="2057629"/>
                  <a:pt x="5359602" y="2140672"/>
                  <a:pt x="5390439" y="2313454"/>
                </a:cubicBezTo>
                <a:cubicBezTo>
                  <a:pt x="5421276" y="2486236"/>
                  <a:pt x="5354869" y="2960834"/>
                  <a:pt x="5390439" y="3154710"/>
                </a:cubicBezTo>
                <a:cubicBezTo>
                  <a:pt x="5217049" y="3184208"/>
                  <a:pt x="5042667" y="3110558"/>
                  <a:pt x="4953215" y="3154710"/>
                </a:cubicBezTo>
                <a:cubicBezTo>
                  <a:pt x="4863763" y="3198862"/>
                  <a:pt x="4677088" y="3135810"/>
                  <a:pt x="4408181" y="3154710"/>
                </a:cubicBezTo>
                <a:cubicBezTo>
                  <a:pt x="4139274" y="3173610"/>
                  <a:pt x="3929556" y="3142862"/>
                  <a:pt x="3809244" y="3154710"/>
                </a:cubicBezTo>
                <a:cubicBezTo>
                  <a:pt x="3688932" y="3166558"/>
                  <a:pt x="3371607" y="3125081"/>
                  <a:pt x="3210306" y="3154710"/>
                </a:cubicBezTo>
                <a:cubicBezTo>
                  <a:pt x="3049005" y="3184339"/>
                  <a:pt x="2682714" y="3139141"/>
                  <a:pt x="2503559" y="3154710"/>
                </a:cubicBezTo>
                <a:cubicBezTo>
                  <a:pt x="2324404" y="3170279"/>
                  <a:pt x="2055830" y="3088146"/>
                  <a:pt x="1850717" y="3154710"/>
                </a:cubicBezTo>
                <a:cubicBezTo>
                  <a:pt x="1645604" y="3221274"/>
                  <a:pt x="1538212" y="3106840"/>
                  <a:pt x="1413493" y="3154710"/>
                </a:cubicBezTo>
                <a:cubicBezTo>
                  <a:pt x="1288774" y="3202580"/>
                  <a:pt x="885447" y="3112890"/>
                  <a:pt x="706746" y="3154710"/>
                </a:cubicBezTo>
                <a:cubicBezTo>
                  <a:pt x="528045" y="3196530"/>
                  <a:pt x="305058" y="3147549"/>
                  <a:pt x="0" y="3154710"/>
                </a:cubicBezTo>
                <a:cubicBezTo>
                  <a:pt x="-40079" y="2996503"/>
                  <a:pt x="41421" y="2842649"/>
                  <a:pt x="0" y="2723566"/>
                </a:cubicBezTo>
                <a:cubicBezTo>
                  <a:pt x="-41421" y="2604483"/>
                  <a:pt x="13366" y="2315656"/>
                  <a:pt x="0" y="2134687"/>
                </a:cubicBezTo>
                <a:cubicBezTo>
                  <a:pt x="-13366" y="1953718"/>
                  <a:pt x="51677" y="1863113"/>
                  <a:pt x="0" y="1671996"/>
                </a:cubicBezTo>
                <a:cubicBezTo>
                  <a:pt x="-51677" y="1480879"/>
                  <a:pt x="43464" y="1277672"/>
                  <a:pt x="0" y="1177758"/>
                </a:cubicBezTo>
                <a:cubicBezTo>
                  <a:pt x="-43464" y="1077844"/>
                  <a:pt x="41191" y="944617"/>
                  <a:pt x="0" y="715068"/>
                </a:cubicBezTo>
                <a:cubicBezTo>
                  <a:pt x="-41191" y="485519"/>
                  <a:pt x="21728" y="320062"/>
                  <a:pt x="0" y="0"/>
                </a:cubicBezTo>
                <a:close/>
              </a:path>
              <a:path w="5390439" h="3154710"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40791" y="147668"/>
                  <a:pt x="5374913" y="278221"/>
                  <a:pt x="5390439" y="462691"/>
                </a:cubicBezTo>
                <a:cubicBezTo>
                  <a:pt x="5405965" y="647161"/>
                  <a:pt x="5371082" y="780747"/>
                  <a:pt x="5390439" y="893835"/>
                </a:cubicBezTo>
                <a:cubicBezTo>
                  <a:pt x="5409796" y="1006923"/>
                  <a:pt x="5350915" y="1280585"/>
                  <a:pt x="5390439" y="1419619"/>
                </a:cubicBezTo>
                <a:cubicBezTo>
                  <a:pt x="5429963" y="1558653"/>
                  <a:pt x="5375810" y="1704295"/>
                  <a:pt x="5390439" y="1850763"/>
                </a:cubicBezTo>
                <a:cubicBezTo>
                  <a:pt x="5405068" y="1997231"/>
                  <a:pt x="5344451" y="2143172"/>
                  <a:pt x="5390439" y="2281907"/>
                </a:cubicBezTo>
                <a:cubicBezTo>
                  <a:pt x="5436427" y="2420642"/>
                  <a:pt x="5360507" y="2843105"/>
                  <a:pt x="5390439" y="3154710"/>
                </a:cubicBezTo>
                <a:cubicBezTo>
                  <a:pt x="5281313" y="3187933"/>
                  <a:pt x="5141542" y="3127604"/>
                  <a:pt x="4953215" y="3154710"/>
                </a:cubicBezTo>
                <a:cubicBezTo>
                  <a:pt x="4764888" y="3181816"/>
                  <a:pt x="4570744" y="3135218"/>
                  <a:pt x="4462086" y="3154710"/>
                </a:cubicBezTo>
                <a:cubicBezTo>
                  <a:pt x="4353428" y="3174202"/>
                  <a:pt x="4138766" y="3117011"/>
                  <a:pt x="3970957" y="3154710"/>
                </a:cubicBezTo>
                <a:cubicBezTo>
                  <a:pt x="3803148" y="3192409"/>
                  <a:pt x="3599266" y="3148655"/>
                  <a:pt x="3479828" y="3154710"/>
                </a:cubicBezTo>
                <a:cubicBezTo>
                  <a:pt x="3360390" y="3160765"/>
                  <a:pt x="3189761" y="3131382"/>
                  <a:pt x="3042603" y="3154710"/>
                </a:cubicBezTo>
                <a:cubicBezTo>
                  <a:pt x="2895445" y="3178038"/>
                  <a:pt x="2740523" y="3102981"/>
                  <a:pt x="2497570" y="3154710"/>
                </a:cubicBezTo>
                <a:cubicBezTo>
                  <a:pt x="2254617" y="3206439"/>
                  <a:pt x="1944881" y="3109922"/>
                  <a:pt x="1790824" y="3154710"/>
                </a:cubicBezTo>
                <a:cubicBezTo>
                  <a:pt x="1636767" y="3199498"/>
                  <a:pt x="1312994" y="3125605"/>
                  <a:pt x="1137982" y="3154710"/>
                </a:cubicBezTo>
                <a:cubicBezTo>
                  <a:pt x="962970" y="3183815"/>
                  <a:pt x="829566" y="3135727"/>
                  <a:pt x="592948" y="3154710"/>
                </a:cubicBezTo>
                <a:cubicBezTo>
                  <a:pt x="356330" y="3173693"/>
                  <a:pt x="292819" y="3148886"/>
                  <a:pt x="0" y="3154710"/>
                </a:cubicBezTo>
                <a:cubicBezTo>
                  <a:pt x="-53226" y="2932567"/>
                  <a:pt x="4233" y="2792575"/>
                  <a:pt x="0" y="2660472"/>
                </a:cubicBezTo>
                <a:cubicBezTo>
                  <a:pt x="-4233" y="2528369"/>
                  <a:pt x="57056" y="2317574"/>
                  <a:pt x="0" y="2166234"/>
                </a:cubicBezTo>
                <a:cubicBezTo>
                  <a:pt x="-57056" y="2014894"/>
                  <a:pt x="13330" y="1897659"/>
                  <a:pt x="0" y="1735091"/>
                </a:cubicBezTo>
                <a:cubicBezTo>
                  <a:pt x="-13330" y="1572523"/>
                  <a:pt x="931" y="1402160"/>
                  <a:pt x="0" y="1209306"/>
                </a:cubicBezTo>
                <a:cubicBezTo>
                  <a:pt x="-931" y="1016452"/>
                  <a:pt x="27045" y="907043"/>
                  <a:pt x="0" y="746615"/>
                </a:cubicBezTo>
                <a:cubicBezTo>
                  <a:pt x="-27045" y="586187"/>
                  <a:pt x="12796" y="210602"/>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99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3046988"/>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Triều đình nhà Nguyễn kí hoà uớc, nhường ba tỉnh miền Đông Nam Kì cho thực dân Pháp, buộc Trương Định phải giải tán nghĩa quân đi nhận chức Lãnh binh ở An Giang.</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95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4653B2-6C99-4CDA-9D8E-78A7F12F81A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76752CD6-D10F-400A-A4B6-96EA18E28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3F04DD30-A72F-4B24-AA6F-7A4791598DC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D85525F3-64BB-41E9-AC97-41AA207D0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928848" y="1926765"/>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114300"/>
            <a:ext cx="5824135" cy="3028065"/>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560421" y="320109"/>
            <a:ext cx="3983090" cy="1952522"/>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Theo em, lệnh của nhà vua có hợp lý không? Vì sao?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2554545"/>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Lệnh của nhà vua là không hợp lý vì lệnh đó thể hiện sự nhượng bộ của Triều đình với thực dân Pháp, trái với nguyện vọng của nhân dân.</a:t>
            </a:r>
          </a:p>
        </p:txBody>
      </p:sp>
    </p:spTree>
    <p:extLst>
      <p:ext uri="{BB962C8B-B14F-4D97-AF65-F5344CB8AC3E}">
        <p14:creationId xmlns:p14="http://schemas.microsoft.com/office/powerpoint/2010/main" val="2138329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F6F143-4227-4595-804D-937FDDB8011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E37457F9-FC46-494F-9400-438F9473F097}"/>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0584B1F5-A205-4EBB-B66A-5D2FDC74BD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3770425-ABB4-4D1C-9084-518466B7322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B8377839-BEC2-4BEC-BA58-F16FF1B23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alpha val="78000"/>
            </a:schemeClr>
          </a:solidFill>
          <a:ln w="76200">
            <a:noFill/>
            <a:prstDash val="sysDot"/>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9Slide04 Trirong ExtraBold" panose="00000900000000000000" pitchFamily="2" charset="-34"/>
                <a:cs typeface="#9Slide04 Trirong ExtraBold" panose="00000900000000000000" pitchFamily="2" charset="-34"/>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29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990F040-AA14-45DD-8AF4-622F7C744978}"/>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F76FE61-65CE-4D4A-820B-0C5FD8B3811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558B419B-EBC3-4A9A-AA08-33422CBE4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7B649E10-43E3-4A6D-A1BC-1C39D72B46A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C18AA54-EA1C-40C2-9565-AE063EBB5E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0418"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en-US" sz="3600" b="1">
                <a:solidFill>
                  <a:srgbClr val="FF0000"/>
                </a:solidFill>
                <a:latin typeface="Times New Roman" panose="02020603050405020304" pitchFamily="18" charset="0"/>
                <a:cs typeface="Times New Roman" panose="02020603050405020304" pitchFamily="18" charset="0"/>
              </a:rPr>
              <a:t>Điều gì khiến Trương Định băn khoăn, suy nghĩ?</a:t>
            </a:r>
            <a:endParaRPr lang="en-US" altLang="zh-CN" sz="3600" b="1">
              <a:ln>
                <a:solidFill>
                  <a:srgbClr val="0070C0"/>
                </a:solidFill>
              </a:ln>
              <a:solidFill>
                <a:srgbClr val="FF0000"/>
              </a:solidFill>
              <a:latin typeface="VNI-Avo" pitchFamily="2" charset="0"/>
              <a:ea typeface="inpin heiti" charset="-122"/>
              <a:sym typeface="微软雅黑" panose="020B0503020204020204" pitchFamily="34" charset="-122"/>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Giữa lệnh vua và lòng yêu nước thương dân, Trương Định chưa biết làm thế nào cho phải lẽ.</a:t>
            </a:r>
            <a:endParaRPr lang="en-US" sz="2400" b="1">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Vì làm quan thì phải tuân lệnh vua nếu không thì chịu tội phản nghịch.</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Nếu để đất đai của tổ tiên, dân chúng rơi vào tay giặc thì lòng ông không yên. Dân chúng và nghĩa quân không muốn giải tán lực lượng.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6022393" y="476704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946367" cy="830997"/>
          </a:xfrm>
          <a:prstGeom prst="rect">
            <a:avLst/>
          </a:prstGeom>
          <a:noFill/>
        </p:spPr>
        <p:txBody>
          <a:bodyPr wrap="none" rtlCol="0">
            <a:spAutoFit/>
          </a:bodyPr>
          <a:lstStyle/>
          <a:p>
            <a:r>
              <a:rPr lang="en-US" sz="4800" b="1">
                <a:solidFill>
                  <a:schemeClr val="bg1"/>
                </a:solidFill>
                <a:latin typeface="Times New Roman" panose="02020603050405020304" pitchFamily="18" charset="0"/>
                <a:cs typeface="Times New Roman" panose="02020603050405020304" pitchFamily="18" charset="0"/>
              </a:rPr>
              <a:t>Câu 1:</a:t>
            </a:r>
          </a:p>
        </p:txBody>
      </p:sp>
      <p:sp>
        <p:nvSpPr>
          <p:cNvPr id="5" name="Action Button: Go Forward or Next 4">
            <a:hlinkClick r:id="" action="ppaction://hlinkshowjump?jump=nextslide" highlightClick="1"/>
            <a:extLst>
              <a:ext uri="{FF2B5EF4-FFF2-40B4-BE49-F238E27FC236}">
                <a16:creationId xmlns:a16="http://schemas.microsoft.com/office/drawing/2014/main" id="{1CE268A5-A90A-429A-BCCD-733ECB9D7288}"/>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95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2"/>
                                        </p:tgtEl>
                                      </p:cBhvr>
                                    </p:cmd>
                                  </p:childTnLst>
                                </p:cTn>
                              </p:par>
                            </p:childTnLst>
                          </p:cTn>
                        </p:par>
                      </p:childTnLst>
                    </p:cTn>
                  </p:par>
                </p:childTnLst>
              </p:cTn>
              <p:nextCondLst>
                <p:cond evt="onClick" delay="0">
                  <p:tgtEl>
                    <p:spTgt spid="22"/>
                  </p:tgtEl>
                </p:cond>
              </p:nextCondLst>
            </p:seq>
            <p:video>
              <p:cMediaNode vol="80000">
                <p:cTn id="51" fill="hold" display="0">
                  <p:stCondLst>
                    <p:cond delay="indefinite"/>
                  </p:stCondLst>
                </p:cTn>
                <p:tgtEl>
                  <p:spTgt spid="22"/>
                </p:tgtEl>
              </p:cMediaNode>
            </p:video>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9D8F536-9BD3-4FA8-90CF-4D15B77264E0}"/>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9AFEB105-EAD2-427A-8FD0-A385232A6CD6}"/>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A11C7B66-7BD1-44E5-B950-EA4CBEBE0D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DD61F1D-3C79-4A46-90E0-D9D24CAF5E3F}"/>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0D89E5B-36EA-4CA2-8515-AD25C73C7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03476" y="286567"/>
            <a:ext cx="7543806"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en-US" sz="3600" b="1">
                <a:solidFill>
                  <a:srgbClr val="FF0000"/>
                </a:solidFill>
                <a:latin typeface="Times New Roman" panose="02020603050405020304" pitchFamily="18" charset="0"/>
                <a:cs typeface="Times New Roman" panose="02020603050405020304" pitchFamily="18" charset="0"/>
              </a:rPr>
              <a:t>Trước băn khoăn đó của Trương Định, nghĩa quân và dân chúng đã làm gì? </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“Bình Đông đại nguyên soái”.</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Nghĩa quân và dân chúng không làm gì cả.</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 Bình Tây đại nguyên soái”.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sai.</a:t>
            </a:r>
          </a:p>
        </p:txBody>
      </p:sp>
      <p:sp>
        <p:nvSpPr>
          <p:cNvPr id="21" name="Oval 20">
            <a:extLst>
              <a:ext uri="{FF2B5EF4-FFF2-40B4-BE49-F238E27FC236}">
                <a16:creationId xmlns:a16="http://schemas.microsoft.com/office/drawing/2014/main" id="{F4B84144-3A3E-42CD-B1DB-29F81EFA1FF8}"/>
              </a:ext>
            </a:extLst>
          </p:cNvPr>
          <p:cNvSpPr/>
          <p:nvPr/>
        </p:nvSpPr>
        <p:spPr>
          <a:xfrm>
            <a:off x="5802545" y="257411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4" y="-3628"/>
            <a:ext cx="1601905"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2:</a:t>
            </a:r>
          </a:p>
        </p:txBody>
      </p:sp>
      <p:sp>
        <p:nvSpPr>
          <p:cNvPr id="28" name="Action Button: Go Forward or Next 27">
            <a:hlinkClick r:id="" action="ppaction://hlinkshowjump?jump=nextslide" highlightClick="1"/>
            <a:extLst>
              <a:ext uri="{FF2B5EF4-FFF2-40B4-BE49-F238E27FC236}">
                <a16:creationId xmlns:a16="http://schemas.microsoft.com/office/drawing/2014/main" id="{801590A7-BFAE-41EB-95D6-39B3946C0E70}"/>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679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13C1C8-831C-4E76-82B6-F13EAE3F6A7A}"/>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9C79D31-1889-42EA-BF8F-20D5E1F6A78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7E778BC7-32AB-482C-A393-70DDBFC58B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8B2E89E-54F0-4CA6-A70A-6C56AAD4C8CA}"/>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ACA91F4E-0CE7-4F2F-86A5-EF40CFE329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76447" y="402860"/>
            <a:ext cx="754380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50000"/>
              </a:spcBef>
              <a:buNone/>
            </a:pPr>
            <a:r>
              <a:rPr lang="en-US" altLang="en-US" sz="3600" b="1">
                <a:solidFill>
                  <a:srgbClr val="FF0000"/>
                </a:solidFill>
                <a:latin typeface="Times New Roman" panose="02020603050405020304" pitchFamily="18" charset="0"/>
                <a:cs typeface="Times New Roman" panose="02020603050405020304" pitchFamily="18" charset="0"/>
              </a:rPr>
              <a:t>Trương Định đã làm gì để đáp lại tấm lòng yêu mến của  nhân dân?</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Trương Định đã tuân lệnh vua, giải tán nghĩa binh.</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Trương Định đã không tuân lệnh vua, ở lại cùng nhân dân chống giăc Pháp.</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Trương Định đã đi nhận chức Lãnh binh ở An Giang.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835739" y="4375956"/>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50554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3:</a:t>
            </a:r>
          </a:p>
        </p:txBody>
      </p:sp>
      <p:sp>
        <p:nvSpPr>
          <p:cNvPr id="28" name="Action Button: Go Forward or Next 27">
            <a:hlinkClick r:id="" action="ppaction://hlinkshowjump?jump=nextslide" highlightClick="1"/>
            <a:extLst>
              <a:ext uri="{FF2B5EF4-FFF2-40B4-BE49-F238E27FC236}">
                <a16:creationId xmlns:a16="http://schemas.microsoft.com/office/drawing/2014/main" id="{CEE4EE55-DA99-447F-84B5-DC6B439B9F6B}"/>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814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01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27497" y="691563"/>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Quan sát hình cho biết tranh vẽ cảnh gì?</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Tree>
    <p:extLst>
      <p:ext uri="{BB962C8B-B14F-4D97-AF65-F5344CB8AC3E}">
        <p14:creationId xmlns:p14="http://schemas.microsoft.com/office/powerpoint/2010/main" val="36212148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11" y="24651"/>
            <a:ext cx="12192000" cy="5715000"/>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6421" t="53545" r="22272"/>
          <a:stretch/>
        </p:blipFill>
        <p:spPr>
          <a:xfrm>
            <a:off x="3077584" y="4929683"/>
            <a:ext cx="6775932" cy="2312365"/>
          </a:xfrm>
          <a:prstGeom prst="rect">
            <a:avLst/>
          </a:prstGeom>
        </p:spPr>
      </p:pic>
      <p:pic>
        <p:nvPicPr>
          <p:cNvPr id="11" name="Picture 10">
            <a:extLst>
              <a:ext uri="{FF2B5EF4-FFF2-40B4-BE49-F238E27FC236}">
                <a16:creationId xmlns:a16="http://schemas.microsoft.com/office/drawing/2014/main" id="{14FD9128-AC36-412F-ACD0-D514C9150099}"/>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C9DD70C3-A075-4616-BD8B-6225A9A266E8}"/>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23185D2F-BE7D-48A0-A484-A721CC24DE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FFDC7F3E-686C-4D1E-9787-B584D1F0228B}"/>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C7337748-2EC2-4828-B2FD-9F93BAFD0E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文本框 6"/>
          <p:cNvSpPr txBox="1"/>
          <p:nvPr/>
        </p:nvSpPr>
        <p:spPr>
          <a:xfrm>
            <a:off x="508444" y="2067361"/>
            <a:ext cx="11321605" cy="2862322"/>
          </a:xfrm>
          <a:custGeom>
            <a:avLst/>
            <a:gdLst>
              <a:gd name="connsiteX0" fmla="*/ 0 w 11321605"/>
              <a:gd name="connsiteY0" fmla="*/ 0 h 2862322"/>
              <a:gd name="connsiteX1" fmla="*/ 369442 w 11321605"/>
              <a:gd name="connsiteY1" fmla="*/ 0 h 2862322"/>
              <a:gd name="connsiteX2" fmla="*/ 738884 w 11321605"/>
              <a:gd name="connsiteY2" fmla="*/ 0 h 2862322"/>
              <a:gd name="connsiteX3" fmla="*/ 1221542 w 11321605"/>
              <a:gd name="connsiteY3" fmla="*/ 0 h 2862322"/>
              <a:gd name="connsiteX4" fmla="*/ 1704199 w 11321605"/>
              <a:gd name="connsiteY4" fmla="*/ 0 h 2862322"/>
              <a:gd name="connsiteX5" fmla="*/ 2300073 w 11321605"/>
              <a:gd name="connsiteY5" fmla="*/ 0 h 2862322"/>
              <a:gd name="connsiteX6" fmla="*/ 2895947 w 11321605"/>
              <a:gd name="connsiteY6" fmla="*/ 0 h 2862322"/>
              <a:gd name="connsiteX7" fmla="*/ 3265389 w 11321605"/>
              <a:gd name="connsiteY7" fmla="*/ 0 h 2862322"/>
              <a:gd name="connsiteX8" fmla="*/ 4087695 w 11321605"/>
              <a:gd name="connsiteY8" fmla="*/ 0 h 2862322"/>
              <a:gd name="connsiteX9" fmla="*/ 4683569 w 11321605"/>
              <a:gd name="connsiteY9" fmla="*/ 0 h 2862322"/>
              <a:gd name="connsiteX10" fmla="*/ 4939795 w 11321605"/>
              <a:gd name="connsiteY10" fmla="*/ 0 h 2862322"/>
              <a:gd name="connsiteX11" fmla="*/ 5196021 w 11321605"/>
              <a:gd name="connsiteY11" fmla="*/ 0 h 2862322"/>
              <a:gd name="connsiteX12" fmla="*/ 5678679 w 11321605"/>
              <a:gd name="connsiteY12" fmla="*/ 0 h 2862322"/>
              <a:gd name="connsiteX13" fmla="*/ 6048121 w 11321605"/>
              <a:gd name="connsiteY13" fmla="*/ 0 h 2862322"/>
              <a:gd name="connsiteX14" fmla="*/ 6304346 w 11321605"/>
              <a:gd name="connsiteY14" fmla="*/ 0 h 2862322"/>
              <a:gd name="connsiteX15" fmla="*/ 7126652 w 11321605"/>
              <a:gd name="connsiteY15" fmla="*/ 0 h 2862322"/>
              <a:gd name="connsiteX16" fmla="*/ 7722526 w 11321605"/>
              <a:gd name="connsiteY16" fmla="*/ 0 h 2862322"/>
              <a:gd name="connsiteX17" fmla="*/ 8544832 w 11321605"/>
              <a:gd name="connsiteY17" fmla="*/ 0 h 2862322"/>
              <a:gd name="connsiteX18" fmla="*/ 9140706 w 11321605"/>
              <a:gd name="connsiteY18" fmla="*/ 0 h 2862322"/>
              <a:gd name="connsiteX19" fmla="*/ 9623364 w 11321605"/>
              <a:gd name="connsiteY19" fmla="*/ 0 h 2862322"/>
              <a:gd name="connsiteX20" fmla="*/ 10332454 w 11321605"/>
              <a:gd name="connsiteY20" fmla="*/ 0 h 2862322"/>
              <a:gd name="connsiteX21" fmla="*/ 11321605 w 11321605"/>
              <a:gd name="connsiteY21" fmla="*/ 0 h 2862322"/>
              <a:gd name="connsiteX22" fmla="*/ 11321605 w 11321605"/>
              <a:gd name="connsiteY22" fmla="*/ 515218 h 2862322"/>
              <a:gd name="connsiteX23" fmla="*/ 11321605 w 11321605"/>
              <a:gd name="connsiteY23" fmla="*/ 1087682 h 2862322"/>
              <a:gd name="connsiteX24" fmla="*/ 11321605 w 11321605"/>
              <a:gd name="connsiteY24" fmla="*/ 1631524 h 2862322"/>
              <a:gd name="connsiteX25" fmla="*/ 11321605 w 11321605"/>
              <a:gd name="connsiteY25" fmla="*/ 2146742 h 2862322"/>
              <a:gd name="connsiteX26" fmla="*/ 11321605 w 11321605"/>
              <a:gd name="connsiteY26" fmla="*/ 2862322 h 2862322"/>
              <a:gd name="connsiteX27" fmla="*/ 10499299 w 11321605"/>
              <a:gd name="connsiteY27" fmla="*/ 2862322 h 2862322"/>
              <a:gd name="connsiteX28" fmla="*/ 9790209 w 11321605"/>
              <a:gd name="connsiteY28" fmla="*/ 2862322 h 2862322"/>
              <a:gd name="connsiteX29" fmla="*/ 8967903 w 11321605"/>
              <a:gd name="connsiteY29" fmla="*/ 2862322 h 2862322"/>
              <a:gd name="connsiteX30" fmla="*/ 8485245 w 11321605"/>
              <a:gd name="connsiteY30" fmla="*/ 2862322 h 2862322"/>
              <a:gd name="connsiteX31" fmla="*/ 7889371 w 11321605"/>
              <a:gd name="connsiteY31" fmla="*/ 2862322 h 2862322"/>
              <a:gd name="connsiteX32" fmla="*/ 7406713 w 11321605"/>
              <a:gd name="connsiteY32" fmla="*/ 2862322 h 2862322"/>
              <a:gd name="connsiteX33" fmla="*/ 7037271 w 11321605"/>
              <a:gd name="connsiteY33" fmla="*/ 2862322 h 2862322"/>
              <a:gd name="connsiteX34" fmla="*/ 6214965 w 11321605"/>
              <a:gd name="connsiteY34" fmla="*/ 2862322 h 2862322"/>
              <a:gd name="connsiteX35" fmla="*/ 5845523 w 11321605"/>
              <a:gd name="connsiteY35" fmla="*/ 2862322 h 2862322"/>
              <a:gd name="connsiteX36" fmla="*/ 5249649 w 11321605"/>
              <a:gd name="connsiteY36" fmla="*/ 2862322 h 2862322"/>
              <a:gd name="connsiteX37" fmla="*/ 4766992 w 11321605"/>
              <a:gd name="connsiteY37" fmla="*/ 2862322 h 2862322"/>
              <a:gd name="connsiteX38" fmla="*/ 4171118 w 11321605"/>
              <a:gd name="connsiteY38" fmla="*/ 2862322 h 2862322"/>
              <a:gd name="connsiteX39" fmla="*/ 3348812 w 11321605"/>
              <a:gd name="connsiteY39" fmla="*/ 2862322 h 2862322"/>
              <a:gd name="connsiteX40" fmla="*/ 3092586 w 11321605"/>
              <a:gd name="connsiteY40" fmla="*/ 2862322 h 2862322"/>
              <a:gd name="connsiteX41" fmla="*/ 2383496 w 11321605"/>
              <a:gd name="connsiteY41" fmla="*/ 2862322 h 2862322"/>
              <a:gd name="connsiteX42" fmla="*/ 2127270 w 11321605"/>
              <a:gd name="connsiteY42" fmla="*/ 2862322 h 2862322"/>
              <a:gd name="connsiteX43" fmla="*/ 1644612 w 11321605"/>
              <a:gd name="connsiteY43" fmla="*/ 2862322 h 2862322"/>
              <a:gd name="connsiteX44" fmla="*/ 1161954 w 11321605"/>
              <a:gd name="connsiteY44" fmla="*/ 2862322 h 2862322"/>
              <a:gd name="connsiteX45" fmla="*/ 792512 w 11321605"/>
              <a:gd name="connsiteY45" fmla="*/ 2862322 h 2862322"/>
              <a:gd name="connsiteX46" fmla="*/ 0 w 11321605"/>
              <a:gd name="connsiteY46" fmla="*/ 2862322 h 2862322"/>
              <a:gd name="connsiteX47" fmla="*/ 0 w 11321605"/>
              <a:gd name="connsiteY47" fmla="*/ 2232611 h 2862322"/>
              <a:gd name="connsiteX48" fmla="*/ 0 w 11321605"/>
              <a:gd name="connsiteY48" fmla="*/ 1688770 h 2862322"/>
              <a:gd name="connsiteX49" fmla="*/ 0 w 11321605"/>
              <a:gd name="connsiteY49" fmla="*/ 1202175 h 2862322"/>
              <a:gd name="connsiteX50" fmla="*/ 0 w 11321605"/>
              <a:gd name="connsiteY50" fmla="*/ 601088 h 2862322"/>
              <a:gd name="connsiteX51" fmla="*/ 0 w 11321605"/>
              <a:gd name="connsiteY5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21605" h="2862322" extrusionOk="0">
                <a:moveTo>
                  <a:pt x="0" y="0"/>
                </a:moveTo>
                <a:cubicBezTo>
                  <a:pt x="162768" y="-16257"/>
                  <a:pt x="289802" y="5615"/>
                  <a:pt x="369442" y="0"/>
                </a:cubicBezTo>
                <a:cubicBezTo>
                  <a:pt x="449082" y="-5615"/>
                  <a:pt x="619066" y="22378"/>
                  <a:pt x="738884" y="0"/>
                </a:cubicBezTo>
                <a:cubicBezTo>
                  <a:pt x="858702" y="-22378"/>
                  <a:pt x="985743" y="5"/>
                  <a:pt x="1221542" y="0"/>
                </a:cubicBezTo>
                <a:cubicBezTo>
                  <a:pt x="1457341" y="-5"/>
                  <a:pt x="1571824" y="28180"/>
                  <a:pt x="1704199" y="0"/>
                </a:cubicBezTo>
                <a:cubicBezTo>
                  <a:pt x="1836574" y="-28180"/>
                  <a:pt x="2098039" y="18105"/>
                  <a:pt x="2300073" y="0"/>
                </a:cubicBezTo>
                <a:cubicBezTo>
                  <a:pt x="2502107" y="-18105"/>
                  <a:pt x="2648839" y="63986"/>
                  <a:pt x="2895947" y="0"/>
                </a:cubicBezTo>
                <a:cubicBezTo>
                  <a:pt x="3143055" y="-63986"/>
                  <a:pt x="3158941" y="44276"/>
                  <a:pt x="3265389" y="0"/>
                </a:cubicBezTo>
                <a:cubicBezTo>
                  <a:pt x="3371837" y="-44276"/>
                  <a:pt x="3691744" y="52069"/>
                  <a:pt x="4087695" y="0"/>
                </a:cubicBezTo>
                <a:cubicBezTo>
                  <a:pt x="4483646" y="-52069"/>
                  <a:pt x="4399038" y="1717"/>
                  <a:pt x="4683569" y="0"/>
                </a:cubicBezTo>
                <a:cubicBezTo>
                  <a:pt x="4968100" y="-1717"/>
                  <a:pt x="4855791" y="8070"/>
                  <a:pt x="4939795" y="0"/>
                </a:cubicBezTo>
                <a:cubicBezTo>
                  <a:pt x="5023799" y="-8070"/>
                  <a:pt x="5083227" y="15793"/>
                  <a:pt x="5196021" y="0"/>
                </a:cubicBezTo>
                <a:cubicBezTo>
                  <a:pt x="5308815" y="-15793"/>
                  <a:pt x="5449643" y="31846"/>
                  <a:pt x="5678679" y="0"/>
                </a:cubicBezTo>
                <a:cubicBezTo>
                  <a:pt x="5907715" y="-31846"/>
                  <a:pt x="5871990" y="18473"/>
                  <a:pt x="6048121" y="0"/>
                </a:cubicBezTo>
                <a:cubicBezTo>
                  <a:pt x="6224252" y="-18473"/>
                  <a:pt x="6180043" y="10620"/>
                  <a:pt x="6304346" y="0"/>
                </a:cubicBezTo>
                <a:cubicBezTo>
                  <a:pt x="6428650" y="-10620"/>
                  <a:pt x="6779849" y="97859"/>
                  <a:pt x="7126652" y="0"/>
                </a:cubicBezTo>
                <a:cubicBezTo>
                  <a:pt x="7473455" y="-97859"/>
                  <a:pt x="7577381" y="28310"/>
                  <a:pt x="7722526" y="0"/>
                </a:cubicBezTo>
                <a:cubicBezTo>
                  <a:pt x="7867671" y="-28310"/>
                  <a:pt x="8139472" y="57532"/>
                  <a:pt x="8544832" y="0"/>
                </a:cubicBezTo>
                <a:cubicBezTo>
                  <a:pt x="8950192" y="-57532"/>
                  <a:pt x="8934767" y="46114"/>
                  <a:pt x="9140706" y="0"/>
                </a:cubicBezTo>
                <a:cubicBezTo>
                  <a:pt x="9346645" y="-46114"/>
                  <a:pt x="9413397" y="15503"/>
                  <a:pt x="9623364" y="0"/>
                </a:cubicBezTo>
                <a:cubicBezTo>
                  <a:pt x="9833331" y="-15503"/>
                  <a:pt x="10075640" y="80073"/>
                  <a:pt x="10332454" y="0"/>
                </a:cubicBezTo>
                <a:cubicBezTo>
                  <a:pt x="10589268" y="-80073"/>
                  <a:pt x="11058216" y="51030"/>
                  <a:pt x="11321605" y="0"/>
                </a:cubicBezTo>
                <a:cubicBezTo>
                  <a:pt x="11368452" y="145442"/>
                  <a:pt x="11304449" y="363086"/>
                  <a:pt x="11321605" y="515218"/>
                </a:cubicBezTo>
                <a:cubicBezTo>
                  <a:pt x="11338761" y="667350"/>
                  <a:pt x="11260578" y="916678"/>
                  <a:pt x="11321605" y="1087682"/>
                </a:cubicBezTo>
                <a:cubicBezTo>
                  <a:pt x="11382632" y="1258686"/>
                  <a:pt x="11295867" y="1515998"/>
                  <a:pt x="11321605" y="1631524"/>
                </a:cubicBezTo>
                <a:cubicBezTo>
                  <a:pt x="11347343" y="1747050"/>
                  <a:pt x="11267926" y="1927824"/>
                  <a:pt x="11321605" y="2146742"/>
                </a:cubicBezTo>
                <a:cubicBezTo>
                  <a:pt x="11375284" y="2365660"/>
                  <a:pt x="11281869" y="2581376"/>
                  <a:pt x="11321605" y="2862322"/>
                </a:cubicBezTo>
                <a:cubicBezTo>
                  <a:pt x="11102769" y="2931691"/>
                  <a:pt x="10762560" y="2860253"/>
                  <a:pt x="10499299" y="2862322"/>
                </a:cubicBezTo>
                <a:cubicBezTo>
                  <a:pt x="10236038" y="2864391"/>
                  <a:pt x="10017262" y="2854261"/>
                  <a:pt x="9790209" y="2862322"/>
                </a:cubicBezTo>
                <a:cubicBezTo>
                  <a:pt x="9563156" y="2870383"/>
                  <a:pt x="9207189" y="2844501"/>
                  <a:pt x="8967903" y="2862322"/>
                </a:cubicBezTo>
                <a:cubicBezTo>
                  <a:pt x="8728617" y="2880143"/>
                  <a:pt x="8592526" y="2829241"/>
                  <a:pt x="8485245" y="2862322"/>
                </a:cubicBezTo>
                <a:cubicBezTo>
                  <a:pt x="8377964" y="2895403"/>
                  <a:pt x="8021374" y="2825154"/>
                  <a:pt x="7889371" y="2862322"/>
                </a:cubicBezTo>
                <a:cubicBezTo>
                  <a:pt x="7757368" y="2899490"/>
                  <a:pt x="7605325" y="2818528"/>
                  <a:pt x="7406713" y="2862322"/>
                </a:cubicBezTo>
                <a:cubicBezTo>
                  <a:pt x="7208101" y="2906116"/>
                  <a:pt x="7130777" y="2837219"/>
                  <a:pt x="7037271" y="2862322"/>
                </a:cubicBezTo>
                <a:cubicBezTo>
                  <a:pt x="6943765" y="2887425"/>
                  <a:pt x="6481355" y="2769672"/>
                  <a:pt x="6214965" y="2862322"/>
                </a:cubicBezTo>
                <a:cubicBezTo>
                  <a:pt x="5948575" y="2954972"/>
                  <a:pt x="5931034" y="2823148"/>
                  <a:pt x="5845523" y="2862322"/>
                </a:cubicBezTo>
                <a:cubicBezTo>
                  <a:pt x="5760012" y="2901496"/>
                  <a:pt x="5391355" y="2832567"/>
                  <a:pt x="5249649" y="2862322"/>
                </a:cubicBezTo>
                <a:cubicBezTo>
                  <a:pt x="5107943" y="2892077"/>
                  <a:pt x="4875008" y="2860045"/>
                  <a:pt x="4766992" y="2862322"/>
                </a:cubicBezTo>
                <a:cubicBezTo>
                  <a:pt x="4658976" y="2864599"/>
                  <a:pt x="4381103" y="2823427"/>
                  <a:pt x="4171118" y="2862322"/>
                </a:cubicBezTo>
                <a:cubicBezTo>
                  <a:pt x="3961133" y="2901217"/>
                  <a:pt x="3609576" y="2858561"/>
                  <a:pt x="3348812" y="2862322"/>
                </a:cubicBezTo>
                <a:cubicBezTo>
                  <a:pt x="3088048" y="2866083"/>
                  <a:pt x="3149069" y="2835944"/>
                  <a:pt x="3092586" y="2862322"/>
                </a:cubicBezTo>
                <a:cubicBezTo>
                  <a:pt x="3036103" y="2888700"/>
                  <a:pt x="2590493" y="2799869"/>
                  <a:pt x="2383496" y="2862322"/>
                </a:cubicBezTo>
                <a:cubicBezTo>
                  <a:pt x="2176499" y="2924775"/>
                  <a:pt x="2191189" y="2837974"/>
                  <a:pt x="2127270" y="2862322"/>
                </a:cubicBezTo>
                <a:cubicBezTo>
                  <a:pt x="2063351" y="2886670"/>
                  <a:pt x="1814866" y="2817673"/>
                  <a:pt x="1644612" y="2862322"/>
                </a:cubicBezTo>
                <a:cubicBezTo>
                  <a:pt x="1474358" y="2906971"/>
                  <a:pt x="1269349" y="2844875"/>
                  <a:pt x="1161954" y="2862322"/>
                </a:cubicBezTo>
                <a:cubicBezTo>
                  <a:pt x="1054559" y="2879769"/>
                  <a:pt x="966379" y="2830028"/>
                  <a:pt x="792512" y="2862322"/>
                </a:cubicBezTo>
                <a:cubicBezTo>
                  <a:pt x="618645" y="2894616"/>
                  <a:pt x="322728" y="2816123"/>
                  <a:pt x="0" y="2862322"/>
                </a:cubicBezTo>
                <a:cubicBezTo>
                  <a:pt x="-32909" y="2734057"/>
                  <a:pt x="45332" y="2401603"/>
                  <a:pt x="0" y="2232611"/>
                </a:cubicBezTo>
                <a:cubicBezTo>
                  <a:pt x="-45332" y="2063619"/>
                  <a:pt x="8515" y="1945874"/>
                  <a:pt x="0" y="1688770"/>
                </a:cubicBezTo>
                <a:cubicBezTo>
                  <a:pt x="-8515" y="1431666"/>
                  <a:pt x="21313" y="1320453"/>
                  <a:pt x="0" y="1202175"/>
                </a:cubicBezTo>
                <a:cubicBezTo>
                  <a:pt x="-21313" y="1083897"/>
                  <a:pt x="44345" y="756377"/>
                  <a:pt x="0" y="601088"/>
                </a:cubicBezTo>
                <a:cubicBezTo>
                  <a:pt x="-44345" y="445799"/>
                  <a:pt x="65254" y="175773"/>
                  <a:pt x="0" y="0"/>
                </a:cubicBezTo>
                <a:close/>
              </a:path>
            </a:pathLst>
          </a:custGeom>
          <a:no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Năm 1862, triều đình nhà Nguyễn kí hòa ước, nhường ba tỉnh miền Đông Nam Kì cho thực dân Pháp. Triều định ra lệnh cho Trương Định phải giải tán lực lượng kháng chiến nhưng Trương Định kiên quyết cùng nhân dân chống quân xâm lược.</a:t>
            </a:r>
            <a:endParaRPr lang="zh-CN" altLang="en-US"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8" descr="Shape, circle&#10;&#10;Description automatically generated">
            <a:extLst>
              <a:ext uri="{FF2B5EF4-FFF2-40B4-BE49-F238E27FC236}">
                <a16:creationId xmlns:a16="http://schemas.microsoft.com/office/drawing/2014/main" id="{C8B8E53B-14ED-44A6-BD95-D180970955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0486" y="64437"/>
            <a:ext cx="5532650" cy="1762267"/>
          </a:xfrm>
          <a:prstGeom prst="rect">
            <a:avLst/>
          </a:prstGeom>
        </p:spPr>
      </p:pic>
      <p:sp>
        <p:nvSpPr>
          <p:cNvPr id="2" name="TextBox 1">
            <a:extLst>
              <a:ext uri="{FF2B5EF4-FFF2-40B4-BE49-F238E27FC236}">
                <a16:creationId xmlns:a16="http://schemas.microsoft.com/office/drawing/2014/main" id="{83FB2E63-732E-4DA7-A344-AA09941768E7}"/>
              </a:ext>
            </a:extLst>
          </p:cNvPr>
          <p:cNvSpPr txBox="1"/>
          <p:nvPr/>
        </p:nvSpPr>
        <p:spPr>
          <a:xfrm>
            <a:off x="4240675" y="530071"/>
            <a:ext cx="3857146" cy="923330"/>
          </a:xfrm>
          <a:prstGeom prst="rect">
            <a:avLst/>
          </a:prstGeom>
          <a:noFill/>
        </p:spPr>
        <p:txBody>
          <a:bodyPr wrap="none" rtlCol="0">
            <a:spAutoFit/>
          </a:bodyPr>
          <a:lstStyle/>
          <a:p>
            <a:pPr algn="ctr"/>
            <a:r>
              <a:rPr lang="en-US" sz="5400">
                <a:solidFill>
                  <a:srgbClr val="FF0000"/>
                </a:solidFill>
                <a:latin typeface="#9Slide04 Trirong ExtraBold" panose="00000900000000000000" pitchFamily="2" charset="-34"/>
                <a:cs typeface="#9Slide04 Trirong ExtraBold" panose="00000900000000000000" pitchFamily="2" charset="-34"/>
              </a:rPr>
              <a:t>NỘI DUNG</a:t>
            </a:r>
          </a:p>
        </p:txBody>
      </p:sp>
    </p:spTree>
    <p:extLst>
      <p:ext uri="{BB962C8B-B14F-4D97-AF65-F5344CB8AC3E}">
        <p14:creationId xmlns:p14="http://schemas.microsoft.com/office/powerpoint/2010/main" val="2169398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0D795-0B69-4511-BE7A-4190640D2BFA}"/>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0" name="Picture 9" descr="Background pattern&#10;&#10;Description automatically generated">
            <a:extLst>
              <a:ext uri="{FF2B5EF4-FFF2-40B4-BE49-F238E27FC236}">
                <a16:creationId xmlns:a16="http://schemas.microsoft.com/office/drawing/2014/main" id="{1705CBC8-86E3-4EA5-9A62-9CE766E83831}"/>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2EA6EAE9-4AFC-4750-82F8-32DF4CD31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6451DEEC-3976-4363-9C14-14D545599C62}"/>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A1A7728-99C8-4F8E-A741-80A6CC73C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73959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403335" y="748340"/>
            <a:ext cx="9385330" cy="2246769"/>
          </a:xfrm>
          <a:prstGeom prst="rect">
            <a:avLst/>
          </a:prstGeom>
          <a:noFill/>
        </p:spPr>
        <p:txBody>
          <a:bodyPr wrap="square">
            <a:spAutoFit/>
          </a:bodyPr>
          <a:lstStyle/>
          <a:p>
            <a:pPr algn="ctr">
              <a:spcBef>
                <a:spcPct val="50000"/>
              </a:spcBef>
            </a:pPr>
            <a:r>
              <a:rPr lang="en-US" sz="4000" b="1">
                <a:solidFill>
                  <a:schemeClr val="bg1"/>
                </a:solidFill>
                <a:latin typeface="Times New Roman" panose="02020603050405020304" pitchFamily="18" charset="0"/>
                <a:cs typeface="Times New Roman" panose="02020603050405020304" pitchFamily="18" charset="0"/>
              </a:rPr>
              <a:t>Nêu cảm nghĩ của em về Bình Tây đại nguyên soái Trương Định.</a:t>
            </a:r>
          </a:p>
          <a:p>
            <a:pPr algn="ctr">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30135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marL="342900" algn="just" eaLnBrk="1" hangingPunct="1">
              <a:spcBef>
                <a:spcPct val="20000"/>
              </a:spcBef>
              <a:buClr>
                <a:schemeClr val="hlink"/>
              </a:buClr>
              <a:buSzPct val="60000"/>
              <a:buFont typeface="Wingdings" panose="05000000000000000000" pitchFamily="2" charset="2"/>
            </a:pP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Khâm phục Trương Định,</a:t>
            </a:r>
            <a:r>
              <a:rPr lang="en-US" sz="4800">
                <a:solidFill>
                  <a:schemeClr val="tx1">
                    <a:lumMod val="85000"/>
                    <a:lumOff val="15000"/>
                  </a:schemeClr>
                </a:solidFill>
                <a:latin typeface="Times New Roman" panose="02020603050405020304" pitchFamily="18" charset="0"/>
                <a:cs typeface="Times New Roman" panose="02020603050405020304" pitchFamily="18" charset="0"/>
              </a:rPr>
              <a:t> Ông là người yêu nước, dũng cảm,</a:t>
            </a: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 đã biết đặt lợi ích của dân tộc, của nhân dân lên trên lợi ích của bản thân mình.</a:t>
            </a:r>
            <a:endParaRPr sz="4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037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73D72-A39F-4861-B876-D0423C12ECC5}"/>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9" name="Picture 8" descr="Background pattern&#10;&#10;Description automatically generated">
            <a:extLst>
              <a:ext uri="{FF2B5EF4-FFF2-40B4-BE49-F238E27FC236}">
                <a16:creationId xmlns:a16="http://schemas.microsoft.com/office/drawing/2014/main" id="{38DA9CE3-8FAD-4E69-ABF2-9D0AC5F2FD6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8281F776-6168-4719-8981-B375F5DF8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83FC5E6-AEC6-48C5-B928-8A1CC56F5836}"/>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C83518C-4BD2-4567-A23E-77E4559C6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60711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943101" y="233990"/>
            <a:ext cx="8229600" cy="3046988"/>
          </a:xfrm>
          <a:prstGeom prst="rect">
            <a:avLst/>
          </a:prstGeom>
          <a:noFill/>
        </p:spPr>
        <p:txBody>
          <a:bodyPr wrap="square">
            <a:spAutoFit/>
          </a:bodyPr>
          <a:lstStyle/>
          <a:p>
            <a:pPr algn="just">
              <a:lnSpc>
                <a:spcPct val="150000"/>
              </a:lnSpc>
            </a:pPr>
            <a:r>
              <a:rPr lang="en-US" sz="4400" b="1">
                <a:solidFill>
                  <a:schemeClr val="bg1"/>
                </a:solidFill>
                <a:latin typeface="Times New Roman" panose="02020603050405020304" pitchFamily="18" charset="0"/>
                <a:cs typeface="Times New Roman" panose="02020603050405020304" pitchFamily="18" charset="0"/>
              </a:rPr>
              <a:t>Nhân dân ta làm gì để bày tỏ lòng biết ơn và tự hào về ông ?</a:t>
            </a:r>
          </a:p>
          <a:p>
            <a:pPr algn="just">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26071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algn="just"/>
            <a:r>
              <a:rPr lang="en-US" sz="4800">
                <a:solidFill>
                  <a:schemeClr val="tx1">
                    <a:lumMod val="85000"/>
                    <a:lumOff val="15000"/>
                  </a:schemeClr>
                </a:solidFill>
                <a:latin typeface="Times New Roman" panose="02020603050405020304" pitchFamily="18" charset="0"/>
                <a:cs typeface="Times New Roman" panose="02020603050405020304" pitchFamily="18" charset="0"/>
              </a:rPr>
              <a:t>Nhân dân ta đã lập đền thờ ông, ghi lại những chiến công của ông, lấy tên ông đặt tên cho đường phố, trường học,…</a:t>
            </a:r>
          </a:p>
        </p:txBody>
      </p:sp>
    </p:spTree>
    <p:extLst>
      <p:ext uri="{BB962C8B-B14F-4D97-AF65-F5344CB8AC3E}">
        <p14:creationId xmlns:p14="http://schemas.microsoft.com/office/powerpoint/2010/main" val="2578019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2818[1]">
            <a:extLst>
              <a:ext uri="{FF2B5EF4-FFF2-40B4-BE49-F238E27FC236}">
                <a16:creationId xmlns:a16="http://schemas.microsoft.com/office/drawing/2014/main" id="{FB4DDE3D-2708-436B-B170-C5764BC5C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8576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6">
            <a:extLst>
              <a:ext uri="{FF2B5EF4-FFF2-40B4-BE49-F238E27FC236}">
                <a16:creationId xmlns:a16="http://schemas.microsoft.com/office/drawing/2014/main" id="{33151050-AD90-40D8-8EF2-E7D0E04AA9AA}"/>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Nhà tưởng niệm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31037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964" y="197429"/>
            <a:ext cx="12192000" cy="5715000"/>
          </a:xfrm>
          <a:prstGeom prst="rect">
            <a:avLst/>
          </a:prstGeom>
        </p:spPr>
      </p:pic>
      <p:sp>
        <p:nvSpPr>
          <p:cNvPr id="16" name="文本框 6">
            <a:extLst>
              <a:ext uri="{FF2B5EF4-FFF2-40B4-BE49-F238E27FC236}">
                <a16:creationId xmlns:a16="http://schemas.microsoft.com/office/drawing/2014/main" id="{BCC4DFD9-E78C-457D-A9B4-60C58F0F191E}"/>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Đền thờ Anh hùng dân tộc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26D9C062-993B-4338-9BB2-CC5B31A90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780536"/>
          </a:xfrm>
          <a:prstGeom prst="rect">
            <a:avLst/>
          </a:prstGeom>
          <a:ln w="38100" cap="sq">
            <a:noFill/>
            <a:prstDash val="solid"/>
            <a:miter lim="800000"/>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714388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061A0-7AD7-4673-ABA8-3CD766B6D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72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文本框 6">
            <a:extLst>
              <a:ext uri="{FF2B5EF4-FFF2-40B4-BE49-F238E27FC236}">
                <a16:creationId xmlns:a16="http://schemas.microsoft.com/office/drawing/2014/main" id="{E69074A7-31B7-4B34-BAD7-FC4695112731}"/>
              </a:ext>
            </a:extLst>
          </p:cNvPr>
          <p:cNvSpPr txBox="1"/>
          <p:nvPr/>
        </p:nvSpPr>
        <p:spPr>
          <a:xfrm>
            <a:off x="0" y="587665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Trường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85565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341F7-EF8B-446E-99A3-3C4E8258A12D}"/>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4" name="Picture 3" descr="Background pattern&#10;&#10;Description automatically generated">
            <a:extLst>
              <a:ext uri="{FF2B5EF4-FFF2-40B4-BE49-F238E27FC236}">
                <a16:creationId xmlns:a16="http://schemas.microsoft.com/office/drawing/2014/main" id="{7C4800E9-62BA-4FAD-9E24-D13E79CD495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5" name="Picture 4" descr="Background pattern&#10;&#10;Description automatically generated">
            <a:extLst>
              <a:ext uri="{FF2B5EF4-FFF2-40B4-BE49-F238E27FC236}">
                <a16:creationId xmlns:a16="http://schemas.microsoft.com/office/drawing/2014/main" id="{BCC54056-F03E-4C97-9399-9173EAB68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6" name="Picture 5" descr="Background pattern&#10;&#10;Description automatically generated">
            <a:extLst>
              <a:ext uri="{FF2B5EF4-FFF2-40B4-BE49-F238E27FC236}">
                <a16:creationId xmlns:a16="http://schemas.microsoft.com/office/drawing/2014/main" id="{27D703BD-5838-4A96-AFE7-3E2171220FDB}"/>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7" name="Picture 6" descr="Background pattern&#10;&#10;Description automatically generated">
            <a:extLst>
              <a:ext uri="{FF2B5EF4-FFF2-40B4-BE49-F238E27FC236}">
                <a16:creationId xmlns:a16="http://schemas.microsoft.com/office/drawing/2014/main" id="{C330E2DF-2DD8-4594-B90D-EF8C0D21BC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4865A5D5-5666-4425-8C28-E3AD8610E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84076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27497" y="691563"/>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Quan sát hình cho biết tranh vẽ cảnh gì?</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337122"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Tranh vẽ cảnh nhân dân ta đang làm lễ suy tônTrương Định là “Bình Tây đại nguyên soái”</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Tree>
    <p:extLst>
      <p:ext uri="{BB962C8B-B14F-4D97-AF65-F5344CB8AC3E}">
        <p14:creationId xmlns:p14="http://schemas.microsoft.com/office/powerpoint/2010/main" val="27671523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67023" y="45393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96824" y="824827"/>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Em có cảm nghĩ gì về buổi lễ được vẽ trong tranh?</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90746" y="630443"/>
            <a:ext cx="5169340"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Buổi lễ rất trọng thể và cho thấy sự khâm phục, tin tưởng của nhân dân vào vị trí chủ soái.</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478674" y="4558387"/>
            <a:ext cx="2966750" cy="2400379"/>
          </a:xfrm>
          <a:prstGeom prst="rect">
            <a:avLst/>
          </a:prstGeom>
        </p:spPr>
      </p:pic>
    </p:spTree>
    <p:extLst>
      <p:ext uri="{BB962C8B-B14F-4D97-AF65-F5344CB8AC3E}">
        <p14:creationId xmlns:p14="http://schemas.microsoft.com/office/powerpoint/2010/main" val="3671960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EC90EEF-A9B4-449E-A492-21058262E597}"/>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23247" y="-22078"/>
            <a:ext cx="11575418" cy="6995313"/>
          </a:xfrm>
          <a:prstGeom prst="rect">
            <a:avLst/>
          </a:prstGeom>
        </p:spPr>
      </p:pic>
      <p:pic>
        <p:nvPicPr>
          <p:cNvPr id="24" name="Picture 23">
            <a:extLst>
              <a:ext uri="{FF2B5EF4-FFF2-40B4-BE49-F238E27FC236}">
                <a16:creationId xmlns:a16="http://schemas.microsoft.com/office/drawing/2014/main" id="{AE798B6D-FD9B-47C7-96C3-764AB934AFF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797502"/>
            <a:ext cx="11575418" cy="5537623"/>
          </a:xfrm>
          <a:prstGeom prst="rect">
            <a:avLst/>
          </a:prstGeom>
        </p:spPr>
      </p:pic>
      <p:sp>
        <p:nvSpPr>
          <p:cNvPr id="22" name="文本框 7">
            <a:extLst>
              <a:ext uri="{FF2B5EF4-FFF2-40B4-BE49-F238E27FC236}">
                <a16:creationId xmlns:a16="http://schemas.microsoft.com/office/drawing/2014/main" id="{13C69964-3AD7-4BA9-84C7-AAF91C40A50D}"/>
              </a:ext>
            </a:extLst>
          </p:cNvPr>
          <p:cNvSpPr txBox="1"/>
          <p:nvPr/>
        </p:nvSpPr>
        <p:spPr>
          <a:xfrm>
            <a:off x="3949020" y="699131"/>
            <a:ext cx="4267200" cy="808520"/>
          </a:xfrm>
          <a:custGeom>
            <a:avLst/>
            <a:gdLst>
              <a:gd name="connsiteX0" fmla="*/ 0 w 4267200"/>
              <a:gd name="connsiteY0" fmla="*/ 0 h 808520"/>
              <a:gd name="connsiteX1" fmla="*/ 490728 w 4267200"/>
              <a:gd name="connsiteY1" fmla="*/ 0 h 808520"/>
              <a:gd name="connsiteX2" fmla="*/ 1024128 w 4267200"/>
              <a:gd name="connsiteY2" fmla="*/ 0 h 808520"/>
              <a:gd name="connsiteX3" fmla="*/ 1557528 w 4267200"/>
              <a:gd name="connsiteY3" fmla="*/ 0 h 808520"/>
              <a:gd name="connsiteX4" fmla="*/ 1962912 w 4267200"/>
              <a:gd name="connsiteY4" fmla="*/ 0 h 808520"/>
              <a:gd name="connsiteX5" fmla="*/ 2410968 w 4267200"/>
              <a:gd name="connsiteY5" fmla="*/ 0 h 808520"/>
              <a:gd name="connsiteX6" fmla="*/ 2901696 w 4267200"/>
              <a:gd name="connsiteY6" fmla="*/ 0 h 808520"/>
              <a:gd name="connsiteX7" fmla="*/ 3435096 w 4267200"/>
              <a:gd name="connsiteY7" fmla="*/ 0 h 808520"/>
              <a:gd name="connsiteX8" fmla="*/ 4267200 w 4267200"/>
              <a:gd name="connsiteY8" fmla="*/ 0 h 808520"/>
              <a:gd name="connsiteX9" fmla="*/ 4267200 w 4267200"/>
              <a:gd name="connsiteY9" fmla="*/ 380004 h 808520"/>
              <a:gd name="connsiteX10" fmla="*/ 4267200 w 4267200"/>
              <a:gd name="connsiteY10" fmla="*/ 808520 h 808520"/>
              <a:gd name="connsiteX11" fmla="*/ 3861816 w 4267200"/>
              <a:gd name="connsiteY11" fmla="*/ 808520 h 808520"/>
              <a:gd name="connsiteX12" fmla="*/ 3371088 w 4267200"/>
              <a:gd name="connsiteY12" fmla="*/ 808520 h 808520"/>
              <a:gd name="connsiteX13" fmla="*/ 2795016 w 4267200"/>
              <a:gd name="connsiteY13" fmla="*/ 808520 h 808520"/>
              <a:gd name="connsiteX14" fmla="*/ 2346960 w 4267200"/>
              <a:gd name="connsiteY14" fmla="*/ 808520 h 808520"/>
              <a:gd name="connsiteX15" fmla="*/ 1856232 w 4267200"/>
              <a:gd name="connsiteY15" fmla="*/ 808520 h 808520"/>
              <a:gd name="connsiteX16" fmla="*/ 1322832 w 4267200"/>
              <a:gd name="connsiteY16" fmla="*/ 808520 h 808520"/>
              <a:gd name="connsiteX17" fmla="*/ 789432 w 4267200"/>
              <a:gd name="connsiteY17" fmla="*/ 808520 h 808520"/>
              <a:gd name="connsiteX18" fmla="*/ 0 w 4267200"/>
              <a:gd name="connsiteY18" fmla="*/ 808520 h 808520"/>
              <a:gd name="connsiteX19" fmla="*/ 0 w 4267200"/>
              <a:gd name="connsiteY19" fmla="*/ 396175 h 808520"/>
              <a:gd name="connsiteX20" fmla="*/ 0 w 4267200"/>
              <a:gd name="connsiteY20" fmla="*/ 0 h 80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67200" h="808520" fill="none" extrusionOk="0">
                <a:moveTo>
                  <a:pt x="0" y="0"/>
                </a:moveTo>
                <a:cubicBezTo>
                  <a:pt x="139277" y="-21808"/>
                  <a:pt x="288224" y="41092"/>
                  <a:pt x="490728" y="0"/>
                </a:cubicBezTo>
                <a:cubicBezTo>
                  <a:pt x="693232" y="-41092"/>
                  <a:pt x="771128" y="20546"/>
                  <a:pt x="1024128" y="0"/>
                </a:cubicBezTo>
                <a:cubicBezTo>
                  <a:pt x="1277128" y="-20546"/>
                  <a:pt x="1345456" y="22660"/>
                  <a:pt x="1557528" y="0"/>
                </a:cubicBezTo>
                <a:cubicBezTo>
                  <a:pt x="1769600" y="-22660"/>
                  <a:pt x="1780036" y="32072"/>
                  <a:pt x="1962912" y="0"/>
                </a:cubicBezTo>
                <a:cubicBezTo>
                  <a:pt x="2145788" y="-32072"/>
                  <a:pt x="2232934" y="5287"/>
                  <a:pt x="2410968" y="0"/>
                </a:cubicBezTo>
                <a:cubicBezTo>
                  <a:pt x="2589002" y="-5287"/>
                  <a:pt x="2759306" y="7509"/>
                  <a:pt x="2901696" y="0"/>
                </a:cubicBezTo>
                <a:cubicBezTo>
                  <a:pt x="3044086" y="-7509"/>
                  <a:pt x="3223025" y="52480"/>
                  <a:pt x="3435096" y="0"/>
                </a:cubicBezTo>
                <a:cubicBezTo>
                  <a:pt x="3647167" y="-52480"/>
                  <a:pt x="4083448" y="7814"/>
                  <a:pt x="4267200" y="0"/>
                </a:cubicBezTo>
                <a:cubicBezTo>
                  <a:pt x="4299615" y="122027"/>
                  <a:pt x="4229580" y="192773"/>
                  <a:pt x="4267200" y="380004"/>
                </a:cubicBezTo>
                <a:cubicBezTo>
                  <a:pt x="4304820" y="567235"/>
                  <a:pt x="4240526" y="628375"/>
                  <a:pt x="4267200" y="808520"/>
                </a:cubicBezTo>
                <a:cubicBezTo>
                  <a:pt x="4116017" y="819235"/>
                  <a:pt x="4025274" y="760432"/>
                  <a:pt x="3861816" y="808520"/>
                </a:cubicBezTo>
                <a:cubicBezTo>
                  <a:pt x="3698358" y="856608"/>
                  <a:pt x="3491585" y="805810"/>
                  <a:pt x="3371088" y="808520"/>
                </a:cubicBezTo>
                <a:cubicBezTo>
                  <a:pt x="3250591" y="811230"/>
                  <a:pt x="3016324" y="754274"/>
                  <a:pt x="2795016" y="808520"/>
                </a:cubicBezTo>
                <a:cubicBezTo>
                  <a:pt x="2573708" y="862766"/>
                  <a:pt x="2556584" y="774678"/>
                  <a:pt x="2346960" y="808520"/>
                </a:cubicBezTo>
                <a:cubicBezTo>
                  <a:pt x="2137336" y="842362"/>
                  <a:pt x="2037925" y="763457"/>
                  <a:pt x="1856232" y="808520"/>
                </a:cubicBezTo>
                <a:cubicBezTo>
                  <a:pt x="1674539" y="853583"/>
                  <a:pt x="1561352" y="793337"/>
                  <a:pt x="1322832" y="808520"/>
                </a:cubicBezTo>
                <a:cubicBezTo>
                  <a:pt x="1084312" y="823703"/>
                  <a:pt x="943578" y="767667"/>
                  <a:pt x="789432" y="808520"/>
                </a:cubicBezTo>
                <a:cubicBezTo>
                  <a:pt x="635286" y="849373"/>
                  <a:pt x="359886" y="775313"/>
                  <a:pt x="0" y="808520"/>
                </a:cubicBezTo>
                <a:cubicBezTo>
                  <a:pt x="-6637" y="634744"/>
                  <a:pt x="24691" y="576066"/>
                  <a:pt x="0" y="396175"/>
                </a:cubicBezTo>
                <a:cubicBezTo>
                  <a:pt x="-24691" y="216285"/>
                  <a:pt x="22285" y="110734"/>
                  <a:pt x="0" y="0"/>
                </a:cubicBezTo>
                <a:close/>
              </a:path>
              <a:path w="4267200" h="808520" stroke="0" extrusionOk="0">
                <a:moveTo>
                  <a:pt x="0" y="0"/>
                </a:moveTo>
                <a:cubicBezTo>
                  <a:pt x="127275" y="-35006"/>
                  <a:pt x="327519" y="12390"/>
                  <a:pt x="490728" y="0"/>
                </a:cubicBezTo>
                <a:cubicBezTo>
                  <a:pt x="653937" y="-12390"/>
                  <a:pt x="794584" y="26676"/>
                  <a:pt x="896112" y="0"/>
                </a:cubicBezTo>
                <a:cubicBezTo>
                  <a:pt x="997640" y="-26676"/>
                  <a:pt x="1226332" y="42069"/>
                  <a:pt x="1386840" y="0"/>
                </a:cubicBezTo>
                <a:cubicBezTo>
                  <a:pt x="1547348" y="-42069"/>
                  <a:pt x="1656474" y="18082"/>
                  <a:pt x="1877568" y="0"/>
                </a:cubicBezTo>
                <a:cubicBezTo>
                  <a:pt x="2098662" y="-18082"/>
                  <a:pt x="2109928" y="8173"/>
                  <a:pt x="2282952" y="0"/>
                </a:cubicBezTo>
                <a:cubicBezTo>
                  <a:pt x="2455976" y="-8173"/>
                  <a:pt x="2670907" y="32040"/>
                  <a:pt x="2859024" y="0"/>
                </a:cubicBezTo>
                <a:cubicBezTo>
                  <a:pt x="3047141" y="-32040"/>
                  <a:pt x="3246840" y="32965"/>
                  <a:pt x="3477768" y="0"/>
                </a:cubicBezTo>
                <a:cubicBezTo>
                  <a:pt x="3708696" y="-32965"/>
                  <a:pt x="3894761" y="18590"/>
                  <a:pt x="4267200" y="0"/>
                </a:cubicBezTo>
                <a:cubicBezTo>
                  <a:pt x="4292563" y="86129"/>
                  <a:pt x="4238756" y="295268"/>
                  <a:pt x="4267200" y="396175"/>
                </a:cubicBezTo>
                <a:cubicBezTo>
                  <a:pt x="4295644" y="497082"/>
                  <a:pt x="4240803" y="696471"/>
                  <a:pt x="4267200" y="808520"/>
                </a:cubicBezTo>
                <a:cubicBezTo>
                  <a:pt x="4162745" y="832635"/>
                  <a:pt x="3945088" y="761627"/>
                  <a:pt x="3861816" y="808520"/>
                </a:cubicBezTo>
                <a:cubicBezTo>
                  <a:pt x="3778544" y="855413"/>
                  <a:pt x="3502710" y="784634"/>
                  <a:pt x="3285744" y="808520"/>
                </a:cubicBezTo>
                <a:cubicBezTo>
                  <a:pt x="3068778" y="832406"/>
                  <a:pt x="2894577" y="744547"/>
                  <a:pt x="2709672" y="808520"/>
                </a:cubicBezTo>
                <a:cubicBezTo>
                  <a:pt x="2524767" y="872493"/>
                  <a:pt x="2427460" y="806375"/>
                  <a:pt x="2176272" y="808520"/>
                </a:cubicBezTo>
                <a:cubicBezTo>
                  <a:pt x="1925084" y="810665"/>
                  <a:pt x="1739926" y="791376"/>
                  <a:pt x="1557528" y="808520"/>
                </a:cubicBezTo>
                <a:cubicBezTo>
                  <a:pt x="1375130" y="825664"/>
                  <a:pt x="1285121" y="765971"/>
                  <a:pt x="1152144" y="808520"/>
                </a:cubicBezTo>
                <a:cubicBezTo>
                  <a:pt x="1019167" y="851069"/>
                  <a:pt x="852786" y="804746"/>
                  <a:pt x="704088" y="808520"/>
                </a:cubicBezTo>
                <a:cubicBezTo>
                  <a:pt x="555390" y="812294"/>
                  <a:pt x="171557" y="760784"/>
                  <a:pt x="0" y="808520"/>
                </a:cubicBezTo>
                <a:cubicBezTo>
                  <a:pt x="-7319" y="643040"/>
                  <a:pt x="20680" y="611385"/>
                  <a:pt x="0" y="420430"/>
                </a:cubicBezTo>
                <a:cubicBezTo>
                  <a:pt x="-20680" y="229475"/>
                  <a:pt x="28063" y="167597"/>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4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13" descr="1-16">
            <a:extLst>
              <a:ext uri="{FF2B5EF4-FFF2-40B4-BE49-F238E27FC236}">
                <a16:creationId xmlns:a16="http://schemas.microsoft.com/office/drawing/2014/main" id="{03F32AFA-D1C3-4CCB-9CC5-FBD6A67CD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002" y="639280"/>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B6CE447-063F-46C2-9038-3492A9292B39}"/>
              </a:ext>
            </a:extLst>
          </p:cNvPr>
          <p:cNvGrpSpPr/>
          <p:nvPr/>
        </p:nvGrpSpPr>
        <p:grpSpPr>
          <a:xfrm>
            <a:off x="4078187" y="708760"/>
            <a:ext cx="3866096" cy="739040"/>
            <a:chOff x="4184434" y="1747117"/>
            <a:chExt cx="3866096" cy="739040"/>
          </a:xfrm>
        </p:grpSpPr>
        <p:sp>
          <p:nvSpPr>
            <p:cNvPr id="13" name="矩形: 圆角 12">
              <a:extLst>
                <a:ext uri="{FF2B5EF4-FFF2-40B4-BE49-F238E27FC236}">
                  <a16:creationId xmlns:a16="http://schemas.microsoft.com/office/drawing/2014/main" id="{AFDB5A11-A62E-43B6-BDBD-E762C830AC77}"/>
                </a:ext>
              </a:extLst>
            </p:cNvPr>
            <p:cNvSpPr/>
            <p:nvPr/>
          </p:nvSpPr>
          <p:spPr>
            <a:xfrm>
              <a:off x="4184434" y="1747117"/>
              <a:ext cx="3866096" cy="739040"/>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E2321F8F-B95A-40C6-A4A7-3D1061A191A8}"/>
                </a:ext>
              </a:extLst>
            </p:cNvPr>
            <p:cNvSpPr txBox="1"/>
            <p:nvPr/>
          </p:nvSpPr>
          <p:spPr>
            <a:xfrm>
              <a:off x="4541518" y="1835859"/>
              <a:ext cx="3151928" cy="520858"/>
            </a:xfrm>
            <a:prstGeom prst="rect">
              <a:avLst/>
            </a:prstGeom>
            <a:noFill/>
          </p:spPr>
          <p:txBody>
            <a:bodyPr wrap="square" rtlCol="0">
              <a:prstTxWarp prst="textPlain">
                <a:avLst/>
              </a:prstTxWarp>
              <a:spAutoFit/>
            </a:bodyPr>
            <a:lstStyle/>
            <a:p>
              <a:pPr algn="ctr"/>
              <a:r>
                <a:rPr lang="en-US" altLang="zh-CN" sz="2000">
                  <a:solidFill>
                    <a:srgbClr val="FE6100"/>
                  </a:solidFill>
                  <a:latin typeface="VNI-Bodon-Poster" pitchFamily="2" charset="0"/>
                  <a:ea typeface="inpin heiti" charset="-122"/>
                </a:rPr>
                <a:t>LÒCH SÖÛ</a:t>
              </a:r>
              <a:endParaRPr lang="zh-CN" altLang="en-US" sz="2000" dirty="0">
                <a:solidFill>
                  <a:srgbClr val="FE6100"/>
                </a:solidFill>
                <a:latin typeface="VNI-Bodon-Poster" pitchFamily="2" charset="0"/>
                <a:ea typeface="inpin heiti" charset="-122"/>
              </a:endParaRPr>
            </a:p>
          </p:txBody>
        </p:sp>
      </p:grpSp>
      <p:sp>
        <p:nvSpPr>
          <p:cNvPr id="16" name="文本框 8">
            <a:extLst>
              <a:ext uri="{FF2B5EF4-FFF2-40B4-BE49-F238E27FC236}">
                <a16:creationId xmlns:a16="http://schemas.microsoft.com/office/drawing/2014/main" id="{AD95AE86-F488-498F-AF8B-AD2B2168F819}"/>
              </a:ext>
            </a:extLst>
          </p:cNvPr>
          <p:cNvSpPr txBox="1"/>
          <p:nvPr/>
        </p:nvSpPr>
        <p:spPr>
          <a:xfrm>
            <a:off x="5133975" y="1552022"/>
            <a:ext cx="1924050" cy="657778"/>
          </a:xfrm>
          <a:prstGeom prst="rect">
            <a:avLst/>
          </a:prstGeom>
          <a:noFill/>
        </p:spPr>
        <p:txBody>
          <a:bodyPr wrap="square" rtlCol="0">
            <a:prstTxWarp prst="textPlain">
              <a:avLst/>
            </a:prstTxWarp>
            <a:spAutoFit/>
          </a:bodyPr>
          <a:lstStyle/>
          <a:p>
            <a:pPr algn="ctr"/>
            <a:r>
              <a:rPr lang="en-US" altLang="zh-CN" sz="4000" b="1">
                <a:ln w="28575">
                  <a:solidFill>
                    <a:srgbClr val="00B050"/>
                  </a:solidFill>
                </a:ln>
                <a:solidFill>
                  <a:srgbClr val="00FF00"/>
                </a:solidFill>
                <a:latin typeface="VNI-Dom" pitchFamily="2" charset="0"/>
                <a:ea typeface="inpin heiti" charset="-122"/>
              </a:rPr>
              <a:t>LÔÙP 5</a:t>
            </a:r>
            <a:endParaRPr lang="zh-CN" altLang="en-US" sz="4000" b="1" dirty="0">
              <a:ln w="28575">
                <a:solidFill>
                  <a:srgbClr val="00B050"/>
                </a:solidFill>
              </a:ln>
              <a:solidFill>
                <a:srgbClr val="00FF00"/>
              </a:solidFill>
              <a:latin typeface="VNI-Dom" pitchFamily="2" charset="0"/>
              <a:ea typeface="inpin heiti" charset="-122"/>
            </a:endParaRPr>
          </a:p>
        </p:txBody>
      </p:sp>
      <p:sp>
        <p:nvSpPr>
          <p:cNvPr id="18" name="文本框 8">
            <a:extLst>
              <a:ext uri="{FF2B5EF4-FFF2-40B4-BE49-F238E27FC236}">
                <a16:creationId xmlns:a16="http://schemas.microsoft.com/office/drawing/2014/main" id="{EAF14F45-E4DB-4DC2-A125-8FFD072FA883}"/>
              </a:ext>
            </a:extLst>
          </p:cNvPr>
          <p:cNvSpPr txBox="1"/>
          <p:nvPr/>
        </p:nvSpPr>
        <p:spPr>
          <a:xfrm>
            <a:off x="1624087" y="2652370"/>
            <a:ext cx="9182100" cy="1632269"/>
          </a:xfrm>
          <a:prstGeom prst="rect">
            <a:avLst/>
          </a:prstGeom>
          <a:noFill/>
        </p:spPr>
        <p:txBody>
          <a:bodyPr wrap="square" rtlCol="0">
            <a:prstTxWarp prst="textPlain">
              <a:avLst/>
            </a:prstTxWarp>
            <a:spAutoFit/>
          </a:bodyPr>
          <a:lstStyle/>
          <a:p>
            <a:pPr algn="ctr"/>
            <a:r>
              <a:rPr lang="en-US" altLang="zh-CN" sz="2000">
                <a:ln w="19050">
                  <a:solidFill>
                    <a:schemeClr val="tx1"/>
                  </a:solidFill>
                </a:ln>
                <a:solidFill>
                  <a:srgbClr val="FF0000"/>
                </a:solidFill>
                <a:latin typeface="#9Slide04 Lora Bold" panose="00000800000000000000" pitchFamily="2" charset="0"/>
                <a:ea typeface="inpin heiti" charset="-122"/>
              </a:rPr>
              <a:t>BÌNH  TÂY ĐẠI NGUYÊN SOÁI</a:t>
            </a:r>
          </a:p>
          <a:p>
            <a:pPr algn="ctr"/>
            <a:r>
              <a:rPr lang="en-US" altLang="zh-CN" sz="2000">
                <a:ln w="19050">
                  <a:solidFill>
                    <a:schemeClr val="tx1"/>
                  </a:solidFill>
                </a:ln>
                <a:solidFill>
                  <a:srgbClr val="FF0000"/>
                </a:solidFill>
                <a:latin typeface="#9Slide04 Lora Bold" panose="00000800000000000000" pitchFamily="2" charset="0"/>
                <a:ea typeface="inpin heiti" charset="-122"/>
              </a:rPr>
              <a:t>TRƯƠNG ĐỊNH</a:t>
            </a:r>
            <a:endParaRPr lang="zh-CN" altLang="en-US" sz="2000" dirty="0">
              <a:ln w="19050">
                <a:solidFill>
                  <a:schemeClr val="tx1"/>
                </a:solidFill>
              </a:ln>
              <a:solidFill>
                <a:srgbClr val="FF0000"/>
              </a:solidFill>
              <a:latin typeface="#9Slide04 Lora Bold" panose="00000800000000000000" pitchFamily="2" charset="0"/>
              <a:ea typeface="inpin heiti" charset="-122"/>
            </a:endParaRPr>
          </a:p>
        </p:txBody>
      </p:sp>
      <p:sp>
        <p:nvSpPr>
          <p:cNvPr id="15" name="文本框 8">
            <a:extLst>
              <a:ext uri="{FF2B5EF4-FFF2-40B4-BE49-F238E27FC236}">
                <a16:creationId xmlns:a16="http://schemas.microsoft.com/office/drawing/2014/main" id="{A5458215-093E-4A2E-8A2B-84BB5D1AB46C}"/>
              </a:ext>
            </a:extLst>
          </p:cNvPr>
          <p:cNvSpPr txBox="1"/>
          <p:nvPr/>
        </p:nvSpPr>
        <p:spPr>
          <a:xfrm>
            <a:off x="2714288" y="4483450"/>
            <a:ext cx="7684282" cy="487518"/>
          </a:xfrm>
          <a:prstGeom prst="rect">
            <a:avLst/>
          </a:prstGeom>
          <a:noFill/>
        </p:spPr>
        <p:txBody>
          <a:bodyPr wrap="square" rtlCol="0">
            <a:prstTxWarp prst="textPlain">
              <a:avLst/>
            </a:prstTxWarp>
            <a:spAutoFit/>
          </a:bodyPr>
          <a:lstStyle/>
          <a:p>
            <a:pPr algn="ctr"/>
            <a:r>
              <a:rPr lang="en-US" altLang="zh-CN" sz="4000" b="1">
                <a:ln w="28575">
                  <a:solidFill>
                    <a:srgbClr val="0070C0"/>
                  </a:solidFill>
                </a:ln>
                <a:solidFill>
                  <a:srgbClr val="8FE2FF"/>
                </a:solidFill>
                <a:latin typeface="VNI-Dom" pitchFamily="2" charset="0"/>
                <a:ea typeface="inpin heiti" charset="-122"/>
              </a:rPr>
              <a:t>SGK LÒCH SÖÛ – ÑÒA LÍ (TRANG 4 VAØ 5)</a:t>
            </a:r>
            <a:endParaRPr lang="zh-CN" altLang="en-US" sz="4000" b="1" dirty="0">
              <a:ln w="28575">
                <a:solidFill>
                  <a:srgbClr val="0070C0"/>
                </a:solidFill>
              </a:ln>
              <a:solidFill>
                <a:srgbClr val="8FE2FF"/>
              </a:solidFill>
              <a:latin typeface="VNI-Dom" pitchFamily="2" charset="0"/>
              <a:ea typeface="inpin heiti" charset="-122"/>
            </a:endParaRPr>
          </a:p>
        </p:txBody>
      </p:sp>
      <p:pic>
        <p:nvPicPr>
          <p:cNvPr id="19" name="Picture 18" descr="Diagram&#10;&#10;Description automatically generated">
            <a:extLst>
              <a:ext uri="{FF2B5EF4-FFF2-40B4-BE49-F238E27FC236}">
                <a16:creationId xmlns:a16="http://schemas.microsoft.com/office/drawing/2014/main" id="{0BEE0B8E-209D-4588-B265-E4D1E1D08962}"/>
              </a:ext>
            </a:extLst>
          </p:cNvPr>
          <p:cNvPicPr>
            <a:picLocks noChangeAspect="1"/>
          </p:cNvPicPr>
          <p:nvPr/>
        </p:nvPicPr>
        <p:blipFill>
          <a:blip r:embed="rId4"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flipH="1">
            <a:off x="639829" y="-91558"/>
            <a:ext cx="2753360" cy="2725274"/>
          </a:xfrm>
          <a:prstGeom prst="rect">
            <a:avLst/>
          </a:prstGeom>
        </p:spPr>
      </p:pic>
      <p:pic>
        <p:nvPicPr>
          <p:cNvPr id="20" name="Picture 19" descr="Background pattern&#10;&#10;Description automatically generated">
            <a:extLst>
              <a:ext uri="{FF2B5EF4-FFF2-40B4-BE49-F238E27FC236}">
                <a16:creationId xmlns:a16="http://schemas.microsoft.com/office/drawing/2014/main" id="{37DA2C03-DB52-41F3-A837-D949BD370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979" y="4303293"/>
            <a:ext cx="4312583" cy="3226014"/>
          </a:xfrm>
          <a:prstGeom prst="rect">
            <a:avLst/>
          </a:prstGeom>
        </p:spPr>
      </p:pic>
      <p:pic>
        <p:nvPicPr>
          <p:cNvPr id="21" name="Picture 20" descr="Background pattern&#10;&#10;Description automatically generated">
            <a:extLst>
              <a:ext uri="{FF2B5EF4-FFF2-40B4-BE49-F238E27FC236}">
                <a16:creationId xmlns:a16="http://schemas.microsoft.com/office/drawing/2014/main" id="{058048F8-D752-4CBD-8485-062A9FA8E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781628" y="4483450"/>
            <a:ext cx="3906683" cy="2922382"/>
          </a:xfrm>
          <a:prstGeom prst="rect">
            <a:avLst/>
          </a:prstGeom>
        </p:spPr>
      </p:pic>
      <p:pic>
        <p:nvPicPr>
          <p:cNvPr id="25" name="Picture 24" descr="Background pattern&#10;&#10;Description automatically generated">
            <a:extLst>
              <a:ext uri="{FF2B5EF4-FFF2-40B4-BE49-F238E27FC236}">
                <a16:creationId xmlns:a16="http://schemas.microsoft.com/office/drawing/2014/main" id="{71EEF173-8C66-475C-A76D-68A499E96800}"/>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671E1E82-8717-48B6-878D-6D57B78964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3FE8D0EE-32C8-41EA-9A17-81DCEEDDF4F7}"/>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8" name="Picture 27" descr="Background pattern&#10;&#10;Description automatically generated">
            <a:extLst>
              <a:ext uri="{FF2B5EF4-FFF2-40B4-BE49-F238E27FC236}">
                <a16:creationId xmlns:a16="http://schemas.microsoft.com/office/drawing/2014/main" id="{CD32D487-7FB3-4716-9D99-D17E62B29E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Tree>
    <p:extLst>
      <p:ext uri="{BB962C8B-B14F-4D97-AF65-F5344CB8AC3E}">
        <p14:creationId xmlns:p14="http://schemas.microsoft.com/office/powerpoint/2010/main" val="30298325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73DDB-56D3-45EF-ADA3-B098E6717DAC}"/>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 name="Picture 1">
            <a:extLst>
              <a:ext uri="{FF2B5EF4-FFF2-40B4-BE49-F238E27FC236}">
                <a16:creationId xmlns:a16="http://schemas.microsoft.com/office/drawing/2014/main" id="{BE0D4EA9-5345-4FE6-929A-33E52B477C8F}"/>
              </a:ext>
            </a:extLst>
          </p:cNvPr>
          <p:cNvPicPr>
            <a:picLocks noChangeAspect="1"/>
          </p:cNvPicPr>
          <p:nvPr/>
        </p:nvPicPr>
        <p:blipFill rotWithShape="1">
          <a:blip r:embed="rId3">
            <a:extLst>
              <a:ext uri="{28A0092B-C50C-407E-A947-70E740481C1C}">
                <a14:useLocalDpi xmlns:a14="http://schemas.microsoft.com/office/drawing/2010/main" val="0"/>
              </a:ext>
            </a:extLst>
          </a:blip>
          <a:srcRect l="203" t="1322" r="-203" b="-1238"/>
          <a:stretch/>
        </p:blipFill>
        <p:spPr>
          <a:xfrm>
            <a:off x="1151089" y="68656"/>
            <a:ext cx="9394521" cy="6858000"/>
          </a:xfrm>
          <a:prstGeom prst="clou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9303095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3430F731-5596-4CD6-BE79-F5B7ABD9B24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84491" y="76200"/>
            <a:ext cx="11575418" cy="6995313"/>
          </a:xfrm>
          <a:prstGeom prst="rect">
            <a:avLst/>
          </a:prstGeom>
        </p:spPr>
      </p:pic>
      <p:pic>
        <p:nvPicPr>
          <p:cNvPr id="72" name="Picture 71">
            <a:extLst>
              <a:ext uri="{FF2B5EF4-FFF2-40B4-BE49-F238E27FC236}">
                <a16:creationId xmlns:a16="http://schemas.microsoft.com/office/drawing/2014/main" id="{C8017E12-B0A2-4EBF-8A0C-69E02E62F03D}"/>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753281" y="495300"/>
            <a:ext cx="10214096" cy="6172632"/>
          </a:xfrm>
          <a:prstGeom prst="rect">
            <a:avLst/>
          </a:prstGeom>
        </p:spPr>
      </p:pic>
      <p:pic>
        <p:nvPicPr>
          <p:cNvPr id="6" name="图片 5">
            <a:extLst>
              <a:ext uri="{FF2B5EF4-FFF2-40B4-BE49-F238E27FC236}">
                <a16:creationId xmlns:a16="http://schemas.microsoft.com/office/drawing/2014/main" id="{44C9EF94-25FB-44F0-9778-97B0D56DB1BE}"/>
              </a:ext>
            </a:extLst>
          </p:cNvPr>
          <p:cNvPicPr>
            <a:picLocks noChangeAspect="1"/>
          </p:cNvPicPr>
          <p:nvPr/>
        </p:nvPicPr>
        <p:blipFill rotWithShape="1">
          <a:blip r:embed="rId3">
            <a:extLst>
              <a:ext uri="{28A0092B-C50C-407E-A947-70E740481C1C}">
                <a14:useLocalDpi xmlns:a14="http://schemas.microsoft.com/office/drawing/2010/main" val="0"/>
              </a:ext>
            </a:extLst>
          </a:blip>
          <a:srcRect l="25777" r="23639"/>
          <a:stretch/>
        </p:blipFill>
        <p:spPr>
          <a:xfrm>
            <a:off x="-152400" y="3200400"/>
            <a:ext cx="3393665" cy="3584731"/>
          </a:xfrm>
          <a:prstGeom prst="rect">
            <a:avLst/>
          </a:prstGeom>
        </p:spPr>
      </p:pic>
      <p:cxnSp>
        <p:nvCxnSpPr>
          <p:cNvPr id="55" name="Straight Connector 54">
            <a:extLst>
              <a:ext uri="{FF2B5EF4-FFF2-40B4-BE49-F238E27FC236}">
                <a16:creationId xmlns:a16="http://schemas.microsoft.com/office/drawing/2014/main" id="{7FF8B80D-4C96-4606-9801-D62D9E284C23}"/>
              </a:ext>
            </a:extLst>
          </p:cNvPr>
          <p:cNvCxnSpPr/>
          <p:nvPr/>
        </p:nvCxnSpPr>
        <p:spPr>
          <a:xfrm>
            <a:off x="1930400" y="533400"/>
            <a:ext cx="85219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8">
            <a:extLst>
              <a:ext uri="{FF2B5EF4-FFF2-40B4-BE49-F238E27FC236}">
                <a16:creationId xmlns:a16="http://schemas.microsoft.com/office/drawing/2014/main" id="{801612A9-5ACA-40EC-96E5-2D2C6C53CB93}"/>
              </a:ext>
            </a:extLst>
          </p:cNvPr>
          <p:cNvSpPr txBox="1"/>
          <p:nvPr/>
        </p:nvSpPr>
        <p:spPr>
          <a:xfrm>
            <a:off x="1930400" y="100837"/>
            <a:ext cx="8610600" cy="1135474"/>
          </a:xfrm>
          <a:prstGeom prst="rect">
            <a:avLst/>
          </a:prstGeom>
          <a:noFill/>
        </p:spPr>
        <p:txBody>
          <a:bodyPr wrap="square" rtlCol="0">
            <a:prstTxWarp prst="textPlain">
              <a:avLst/>
            </a:prstTxWarp>
            <a:spAutoFit/>
          </a:bodyPr>
          <a:lstStyle/>
          <a:p>
            <a:pPr algn="ctr"/>
            <a:r>
              <a:rPr lang="en-US" altLang="zh-CN" sz="6600" b="1">
                <a:ln w="57150">
                  <a:solidFill>
                    <a:srgbClr val="9933FF"/>
                  </a:solidFill>
                </a:ln>
                <a:solidFill>
                  <a:srgbClr val="CC99FF"/>
                </a:solidFill>
                <a:latin typeface="VNI-Briquet" panose="020B7200000000000000" pitchFamily="34" charset="0"/>
                <a:ea typeface="inpin heiti" charset="-122"/>
              </a:rPr>
              <a:t>Caùc hoaït ñoäng tìm hieåu baøi:</a:t>
            </a:r>
            <a:endParaRPr lang="zh-CN" altLang="en-US" sz="6600" b="1" dirty="0">
              <a:ln w="57150">
                <a:solidFill>
                  <a:srgbClr val="9933FF"/>
                </a:solidFill>
              </a:ln>
              <a:solidFill>
                <a:srgbClr val="CC99FF"/>
              </a:solidFill>
              <a:latin typeface="VNI-Briquet" panose="020B7200000000000000" pitchFamily="34" charset="0"/>
              <a:ea typeface="inpin heiti" charset="-122"/>
            </a:endParaRPr>
          </a:p>
        </p:txBody>
      </p:sp>
      <p:grpSp>
        <p:nvGrpSpPr>
          <p:cNvPr id="3" name="Group 2">
            <a:extLst>
              <a:ext uri="{FF2B5EF4-FFF2-40B4-BE49-F238E27FC236}">
                <a16:creationId xmlns:a16="http://schemas.microsoft.com/office/drawing/2014/main" id="{E2864DD8-8A67-42D5-8D7D-7EA694A9D2AB}"/>
              </a:ext>
            </a:extLst>
          </p:cNvPr>
          <p:cNvGrpSpPr/>
          <p:nvPr/>
        </p:nvGrpSpPr>
        <p:grpSpPr>
          <a:xfrm>
            <a:off x="1770676" y="2253136"/>
            <a:ext cx="6100706" cy="1337934"/>
            <a:chOff x="1066800" y="1543368"/>
            <a:chExt cx="5562600" cy="1496045"/>
          </a:xfrm>
        </p:grpSpPr>
        <p:grpSp>
          <p:nvGrpSpPr>
            <p:cNvPr id="50" name="Group 49">
              <a:extLst>
                <a:ext uri="{FF2B5EF4-FFF2-40B4-BE49-F238E27FC236}">
                  <a16:creationId xmlns:a16="http://schemas.microsoft.com/office/drawing/2014/main" id="{9CFABB52-35C1-4AFB-9DDE-FC68CA1F2270}"/>
                </a:ext>
              </a:extLst>
            </p:cNvPr>
            <p:cNvGrpSpPr/>
            <p:nvPr/>
          </p:nvGrpSpPr>
          <p:grpSpPr>
            <a:xfrm>
              <a:off x="1066800" y="1543368"/>
              <a:ext cx="5562600" cy="1419752"/>
              <a:chOff x="1143000" y="1261216"/>
              <a:chExt cx="8153400" cy="2081007"/>
            </a:xfrm>
          </p:grpSpPr>
          <p:grpSp>
            <p:nvGrpSpPr>
              <p:cNvPr id="43" name="Group 42">
                <a:extLst>
                  <a:ext uri="{FF2B5EF4-FFF2-40B4-BE49-F238E27FC236}">
                    <a16:creationId xmlns:a16="http://schemas.microsoft.com/office/drawing/2014/main" id="{ABD7A1BD-BEFC-40BE-8A52-695D115FDE8F}"/>
                  </a:ext>
                </a:extLst>
              </p:cNvPr>
              <p:cNvGrpSpPr/>
              <p:nvPr/>
            </p:nvGrpSpPr>
            <p:grpSpPr>
              <a:xfrm>
                <a:off x="1143000" y="1261216"/>
                <a:ext cx="8153400" cy="2081007"/>
                <a:chOff x="3124200" y="3566200"/>
                <a:chExt cx="8153400" cy="2081007"/>
              </a:xfrm>
            </p:grpSpPr>
            <p:grpSp>
              <p:nvGrpSpPr>
                <p:cNvPr id="44" name="Group 43">
                  <a:extLst>
                    <a:ext uri="{FF2B5EF4-FFF2-40B4-BE49-F238E27FC236}">
                      <a16:creationId xmlns:a16="http://schemas.microsoft.com/office/drawing/2014/main" id="{6704B9A1-606B-46EF-A8A5-563FAD236BAE}"/>
                    </a:ext>
                  </a:extLst>
                </p:cNvPr>
                <p:cNvGrpSpPr/>
                <p:nvPr/>
              </p:nvGrpSpPr>
              <p:grpSpPr>
                <a:xfrm>
                  <a:off x="3285736" y="3566200"/>
                  <a:ext cx="7991864" cy="2081007"/>
                  <a:chOff x="2657737" y="924582"/>
                  <a:chExt cx="5890168" cy="1607185"/>
                </a:xfrm>
                <a:solidFill>
                  <a:srgbClr val="C9F5C5"/>
                </a:solidFill>
              </p:grpSpPr>
              <p:sp>
                <p:nvSpPr>
                  <p:cNvPr id="46" name="Rectangle: Rounded Corners 45">
                    <a:extLst>
                      <a:ext uri="{FF2B5EF4-FFF2-40B4-BE49-F238E27FC236}">
                        <a16:creationId xmlns:a16="http://schemas.microsoft.com/office/drawing/2014/main" id="{D802EDA8-73CB-4593-8721-9AD4FF0634DB}"/>
                      </a:ext>
                    </a:extLst>
                  </p:cNvPr>
                  <p:cNvSpPr/>
                  <p:nvPr/>
                </p:nvSpPr>
                <p:spPr>
                  <a:xfrm>
                    <a:off x="3022601" y="977900"/>
                    <a:ext cx="5525304" cy="1447800"/>
                  </a:xfrm>
                  <a:prstGeom prst="roundRect">
                    <a:avLst>
                      <a:gd name="adj" fmla="val 50000"/>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BF74B49-8D07-402B-9E72-6C9D3246672F}"/>
                      </a:ext>
                    </a:extLst>
                  </p:cNvPr>
                  <p:cNvSpPr/>
                  <p:nvPr/>
                </p:nvSpPr>
                <p:spPr>
                  <a:xfrm>
                    <a:off x="2657737" y="924582"/>
                    <a:ext cx="1574800" cy="1607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
              <p:nvSpPr>
                <p:cNvPr id="45" name="Oval 44">
                  <a:extLst>
                    <a:ext uri="{FF2B5EF4-FFF2-40B4-BE49-F238E27FC236}">
                      <a16:creationId xmlns:a16="http://schemas.microsoft.com/office/drawing/2014/main" id="{4799184A-49D5-4E24-8FEF-286C534B86FC}"/>
                    </a:ext>
                  </a:extLst>
                </p:cNvPr>
                <p:cNvSpPr/>
                <p:nvPr/>
              </p:nvSpPr>
              <p:spPr>
                <a:xfrm>
                  <a:off x="3124200" y="3618793"/>
                  <a:ext cx="1874633" cy="1874633"/>
                </a:xfrm>
                <a:prstGeom prst="ellipse">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
            <p:nvSpPr>
              <p:cNvPr id="49" name="文本框 47">
                <a:extLst>
                  <a:ext uri="{FF2B5EF4-FFF2-40B4-BE49-F238E27FC236}">
                    <a16:creationId xmlns:a16="http://schemas.microsoft.com/office/drawing/2014/main" id="{040AF66B-8DA8-45DA-A06C-ECD724A071AB}"/>
                  </a:ext>
                </a:extLst>
              </p:cNvPr>
              <p:cNvSpPr>
                <a:spLocks noChangeArrowheads="1"/>
              </p:cNvSpPr>
              <p:nvPr/>
            </p:nvSpPr>
            <p:spPr bwMode="auto">
              <a:xfrm>
                <a:off x="1688825" y="1734705"/>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1</a:t>
                </a:r>
                <a:endParaRPr lang="zh-CN" altLang="en-US"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grpSp>
        <p:sp>
          <p:nvSpPr>
            <p:cNvPr id="2" name="TextBox 1">
              <a:extLst>
                <a:ext uri="{FF2B5EF4-FFF2-40B4-BE49-F238E27FC236}">
                  <a16:creationId xmlns:a16="http://schemas.microsoft.com/office/drawing/2014/main" id="{F785466D-57AE-49E6-B145-EB6478142A50}"/>
                </a:ext>
              </a:extLst>
            </p:cNvPr>
            <p:cNvSpPr txBox="1"/>
            <p:nvPr/>
          </p:nvSpPr>
          <p:spPr>
            <a:xfrm>
              <a:off x="2663841" y="1800479"/>
              <a:ext cx="3203559" cy="1238934"/>
            </a:xfrm>
            <a:prstGeom prst="rect">
              <a:avLst/>
            </a:prstGeom>
            <a:noFill/>
          </p:spPr>
          <p:txBody>
            <a:bodyPr wrap="square" lIns="0" tIns="0" rIns="0" bIns="0" rtlCol="0">
              <a:spAutoFit/>
            </a:bodyP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Hoàn cảnh lịch sử</a:t>
              </a:r>
            </a:p>
          </p:txBody>
        </p:sp>
      </p:grpSp>
      <p:grpSp>
        <p:nvGrpSpPr>
          <p:cNvPr id="8" name="Group 7">
            <a:extLst>
              <a:ext uri="{FF2B5EF4-FFF2-40B4-BE49-F238E27FC236}">
                <a16:creationId xmlns:a16="http://schemas.microsoft.com/office/drawing/2014/main" id="{1798DC33-6068-4870-8691-298875490488}"/>
              </a:ext>
            </a:extLst>
          </p:cNvPr>
          <p:cNvGrpSpPr/>
          <p:nvPr/>
        </p:nvGrpSpPr>
        <p:grpSpPr>
          <a:xfrm>
            <a:off x="3046162" y="3909279"/>
            <a:ext cx="8290005" cy="1338280"/>
            <a:chOff x="3642049" y="4755165"/>
            <a:chExt cx="8290005" cy="1338280"/>
          </a:xfrm>
        </p:grpSpPr>
        <p:grpSp>
          <p:nvGrpSpPr>
            <p:cNvPr id="4" name="Group 3">
              <a:extLst>
                <a:ext uri="{FF2B5EF4-FFF2-40B4-BE49-F238E27FC236}">
                  <a16:creationId xmlns:a16="http://schemas.microsoft.com/office/drawing/2014/main" id="{3C8E9644-9297-43D6-BCC7-B1FDC97C6AF4}"/>
                </a:ext>
              </a:extLst>
            </p:cNvPr>
            <p:cNvGrpSpPr/>
            <p:nvPr/>
          </p:nvGrpSpPr>
          <p:grpSpPr>
            <a:xfrm>
              <a:off x="3642049" y="4755165"/>
              <a:ext cx="8290005" cy="1338280"/>
              <a:chOff x="3468984" y="4737647"/>
              <a:chExt cx="8290005" cy="1338280"/>
            </a:xfrm>
          </p:grpSpPr>
          <p:sp>
            <p:nvSpPr>
              <p:cNvPr id="54" name="Rectangle: Rounded Corners 53">
                <a:extLst>
                  <a:ext uri="{FF2B5EF4-FFF2-40B4-BE49-F238E27FC236}">
                    <a16:creationId xmlns:a16="http://schemas.microsoft.com/office/drawing/2014/main" id="{4C992CAD-3D93-48BE-91B8-C3A3EF830455}"/>
                  </a:ext>
                </a:extLst>
              </p:cNvPr>
              <p:cNvSpPr/>
              <p:nvPr/>
            </p:nvSpPr>
            <p:spPr>
              <a:xfrm>
                <a:off x="4309151" y="4801354"/>
                <a:ext cx="7449838" cy="1205562"/>
              </a:xfrm>
              <a:prstGeom prst="roundRect">
                <a:avLst>
                  <a:gd name="adj" fmla="val 50000"/>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58" name="Oval 57">
                <a:extLst>
                  <a:ext uri="{FF2B5EF4-FFF2-40B4-BE49-F238E27FC236}">
                    <a16:creationId xmlns:a16="http://schemas.microsoft.com/office/drawing/2014/main" id="{2CEBB609-37B6-48C8-B631-6DC90C5229AB}"/>
                  </a:ext>
                </a:extLst>
              </p:cNvPr>
              <p:cNvSpPr/>
              <p:nvPr/>
            </p:nvSpPr>
            <p:spPr>
              <a:xfrm>
                <a:off x="3468984" y="4737647"/>
                <a:ext cx="1655753" cy="1338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0</a:t>
                </a:r>
              </a:p>
            </p:txBody>
          </p:sp>
          <p:sp>
            <p:nvSpPr>
              <p:cNvPr id="53" name="Oval 52">
                <a:extLst>
                  <a:ext uri="{FF2B5EF4-FFF2-40B4-BE49-F238E27FC236}">
                    <a16:creationId xmlns:a16="http://schemas.microsoft.com/office/drawing/2014/main" id="{A26D3185-1F88-48C9-95B0-69CAA824858C}"/>
                  </a:ext>
                </a:extLst>
              </p:cNvPr>
              <p:cNvSpPr/>
              <p:nvPr/>
            </p:nvSpPr>
            <p:spPr>
              <a:xfrm>
                <a:off x="3536387" y="4855371"/>
                <a:ext cx="1213281" cy="1126799"/>
              </a:xfrm>
              <a:prstGeom prst="ellipse">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49E02B9-52A1-468C-8DFC-EFFD71F5CF85}"/>
                  </a:ext>
                </a:extLst>
              </p:cNvPr>
              <p:cNvSpPr txBox="1"/>
              <p:nvPr/>
            </p:nvSpPr>
            <p:spPr>
              <a:xfrm>
                <a:off x="4971454" y="4855371"/>
                <a:ext cx="6327710" cy="1107996"/>
              </a:xfrm>
              <a:prstGeom prst="rect">
                <a:avLst/>
              </a:prstGeom>
              <a:noFill/>
            </p:spPr>
            <p:txBody>
              <a:bodyPr wrap="square" lIns="0" tIns="0" rIns="0" bIns="0" rtlCol="0">
                <a:spAutoFit/>
              </a:bodyP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Trương Định cùng phong trào kháng chiến</a:t>
                </a:r>
              </a:p>
            </p:txBody>
          </p:sp>
        </p:grpSp>
        <p:sp>
          <p:nvSpPr>
            <p:cNvPr id="37" name="文本框 47">
              <a:extLst>
                <a:ext uri="{FF2B5EF4-FFF2-40B4-BE49-F238E27FC236}">
                  <a16:creationId xmlns:a16="http://schemas.microsoft.com/office/drawing/2014/main" id="{8E283A4D-43CD-4BBE-93F0-FF7D85563939}"/>
                </a:ext>
              </a:extLst>
            </p:cNvPr>
            <p:cNvSpPr>
              <a:spLocks noChangeArrowheads="1"/>
            </p:cNvSpPr>
            <p:nvPr/>
          </p:nvSpPr>
          <p:spPr bwMode="auto">
            <a:xfrm>
              <a:off x="4014018" y="5063486"/>
              <a:ext cx="638963" cy="6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2</a:t>
              </a:r>
              <a:endParaRPr lang="zh-CN" altLang="en-US"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grpSp>
    </p:spTree>
    <p:extLst>
      <p:ext uri="{BB962C8B-B14F-4D97-AF65-F5344CB8AC3E}">
        <p14:creationId xmlns:p14="http://schemas.microsoft.com/office/powerpoint/2010/main" val="26352534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197">
      <a:dk1>
        <a:sysClr val="windowText" lastClr="000000"/>
      </a:dk1>
      <a:lt1>
        <a:sysClr val="window" lastClr="FFFFFF"/>
      </a:lt1>
      <a:dk2>
        <a:srgbClr val="44546A"/>
      </a:dk2>
      <a:lt2>
        <a:srgbClr val="E7E6E6"/>
      </a:lt2>
      <a:accent1>
        <a:srgbClr val="65C4CA"/>
      </a:accent1>
      <a:accent2>
        <a:srgbClr val="EECE52"/>
      </a:accent2>
      <a:accent3>
        <a:srgbClr val="DF7A60"/>
      </a:accent3>
      <a:accent4>
        <a:srgbClr val="65C4CA"/>
      </a:accent4>
      <a:accent5>
        <a:srgbClr val="EECE52"/>
      </a:accent5>
      <a:accent6>
        <a:srgbClr val="DF7A6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753</TotalTime>
  <Words>992</Words>
  <Application>Microsoft Office PowerPoint</Application>
  <PresentationFormat>Widescreen</PresentationFormat>
  <Paragraphs>78</Paragraphs>
  <Slides>35</Slides>
  <Notes>0</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#9Slide04 Lora Bold</vt:lpstr>
      <vt:lpstr>#9Slide04 Trirong ExtraBold</vt:lpstr>
      <vt:lpstr>Arial</vt:lpstr>
      <vt:lpstr>Calibri</vt:lpstr>
      <vt:lpstr>Calibri Light</vt:lpstr>
      <vt:lpstr>inpin heiti</vt:lpstr>
      <vt:lpstr>Times New Roman</vt:lpstr>
      <vt:lpstr>VNI-Avo</vt:lpstr>
      <vt:lpstr>VNI-Bodon-Poster</vt:lpstr>
      <vt:lpstr>VNI-Briquet</vt:lpstr>
      <vt:lpstr>VNI-Brush</vt:lpstr>
      <vt:lpstr>VNI-Dom</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cp:keywords>http:/www.ypppt.com</cp:keywords>
  <dc:description>9Slide.vn</dc:description>
  <cp:lastModifiedBy>Tuan Anh</cp:lastModifiedBy>
  <cp:revision>38</cp:revision>
  <dcterms:created xsi:type="dcterms:W3CDTF">2017-08-12T10:14:32Z</dcterms:created>
  <dcterms:modified xsi:type="dcterms:W3CDTF">2024-07-22T17:21:42Z</dcterms:modified>
  <cp:category>9Slide.vn</cp:category>
</cp:coreProperties>
</file>