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2023/9/10</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F9478F-AB42-4D3C-9CB9-EC53EF968210}"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F9478F-AB42-4D3C-9CB9-EC53EF968210}" type="datetimeFigureOut">
              <a:rPr lang="en-US" smtClean="0"/>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F9478F-AB42-4D3C-9CB9-EC53EF968210}" type="datetimeFigureOut">
              <a:rPr lang="en-US" smtClean="0"/>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9/10/2023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6.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456047" y="1062108"/>
            <a:ext cx="829852" cy="693272"/>
          </a:xfrm>
          <a:prstGeom prst="rect">
            <a:avLst/>
          </a:prstGeom>
        </p:spPr>
      </p:pic>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3885" y="-178628"/>
            <a:ext cx="1523956" cy="1508868"/>
          </a:xfrm>
          <a:prstGeom prst="rect">
            <a:avLst/>
          </a:prstGeom>
        </p:spPr>
      </p:pic>
      <p:grpSp>
        <p:nvGrpSpPr>
          <p:cNvPr id="21" name="组合 20">
            <a:extLst>
              <a:ext uri="{FF2B5EF4-FFF2-40B4-BE49-F238E27FC236}">
                <a16:creationId xmlns:a16="http://schemas.microsoft.com/office/drawing/2014/main" id="{E38B00C0-6DD7-4A4F-2A5C-717D3A45F457}"/>
              </a:ext>
            </a:extLst>
          </p:cNvPr>
          <p:cNvGrpSpPr/>
          <p:nvPr/>
        </p:nvGrpSpPr>
        <p:grpSpPr>
          <a:xfrm>
            <a:off x="2103438" y="264990"/>
            <a:ext cx="3928800" cy="1313308"/>
            <a:chOff x="4115793" y="1311628"/>
            <a:chExt cx="3928800" cy="1313308"/>
          </a:xfrm>
        </p:grpSpPr>
        <p:sp>
          <p:nvSpPr>
            <p:cNvPr id="22" name="圆角矩形 21">
              <a:extLst>
                <a:ext uri="{FF2B5EF4-FFF2-40B4-BE49-F238E27FC236}">
                  <a16:creationId xmlns:a16="http://schemas.microsoft.com/office/drawing/2014/main" id="{E159D424-AD02-4AE1-F0AA-C13F3C66A367}"/>
                </a:ext>
              </a:extLst>
            </p:cNvPr>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a16="http://schemas.microsoft.com/office/drawing/2014/main" id="{41CBCE14-8CDA-8BB9-C3DC-F0F632836D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475198" y="562196"/>
            <a:ext cx="2167301" cy="923330"/>
          </a:xfrm>
          <a:prstGeom prst="rect">
            <a:avLst/>
          </a:prstGeom>
          <a:noFill/>
        </p:spPr>
        <p:txBody>
          <a:bodyPr wrap="square" lIns="91440" tIns="45720" rIns="91440" bIns="45720">
            <a:spAutoFit/>
          </a:bodyPr>
          <a:lstStyle/>
          <a:p>
            <a:pPr algn="ctr"/>
            <a:r>
              <a:rPr lang="en-US" sz="5400" b="1" dirty="0" err="1"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a:t>
            </a:r>
            <a:r>
              <a:rPr lang="en-US" sz="5400" b="1"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a:extLst>
              <a:ext uri="{FF2B5EF4-FFF2-40B4-BE49-F238E27FC236}">
                <a16:creationId xmlns:a16="http://schemas.microsoft.com/office/drawing/2014/main" id="{E54D7669-D266-42AC-891E-E01C1C1548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7941" t="14722"/>
          <a:stretch/>
        </p:blipFill>
        <p:spPr>
          <a:xfrm>
            <a:off x="6725268" y="3097"/>
            <a:ext cx="1693300" cy="5848350"/>
          </a:xfrm>
          <a:prstGeom prst="rect">
            <a:avLst/>
          </a:prstGeom>
        </p:spPr>
      </p:pic>
      <p:pic>
        <p:nvPicPr>
          <p:cNvPr id="30" name="Picture 29"/>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02964" y="-230967"/>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06800" y="-296758"/>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CAD468-9029-D44E-342E-EF2A81B33901}"/>
              </a:ext>
            </a:extLst>
          </p:cNvPr>
          <p:cNvPicPr>
            <a:picLocks noChangeAspect="1"/>
          </p:cNvPicPr>
          <p:nvPr/>
        </p:nvPicPr>
        <p:blipFill rotWithShape="1">
          <a:blip r:embed="rId13"/>
          <a:srcRect l="88754" b="58554"/>
          <a:stretch/>
        </p:blipFill>
        <p:spPr>
          <a:xfrm>
            <a:off x="2197941" y="1336048"/>
            <a:ext cx="6673032" cy="4238841"/>
          </a:xfrm>
          <a:prstGeom prst="rect">
            <a:avLst/>
          </a:prstGeom>
        </p:spPr>
      </p:pic>
      <p:pic>
        <p:nvPicPr>
          <p:cNvPr id="2" name="Picture 1"/>
          <p:cNvPicPr>
            <a:picLocks noChangeAspect="1"/>
          </p:cNvPicPr>
          <p:nvPr/>
        </p:nvPicPr>
        <p:blipFill>
          <a:blip r:embed="rId14"/>
          <a:stretch>
            <a:fillRect/>
          </a:stretch>
        </p:blipFill>
        <p:spPr>
          <a:xfrm>
            <a:off x="-2164080" y="-91440"/>
            <a:ext cx="2001520" cy="2846743"/>
          </a:xfrm>
          <a:prstGeom prst="rect">
            <a:avLst/>
          </a:prstGeom>
        </p:spPr>
      </p:pic>
    </p:spTree>
    <p:extLst>
      <p:ext uri="{BB962C8B-B14F-4D97-AF65-F5344CB8AC3E}">
        <p14:creationId xmlns:p14="http://schemas.microsoft.com/office/powerpoint/2010/main" val="1397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a16="http://schemas.microsoft.com/office/drawing/2014/main"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15" name="Speech Bubble: Oval 9">
            <a:extLst>
              <a:ext uri="{FF2B5EF4-FFF2-40B4-BE49-F238E27FC236}">
                <a16:creationId xmlns:a16="http://schemas.microsoft.com/office/drawing/2014/main"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960" y="39415"/>
            <a:ext cx="12082072" cy="6773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17025" y="-50525"/>
            <a:ext cx="4822258" cy="553998"/>
          </a:xfrm>
          <a:prstGeom prst="rect">
            <a:avLst/>
          </a:prstGeom>
          <a:noFill/>
        </p:spPr>
        <p:txBody>
          <a:bodyPr wrap="square" rtlCol="0">
            <a:spAutoFit/>
          </a:bodyPr>
          <a:lstStyle/>
          <a:p>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Anh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
          <p:cNvSpPr txBox="1"/>
          <p:nvPr/>
        </p:nvSpPr>
        <p:spPr>
          <a:xfrm>
            <a:off x="104931" y="533453"/>
            <a:ext cx="11857219" cy="6740307"/>
          </a:xfrm>
          <a:prstGeom prst="rect">
            <a:avLst/>
          </a:prstGeom>
          <a:noFill/>
        </p:spPr>
        <p:txBody>
          <a:bodyPr wrap="square" rtlCol="0">
            <a:spAutoFit/>
          </a:bodyPr>
          <a:lstStyle/>
          <a:p>
            <a:pPr algn="just"/>
            <a:r>
              <a:rPr lang="en-US" b="1" dirty="0">
                <a:solidFill>
                  <a:srgbClr val="002060"/>
                </a:solidFill>
                <a:latin typeface="UTM Aptima" panose="02040603050506020204" pitchFamily="18" charset="0"/>
              </a:rPr>
              <a:t>      </a:t>
            </a:r>
            <a:r>
              <a:rPr lang="en-US" b="1" dirty="0" smtClean="0">
                <a:solidFill>
                  <a:srgbClr val="002060"/>
                </a:solidFill>
                <a:latin typeface="UTM Aptima" panose="02040603050506020204" pitchFamily="18" charset="0"/>
              </a:rPr>
              <a:t>1. </a:t>
            </a:r>
            <a:r>
              <a:rPr lang="en-US" b="1" dirty="0" err="1" smtClean="0">
                <a:solidFill>
                  <a:srgbClr val="002060"/>
                </a:solidFill>
                <a:latin typeface="UTM Aptima" panose="02040603050506020204" pitchFamily="18" charset="0"/>
              </a:rPr>
              <a:t>Khánh</a:t>
            </a:r>
            <a:r>
              <a:rPr lang="en-US" b="1" dirty="0" smtClean="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sinh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đôi</a:t>
            </a:r>
            <a:r>
              <a:rPr lang="en-US" b="1" dirty="0">
                <a:solidFill>
                  <a:srgbClr val="002060"/>
                </a:solidFill>
                <a:latin typeface="UTM Aptima" panose="02040603050506020204" pitchFamily="18" charset="0"/>
              </a:rPr>
              <a:t>. Hai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nhau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đúc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Hồi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nhỏ</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người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ra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khoái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chí</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lắm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thú</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nữa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Mỗi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nhầm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tên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muốn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kêu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lên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hết</a:t>
            </a:r>
            <a:r>
              <a:rPr lang="en-US" b="1" dirty="0">
                <a:solidFill>
                  <a:srgbClr val="002060"/>
                </a:solidFill>
                <a:latin typeface="UTM Aptima" panose="02040603050506020204" pitchFamily="18" charset="0"/>
              </a:rPr>
              <a:t>.”</a:t>
            </a:r>
          </a:p>
          <a:p>
            <a:pPr algn="just"/>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cố</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gắng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thứ</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khác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từ</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cách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nói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dáng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trang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phục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kiểu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tóc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cậu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tâm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chuyện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đó</a:t>
            </a:r>
            <a:r>
              <a:rPr lang="en-US" b="1" dirty="0">
                <a:solidFill>
                  <a:srgbClr val="002060"/>
                </a:solidFill>
                <a:latin typeface="UTM Aptima" panose="02040603050506020204" pitchFamily="18" charset="0"/>
              </a:rPr>
              <a:t>.</a:t>
            </a:r>
          </a:p>
          <a:p>
            <a:pPr algn="just"/>
            <a:r>
              <a:rPr lang="en-US" b="1" dirty="0">
                <a:solidFill>
                  <a:srgbClr val="C00000"/>
                </a:solidFill>
                <a:latin typeface="UTM Aptima" panose="02040603050506020204" pitchFamily="18" charset="0"/>
              </a:rPr>
              <a:t>      </a:t>
            </a:r>
            <a:r>
              <a:rPr lang="en-US" b="1" dirty="0" smtClean="0">
                <a:solidFill>
                  <a:srgbClr val="C00000"/>
                </a:solidFill>
                <a:latin typeface="UTM Aptima" panose="02040603050506020204" pitchFamily="18" charset="0"/>
              </a:rPr>
              <a:t>2. </a:t>
            </a:r>
            <a:r>
              <a:rPr lang="en-US" b="1" dirty="0" err="1" smtClean="0">
                <a:solidFill>
                  <a:srgbClr val="C00000"/>
                </a:solidFill>
                <a:latin typeface="UTM Aptima" panose="02040603050506020204" pitchFamily="18" charset="0"/>
              </a:rPr>
              <a:t>Một</a:t>
            </a:r>
            <a:r>
              <a:rPr lang="en-US" b="1" dirty="0" smtClean="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lần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hai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trường</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vô</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cùng</a:t>
            </a:r>
            <a:r>
              <a:rPr lang="en-US" b="1" dirty="0">
                <a:solidFill>
                  <a:srgbClr val="C00000"/>
                </a:solidFill>
                <a:latin typeface="UTM Aptima" panose="02040603050506020204" pitchFamily="18" charset="0"/>
              </a:rPr>
              <a:t> lo </a:t>
            </a:r>
            <a:r>
              <a:rPr lang="en-US" b="1" dirty="0" err="1">
                <a:solidFill>
                  <a:srgbClr val="C00000"/>
                </a:solidFill>
                <a:latin typeface="UTM Aptima" panose="02040603050506020204" pitchFamily="18" charset="0"/>
              </a:rPr>
              <a:t>lắng</a:t>
            </a:r>
            <a:r>
              <a:rPr lang="en-US" b="1" dirty="0">
                <a:solidFill>
                  <a:srgbClr val="C00000"/>
                </a:solidFill>
                <a:latin typeface="UTM Aptima" panose="02040603050506020204" pitchFamily="18" charset="0"/>
              </a:rPr>
              <a:t>. Hai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mặc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đồng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phục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và</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hệt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bè</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lại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mất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thôi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Nhưng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đấu</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ra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không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chút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nào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đuổi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theo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dẫn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đầu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đường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chạy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cuống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quýt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gọi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thế</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thấy</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nhăn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nhó</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vì</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kéo</a:t>
            </a:r>
            <a:r>
              <a:rPr lang="en-US" b="1" dirty="0">
                <a:solidFill>
                  <a:srgbClr val="C00000"/>
                </a:solidFill>
                <a:latin typeface="UTM Aptima" panose="02040603050506020204" pitchFamily="18" charset="0"/>
              </a:rPr>
              <a:t> co,…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kết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thúc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nỗi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nhiên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ngập</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tràn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Long</a:t>
            </a:r>
            <a:r>
              <a:rPr lang="en-US" b="1" dirty="0" smtClean="0">
                <a:solidFill>
                  <a:srgbClr val="C00000"/>
                </a:solidFill>
                <a:latin typeface="UTM Aptima" panose="02040603050506020204" pitchFamily="18" charset="0"/>
              </a:rPr>
              <a:t>.</a:t>
            </a:r>
          </a:p>
          <a:p>
            <a:pPr algn="just"/>
            <a:r>
              <a:rPr lang="en-US" b="1" dirty="0" smtClean="0">
                <a:latin typeface="UTM Aptima" panose="02040603050506020204" pitchFamily="18" charset="0"/>
              </a:rPr>
              <a:t>     3. </a:t>
            </a:r>
            <a:r>
              <a:rPr lang="en-US" b="1" dirty="0" err="1">
                <a:latin typeface="UTM Aptima" panose="02040603050506020204" pitchFamily="18" charset="0"/>
              </a:rPr>
              <a:t>Trên</a:t>
            </a:r>
            <a:r>
              <a:rPr lang="en-US" b="1" dirty="0">
                <a:latin typeface="UTM Aptima" panose="02040603050506020204" pitchFamily="18" charset="0"/>
              </a:rPr>
              <a:t> </a:t>
            </a:r>
            <a:r>
              <a:rPr lang="en-US" b="1" dirty="0" err="1">
                <a:latin typeface="UTM Aptima" panose="02040603050506020204" pitchFamily="18" charset="0"/>
              </a:rPr>
              <a:t>đường</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Long </a:t>
            </a:r>
            <a:r>
              <a:rPr lang="en-US" b="1" dirty="0" err="1">
                <a:latin typeface="UTM Aptima" panose="02040603050506020204" pitchFamily="18" charset="0"/>
              </a:rPr>
              <a:t>hỏi</a:t>
            </a:r>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a:t>
            </a:r>
          </a:p>
          <a:p>
            <a:pPr algn="just"/>
            <a:r>
              <a:rPr lang="en-US" b="1" dirty="0">
                <a:latin typeface="UTM Aptima" panose="02040603050506020204" pitchFamily="18" charset="0"/>
              </a:rPr>
              <a:t>   - Sao </a:t>
            </a:r>
            <a:r>
              <a:rPr lang="en-US" b="1" dirty="0" err="1">
                <a:latin typeface="UTM Aptima" panose="02040603050506020204" pitchFamily="18" charset="0"/>
              </a:rPr>
              <a:t>hôm</a:t>
            </a:r>
            <a:r>
              <a:rPr lang="en-US" b="1" dirty="0">
                <a:latin typeface="UTM Aptima" panose="02040603050506020204" pitchFamily="18" charset="0"/>
              </a:rPr>
              <a:t> nay </a:t>
            </a:r>
            <a:r>
              <a:rPr lang="en-US" b="1" dirty="0" err="1">
                <a:latin typeface="UTM Aptima" panose="02040603050506020204" pitchFamily="18" charset="0"/>
              </a:rPr>
              <a:t>không</a:t>
            </a:r>
            <a:r>
              <a:rPr lang="en-US" b="1" dirty="0">
                <a:latin typeface="UTM Aptima" panose="02040603050506020204" pitchFamily="18" charset="0"/>
              </a:rPr>
              <a:t> </a:t>
            </a:r>
            <a:r>
              <a:rPr lang="en-US" b="1" dirty="0" err="1">
                <a:latin typeface="UTM Aptima" panose="02040603050506020204" pitchFamily="18" charset="0"/>
              </a:rPr>
              <a:t>ai</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chúng</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nhỉ</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 </a:t>
            </a:r>
            <a:r>
              <a:rPr lang="en-US" b="1" dirty="0" err="1">
                <a:latin typeface="UTM Aptima" panose="02040603050506020204" pitchFamily="18" charset="0"/>
              </a:rPr>
              <a:t>khúc</a:t>
            </a:r>
            <a:r>
              <a:rPr lang="en-US" b="1" dirty="0">
                <a:latin typeface="UTM Aptima" panose="02040603050506020204" pitchFamily="18" charset="0"/>
              </a:rPr>
              <a:t> </a:t>
            </a:r>
            <a:r>
              <a:rPr lang="en-US" b="1" dirty="0" err="1">
                <a:latin typeface="UTM Aptima" panose="02040603050506020204" pitchFamily="18" charset="0"/>
              </a:rPr>
              <a:t>khích</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Vì</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hay </a:t>
            </a:r>
            <a:r>
              <a:rPr lang="en-US" b="1" dirty="0" err="1">
                <a:latin typeface="UTM Aptima" panose="02040603050506020204" pitchFamily="18" charset="0"/>
              </a:rPr>
              <a:t>cười</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nào</a:t>
            </a:r>
            <a:r>
              <a:rPr lang="en-US" b="1" dirty="0">
                <a:latin typeface="UTM Aptima" panose="02040603050506020204" pitchFamily="18" charset="0"/>
              </a:rPr>
              <a:t> </a:t>
            </a:r>
            <a:r>
              <a:rPr lang="en-US" b="1" dirty="0" err="1">
                <a:latin typeface="UTM Aptima" panose="02040603050506020204" pitchFamily="18" charset="0"/>
              </a:rPr>
              <a:t>cũng</a:t>
            </a:r>
            <a:r>
              <a:rPr lang="en-US" b="1" dirty="0">
                <a:latin typeface="UTM Aptima" panose="02040603050506020204" pitchFamily="18" charset="0"/>
              </a:rPr>
              <a:t> </a:t>
            </a:r>
            <a:r>
              <a:rPr lang="en-US" b="1" dirty="0" err="1">
                <a:latin typeface="UTM Aptima" panose="02040603050506020204" pitchFamily="18" charset="0"/>
              </a:rPr>
              <a:t>nghiêm</a:t>
            </a:r>
            <a:r>
              <a:rPr lang="en-US" b="1" dirty="0">
                <a:latin typeface="UTM Aptima" panose="02040603050506020204" pitchFamily="18" charset="0"/>
              </a:rPr>
              <a:t> </a:t>
            </a:r>
            <a:r>
              <a:rPr lang="en-US" b="1" dirty="0" err="1">
                <a:latin typeface="UTM Aptima" panose="02040603050506020204" pitchFamily="18" charset="0"/>
              </a:rPr>
              <a:t>túc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Vinh</a:t>
            </a:r>
            <a:r>
              <a:rPr lang="en-US" b="1" dirty="0">
                <a:latin typeface="UTM Aptima" panose="02040603050506020204" pitchFamily="18" charset="0"/>
              </a:rPr>
              <a:t> </a:t>
            </a:r>
            <a:r>
              <a:rPr lang="en-US" b="1" dirty="0" err="1">
                <a:latin typeface="UTM Aptima" panose="02040603050506020204" pitchFamily="18" charset="0"/>
              </a:rPr>
              <a:t>chen</a:t>
            </a:r>
            <a:r>
              <a:rPr lang="en-US" b="1" dirty="0">
                <a:latin typeface="UTM Aptima" panose="02040603050506020204" pitchFamily="18" charset="0"/>
              </a:rPr>
              <a:t> </a:t>
            </a:r>
            <a:r>
              <a:rPr lang="en-US" b="1" dirty="0" err="1">
                <a:latin typeface="UTM Aptima" panose="02040603050506020204" pitchFamily="18" charset="0"/>
              </a:rPr>
              <a:t>vào</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chậm</a:t>
            </a:r>
            <a:r>
              <a:rPr lang="en-US" b="1" dirty="0">
                <a:latin typeface="UTM Aptima" panose="02040603050506020204" pitchFamily="18" charset="0"/>
              </a:rPr>
              <a:t> </a:t>
            </a:r>
            <a:r>
              <a:rPr lang="en-US" b="1" dirty="0" err="1">
                <a:latin typeface="UTM Aptima" panose="02040603050506020204" pitchFamily="18" charset="0"/>
              </a:rPr>
              <a:t>rãi</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nhanh</a:t>
            </a:r>
            <a:r>
              <a:rPr lang="en-US" b="1" dirty="0">
                <a:latin typeface="UTM Aptima" panose="02040603050506020204" pitchFamily="18" charset="0"/>
              </a:rPr>
              <a:t> </a:t>
            </a:r>
            <a:r>
              <a:rPr lang="en-US" b="1" dirty="0" err="1">
                <a:latin typeface="UTM Aptima" panose="02040603050506020204" pitchFamily="18" charset="0"/>
              </a:rPr>
              <a:t>nhảu</a:t>
            </a:r>
            <a:r>
              <a:rPr lang="en-US" b="1" dirty="0">
                <a:latin typeface="UTM Aptima" panose="02040603050506020204" pitchFamily="18" charset="0"/>
              </a:rPr>
              <a:t>, </a:t>
            </a:r>
            <a:r>
              <a:rPr lang="en-US" b="1" dirty="0" err="1">
                <a:latin typeface="UTM Aptima" panose="02040603050506020204" pitchFamily="18" charset="0"/>
              </a:rPr>
              <a:t>sao</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được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Nghe</a:t>
            </a:r>
            <a:r>
              <a:rPr lang="en-US" b="1" dirty="0">
                <a:latin typeface="UTM Aptima" panose="02040603050506020204" pitchFamily="18" charset="0"/>
              </a:rPr>
              <a:t> Long </a:t>
            </a:r>
            <a:r>
              <a:rPr lang="en-US" b="1" dirty="0" err="1">
                <a:latin typeface="UTM Aptima" panose="02040603050506020204" pitchFamily="18" charset="0"/>
              </a:rPr>
              <a:t>thắc</a:t>
            </a:r>
            <a:r>
              <a:rPr lang="en-US" b="1" dirty="0">
                <a:latin typeface="UTM Aptima" panose="02040603050506020204" pitchFamily="18" charset="0"/>
              </a:rPr>
              <a:t> </a:t>
            </a:r>
            <a:r>
              <a:rPr lang="en-US" b="1" dirty="0" err="1">
                <a:latin typeface="UTM Aptima" panose="02040603050506020204" pitchFamily="18" charset="0"/>
              </a:rPr>
              <a:t>mắc</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a:t>
            </a:r>
            <a:r>
              <a:rPr lang="en-US" b="1" dirty="0" err="1">
                <a:latin typeface="UTM Aptima" panose="02040603050506020204" pitchFamily="18" charset="0"/>
              </a:rPr>
              <a:t>những</a:t>
            </a:r>
            <a:r>
              <a:rPr lang="en-US" b="1" dirty="0">
                <a:latin typeface="UTM Aptima" panose="02040603050506020204" pitchFamily="18" charset="0"/>
              </a:rPr>
              <a:t> </a:t>
            </a:r>
            <a:r>
              <a:rPr lang="en-US" b="1" dirty="0" err="1">
                <a:latin typeface="UTM Aptima" panose="02040603050506020204" pitchFamily="18" charset="0"/>
              </a:rPr>
              <a:t>lần</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bè</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lẫn</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cùng</a:t>
            </a:r>
            <a:r>
              <a:rPr lang="en-US" b="1" dirty="0">
                <a:latin typeface="UTM Aptima" panose="02040603050506020204" pitchFamily="18" charset="0"/>
              </a:rPr>
              <a:t> </a:t>
            </a:r>
            <a:r>
              <a:rPr lang="en-US" b="1" dirty="0" err="1">
                <a:latin typeface="UTM Aptima" panose="02040603050506020204" pitchFamily="18" charset="0"/>
              </a:rPr>
              <a:t>cười</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xa</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tưởng</a:t>
            </a:r>
            <a:r>
              <a:rPr lang="en-US" b="1" dirty="0">
                <a:latin typeface="UTM Aptima" panose="02040603050506020204" pitchFamily="18" charset="0"/>
              </a:rPr>
              <a:t> </a:t>
            </a:r>
            <a:r>
              <a:rPr lang="en-US" b="1" dirty="0" err="1">
                <a:latin typeface="UTM Aptima" panose="02040603050506020204" pitchFamily="18" charset="0"/>
              </a:rPr>
              <a:t>giống</a:t>
            </a:r>
            <a:r>
              <a:rPr lang="en-US" b="1" dirty="0">
                <a:latin typeface="UTM Aptima" panose="02040603050506020204" pitchFamily="18" charset="0"/>
              </a:rPr>
              <a:t> </a:t>
            </a:r>
            <a:r>
              <a:rPr lang="en-US" b="1" dirty="0" err="1">
                <a:latin typeface="UTM Aptima" panose="02040603050506020204" pitchFamily="18" charset="0"/>
              </a:rPr>
              <a:t>nhau</a:t>
            </a:r>
            <a:r>
              <a:rPr lang="en-US" b="1" dirty="0">
                <a:latin typeface="UTM Aptima" panose="02040603050506020204" pitchFamily="18" charset="0"/>
              </a:rPr>
              <a:t>, </a:t>
            </a:r>
            <a:r>
              <a:rPr lang="en-US" b="1" dirty="0" err="1">
                <a:latin typeface="UTM Aptima" panose="02040603050506020204" pitchFamily="18" charset="0"/>
              </a:rPr>
              <a:t>chứ</a:t>
            </a:r>
            <a:r>
              <a:rPr lang="en-US" b="1" dirty="0">
                <a:latin typeface="UTM Aptima" panose="02040603050506020204" pitchFamily="18" charset="0"/>
              </a:rPr>
              <a:t>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gần</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mỗi</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một</a:t>
            </a:r>
            <a:r>
              <a:rPr lang="en-US" b="1" dirty="0">
                <a:latin typeface="UTM Aptima" panose="02040603050506020204" pitchFamily="18" charset="0"/>
              </a:rPr>
              <a:t> </a:t>
            </a:r>
            <a:r>
              <a:rPr lang="en-US" b="1" dirty="0" err="1">
                <a:latin typeface="UTM Aptima" panose="02040603050506020204" pitchFamily="18" charset="0"/>
              </a:rPr>
              <a:t>vẻ</a:t>
            </a:r>
            <a:r>
              <a:rPr lang="en-US" b="1" dirty="0">
                <a:latin typeface="UTM Aptima" panose="02040603050506020204" pitchFamily="18" charset="0"/>
              </a:rPr>
              <a:t> </a:t>
            </a:r>
            <a:r>
              <a:rPr lang="en-US" b="1" dirty="0" err="1">
                <a:latin typeface="UTM Aptima" panose="02040603050506020204" pitchFamily="18" charset="0"/>
              </a:rPr>
              <a:t>mà</a:t>
            </a:r>
            <a:r>
              <a:rPr lang="en-US" b="1" dirty="0">
                <a:latin typeface="UTM Aptima" panose="02040603050506020204" pitchFamily="18" charset="0"/>
              </a:rPr>
              <a:t>. </a:t>
            </a:r>
            <a:r>
              <a:rPr lang="en-US" b="1" dirty="0" err="1">
                <a:latin typeface="UTM Aptima" panose="02040603050506020204" pitchFamily="18" charset="0"/>
              </a:rPr>
              <a:t>Có</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bọn</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giả</a:t>
            </a:r>
            <a:r>
              <a:rPr lang="en-US" b="1" dirty="0">
                <a:latin typeface="UTM Aptima" panose="02040603050506020204" pitchFamily="18" charset="0"/>
              </a:rPr>
              <a:t> </a:t>
            </a:r>
            <a:r>
              <a:rPr lang="en-US" b="1" dirty="0" err="1">
                <a:latin typeface="UTM Aptima" panose="02040603050506020204" pitchFamily="18" charset="0"/>
              </a:rPr>
              <a:t>vờ</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để</a:t>
            </a:r>
            <a:r>
              <a:rPr lang="en-US" b="1" dirty="0">
                <a:latin typeface="UTM Aptima" panose="02040603050506020204" pitchFamily="18" charset="0"/>
              </a:rPr>
              <a:t> </a:t>
            </a:r>
            <a:r>
              <a:rPr lang="en-US" b="1" dirty="0" err="1">
                <a:latin typeface="UTM Aptima" panose="02040603050506020204" pitchFamily="18" charset="0"/>
              </a:rPr>
              <a:t>trêu</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đấy</a:t>
            </a:r>
            <a:r>
              <a:rPr lang="en-US" b="1" dirty="0">
                <a:latin typeface="UTM Aptima" panose="02040603050506020204" pitchFamily="18" charset="0"/>
              </a:rPr>
              <a:t>.</a:t>
            </a:r>
          </a:p>
          <a:p>
            <a:pPr algn="just"/>
            <a:r>
              <a:rPr lang="en-US" b="1" dirty="0">
                <a:solidFill>
                  <a:srgbClr val="463500"/>
                </a:solidFill>
                <a:latin typeface="UTM Aptima" panose="02040603050506020204" pitchFamily="18" charset="0"/>
              </a:rPr>
              <a:t>    </a:t>
            </a:r>
            <a:r>
              <a:rPr lang="en-US" b="1" dirty="0" smtClean="0">
                <a:solidFill>
                  <a:srgbClr val="463500"/>
                </a:solidFill>
                <a:latin typeface="UTM Aptima" panose="02040603050506020204" pitchFamily="18" charset="0"/>
              </a:rPr>
              <a:t> 4. </a:t>
            </a:r>
            <a:r>
              <a:rPr lang="en-US" b="1" dirty="0" err="1" smtClean="0">
                <a:solidFill>
                  <a:srgbClr val="463500"/>
                </a:solidFill>
                <a:latin typeface="UTM Aptima" panose="02040603050506020204" pitchFamily="18" charset="0"/>
              </a:rPr>
              <a:t>Anh</a:t>
            </a:r>
            <a:r>
              <a:rPr lang="en-US" b="1" dirty="0" smtClean="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lúc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đó</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mới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p>
          <a:p>
            <a:pPr algn="just"/>
            <a:r>
              <a:rPr lang="en-US" b="1" dirty="0">
                <a:solidFill>
                  <a:srgbClr val="463500"/>
                </a:solidFill>
                <a:latin typeface="UTM Aptima" panose="02040603050506020204" pitchFamily="18" charset="0"/>
              </a:rPr>
              <a:t>    - </a:t>
            </a:r>
            <a:r>
              <a:rPr lang="en-US" b="1" dirty="0" err="1">
                <a:solidFill>
                  <a:srgbClr val="463500"/>
                </a:solidFill>
                <a:latin typeface="UTM Aptima" panose="02040603050506020204" pitchFamily="18" charset="0"/>
              </a:rPr>
              <a:t>Đôi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hay </a:t>
            </a:r>
            <a:r>
              <a:rPr lang="en-US" b="1" dirty="0" err="1">
                <a:solidFill>
                  <a:srgbClr val="463500"/>
                </a:solidFill>
                <a:latin typeface="UTM Aptima" panose="02040603050506020204" pitchFamily="18" charset="0"/>
              </a:rPr>
              <a:t>mà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cần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không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phạt</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nhầm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được</a:t>
            </a:r>
            <a:r>
              <a:rPr lang="en-US" b="1" dirty="0">
                <a:solidFill>
                  <a:srgbClr val="463500"/>
                </a:solidFill>
                <a:latin typeface="UTM Aptima" panose="02040603050506020204" pitchFamily="18" charset="0"/>
              </a:rPr>
              <a:t>.</a:t>
            </a:r>
          </a:p>
          <a:p>
            <a:pPr algn="just"/>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rộn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rã</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làm</a:t>
            </a:r>
            <a:r>
              <a:rPr lang="en-US" b="1" dirty="0">
                <a:solidFill>
                  <a:srgbClr val="463500"/>
                </a:solidFill>
                <a:latin typeface="UTM Aptima" panose="02040603050506020204" pitchFamily="18" charset="0"/>
              </a:rPr>
              <a:t> tan </a:t>
            </a:r>
            <a:r>
              <a:rPr lang="en-US" b="1" dirty="0" err="1">
                <a:solidFill>
                  <a:srgbClr val="463500"/>
                </a:solidFill>
                <a:latin typeface="UTM Aptima" panose="02040603050506020204" pitchFamily="18" charset="0"/>
              </a:rPr>
              <a:t>biến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mọi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của</a:t>
            </a:r>
            <a:r>
              <a:rPr lang="en-US" b="1" dirty="0">
                <a:solidFill>
                  <a:srgbClr val="463500"/>
                </a:solidFill>
                <a:latin typeface="UTM Aptima" panose="02040603050506020204" pitchFamily="18" charset="0"/>
              </a:rPr>
              <a:t> Long.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phá</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hiểu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ra</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Hai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em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bề</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ngoài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thôi</a:t>
            </a:r>
            <a:r>
              <a:rPr lang="en-US" b="1" dirty="0">
                <a:solidFill>
                  <a:srgbClr val="463500"/>
                </a:solidFill>
                <a:latin typeface="UTM Aptima" panose="02040603050506020204" pitchFamily="18" charset="0"/>
              </a:rPr>
              <a:t>.                                                 </a:t>
            </a:r>
          </a:p>
          <a:p>
            <a:pPr algn="r"/>
            <a:r>
              <a:rPr lang="en-US" b="1" dirty="0">
                <a:solidFill>
                  <a:srgbClr val="002060"/>
                </a:solidFill>
                <a:latin typeface="UTM Aptima" panose="02040603050506020204" pitchFamily="18" charset="0"/>
              </a:rPr>
              <a:t>(</a:t>
            </a:r>
            <a:r>
              <a:rPr lang="en-US" b="1" dirty="0" err="1">
                <a:solidFill>
                  <a:srgbClr val="002060"/>
                </a:solidFill>
                <a:latin typeface="UTM Aptima" panose="02040603050506020204" pitchFamily="18" charset="0"/>
              </a:rPr>
              <a:t>Châu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Khuê</a:t>
            </a:r>
            <a:r>
              <a:rPr lang="en-US" b="1" dirty="0">
                <a:solidFill>
                  <a:srgbClr val="002060"/>
                </a:solidFill>
                <a:latin typeface="UTM Aptima" panose="02040603050506020204" pitchFamily="18" charset="0"/>
              </a:rPr>
              <a:t>)</a:t>
            </a:r>
          </a:p>
          <a:p>
            <a:pPr algn="just"/>
            <a:endParaRPr lang="en-US" b="1" dirty="0">
              <a:solidFill>
                <a:srgbClr val="C00000"/>
              </a:solidFill>
              <a:latin typeface="UTM Aptima" panose="02040603050506020204" pitchFamily="18" charset="0"/>
            </a:endParaRPr>
          </a:p>
        </p:txBody>
      </p:sp>
    </p:spTree>
    <p:extLst>
      <p:ext uri="{BB962C8B-B14F-4D97-AF65-F5344CB8AC3E}">
        <p14:creationId xmlns:p14="http://schemas.microsoft.com/office/powerpoint/2010/main" val="3096210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a:solidFill>
                    <a:srgbClr val="FF6600"/>
                  </a:solidFill>
                  <a:effectLst>
                    <a:reflection blurRad="6350" stA="55000" endA="300" endPos="45500" dir="5400000" sy="-100000" algn="bl" rotWithShape="0"/>
                  </a:effectLst>
                  <a:latin typeface="UTM Avo" panose="02040603050506020204" pitchFamily="18" charset="0"/>
                </a:rPr>
                <a:t>Luyện đọc nối tiếp đoạn</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a16="http://schemas.microsoft.com/office/drawing/2014/main"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a16="http://schemas.microsoft.com/office/drawing/2014/main"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a16="http://schemas.microsoft.com/office/drawing/2014/main"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a16="http://schemas.microsoft.com/office/drawing/2014/main"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a:t>
            </a:r>
            <a:r>
              <a:rPr lang="en-US" sz="3600" b="1" dirty="0" err="1" smtClean="0">
                <a:solidFill>
                  <a:schemeClr val="accent2">
                    <a:lumMod val="75000"/>
                  </a:schemeClr>
                </a:solidFill>
                <a:latin typeface="UTM Avo" panose="02040603050506020204" pitchFamily="18" charset="0"/>
              </a:rPr>
              <a:t>êu</a:t>
            </a:r>
            <a:r>
              <a:rPr lang="en-US" sz="3600" b="1" dirty="0" smtClean="0">
                <a:solidFill>
                  <a:schemeClr val="accent2">
                    <a:lumMod val="75000"/>
                  </a:schemeClr>
                </a:solidFill>
                <a:latin typeface="UTM Avo" panose="02040603050506020204" pitchFamily="18" charset="0"/>
              </a:rPr>
              <a:t> </a:t>
            </a:r>
            <a:r>
              <a:rPr lang="en-US" sz="3600" b="1" dirty="0" err="1" smtClean="0">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a16="http://schemas.microsoft.com/office/drawing/2014/main"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a16="http://schemas.microsoft.com/office/drawing/2014/main"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a16="http://schemas.microsoft.com/office/drawing/2014/main"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a16="http://schemas.microsoft.com/office/drawing/2014/main"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a:t>
            </a:r>
            <a:r>
              <a:rPr lang="en-US" sz="3600" b="1" dirty="0" err="1" smtClean="0">
                <a:solidFill>
                  <a:srgbClr val="009999"/>
                </a:solidFill>
                <a:latin typeface="UTM Avo" panose="02040603050506020204" pitchFamily="18" charset="0"/>
              </a:rPr>
              <a:t>ách</a:t>
            </a:r>
            <a:r>
              <a:rPr lang="en-US" sz="3600" b="1" dirty="0" smtClean="0">
                <a:solidFill>
                  <a:srgbClr val="009999"/>
                </a:solidFill>
                <a:latin typeface="UTM Avo" panose="02040603050506020204" pitchFamily="18" charset="0"/>
              </a:rPr>
              <a:t> </a:t>
            </a:r>
            <a:r>
              <a:rPr lang="en-US" sz="3600" b="1" dirty="0" err="1" smtClean="0">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197125" y="2257917"/>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371092" y="227877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171197" y="2821470"/>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708978" y="2853706"/>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a:solidFill>
                  <a:srgbClr val="00B0F0"/>
                </a:solidFill>
                <a:latin typeface="UTM Aptima" panose="02040603050506020204" pitchFamily="18" charset="0"/>
              </a:rPr>
              <a:t>  </a:t>
            </a:r>
            <a:r>
              <a:rPr lang="en-US" sz="4000" b="1">
                <a:solidFill>
                  <a:srgbClr val="C00000"/>
                </a:solidFill>
                <a:latin typeface="UTM Aptima" panose="02040603050506020204" pitchFamily="18" charset="0"/>
              </a:rPr>
              <a:t>Các bạn cuống quýt gọi Khánh thay thế khi thấy Long nhăn nhó vì đau trong trận kéo co,…</a:t>
            </a:r>
            <a:endParaRPr lang="en-US" sz="4000">
              <a:solidFill>
                <a:srgbClr val="00B0F0"/>
              </a:solidFill>
            </a:endParaRPr>
          </a:p>
        </p:txBody>
      </p:sp>
      <p:cxnSp>
        <p:nvCxnSpPr>
          <p:cNvPr id="20" name="Straight Connector 19"/>
          <p:cNvCxnSpPr/>
          <p:nvPr/>
        </p:nvCxnSpPr>
        <p:spPr>
          <a:xfrm flipH="1">
            <a:off x="5576165" y="3794045"/>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840051" y="3788702"/>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806439" y="4375268"/>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smtClean="0">
                  <a:solidFill>
                    <a:srgbClr val="C00000"/>
                  </a:solidFill>
                  <a:latin typeface="UTM Avo" panose="02040603050506020204" pitchFamily="18" charset="0"/>
                </a:rPr>
                <a:t>Nhấn</a:t>
              </a:r>
              <a:r>
                <a:rPr lang="en-US" sz="4000" b="1" dirty="0" smtClean="0">
                  <a:solidFill>
                    <a:srgbClr val="C00000"/>
                  </a:solidFill>
                  <a:latin typeface="UTM Avo" panose="02040603050506020204" pitchFamily="18" charset="0"/>
                </a:rPr>
                <a:t> </a:t>
              </a:r>
              <a:r>
                <a:rPr lang="en-US" sz="4000" b="1" dirty="0" err="1" smtClean="0">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smtClean="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4</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2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KHỞI ĐỘNG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a16="http://schemas.microsoft.com/office/drawing/2014/main" id="{2C9DD5BC-4BCB-4B25-466C-AE5BF3D1159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a16="http://schemas.microsoft.com/office/drawing/2014/main" id="{BF458DFC-396D-4F2C-B38F-9FDE1B3662C8}"/>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a16="http://schemas.microsoft.com/office/drawing/2014/main" id="{C6821B68-802E-2C33-43DE-528B28C56138}"/>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extLst/>
          </p:nvPr>
        </p:nvGraphicFramePr>
        <p:xfrm>
          <a:off x="305383" y="1640901"/>
          <a:ext cx="11567985" cy="5180499"/>
        </p:xfrm>
        <a:graphic>
          <a:graphicData uri="http://schemas.openxmlformats.org/drawingml/2006/table">
            <a:tbl>
              <a:tblPr firstRow="1" bandRow="1">
                <a:tableStyleId>{D7AC3CCA-C797-4891-BE02-D94E43425B78}</a:tableStyleId>
              </a:tblPr>
              <a:tblGrid>
                <a:gridCol w="1945997">
                  <a:extLst>
                    <a:ext uri="{9D8B030D-6E8A-4147-A177-3AD203B41FA5}">
                      <a16:colId xmlns:a16="http://schemas.microsoft.com/office/drawing/2014/main" val="1515413346"/>
                    </a:ext>
                  </a:extLst>
                </a:gridCol>
                <a:gridCol w="6060981">
                  <a:extLst>
                    <a:ext uri="{9D8B030D-6E8A-4147-A177-3AD203B41FA5}">
                      <a16:colId xmlns:a16="http://schemas.microsoft.com/office/drawing/2014/main" val="1311462016"/>
                    </a:ext>
                  </a:extLst>
                </a:gridCol>
                <a:gridCol w="3561007">
                  <a:extLst>
                    <a:ext uri="{9D8B030D-6E8A-4147-A177-3AD203B41FA5}">
                      <a16:colId xmlns:a16="http://schemas.microsoft.com/office/drawing/2014/main"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a16="http://schemas.microsoft.com/office/drawing/2014/main"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p>
                    <a:p>
                      <a:pPr marL="285750" indent="-285750">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p>
                    <a:p>
                      <a:pPr marL="285750" indent="-285750">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smtClean="0">
                    <a:solidFill>
                      <a:schemeClr val="accent2">
                        <a:lumMod val="75000"/>
                      </a:schemeClr>
                    </a:solidFill>
                    <a:latin typeface="Arial" panose="020B0604020202020204" pitchFamily="34" charset="0"/>
                    <a:cs typeface="Arial" panose="020B0604020202020204" pitchFamily="34" charset="0"/>
                  </a:rPr>
                  <a:t>Bài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tập</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đọc</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muốn</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nói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với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chúng</a:t>
                </a:r>
                <a:r>
                  <a:rPr lang="en-US" sz="3600" b="1" dirty="0" smtClean="0">
                    <a:solidFill>
                      <a:schemeClr val="accent2">
                        <a:lumMod val="75000"/>
                      </a:schemeClr>
                    </a:solidFill>
                    <a:latin typeface="Arial" panose="020B0604020202020204" pitchFamily="34" charset="0"/>
                    <a:cs typeface="Arial" panose="020B0604020202020204" pitchFamily="34" charset="0"/>
                  </a:rPr>
                  <a:t> ta </a:t>
                </a:r>
                <a:r>
                  <a:rPr lang="en-US" sz="3600" b="1" dirty="0" err="1" smtClean="0">
                    <a:solidFill>
                      <a:schemeClr val="accent2">
                        <a:lumMod val="75000"/>
                      </a:schemeClr>
                    </a:solidFill>
                    <a:latin typeface="Arial" panose="020B0604020202020204" pitchFamily="34" charset="0"/>
                    <a:cs typeface="Arial" panose="020B0604020202020204" pitchFamily="34" charset="0"/>
                  </a:rPr>
                  <a:t>điều</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gì</a:t>
                </a:r>
                <a:r>
                  <a:rPr lang="en-US" sz="3600" b="1" dirty="0" smtClean="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Mỗi</a:t>
            </a:r>
            <a:r>
              <a:rPr lang="en-US" sz="4000" b="1" dirty="0" smtClean="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a:t>
            </a:r>
            <a:r>
              <a:rPr lang="vi-VN" sz="4000" b="1" dirty="0" smtClean="0">
                <a:latin typeface="Arial" panose="020B0604020202020204" pitchFamily="34" charset="0"/>
                <a:cs typeface="Arial" panose="020B0604020202020204" pitchFamily="34" charset="0"/>
              </a:rPr>
              <a:t>ngư</a:t>
            </a:r>
            <a:r>
              <a:rPr lang="en-US" sz="4000" b="1" dirty="0" smtClean="0">
                <a:latin typeface="Arial" panose="020B0604020202020204" pitchFamily="34" charset="0"/>
                <a:cs typeface="Arial" panose="020B0604020202020204" pitchFamily="34" charset="0"/>
              </a:rPr>
              <a:t>ờ</a:t>
            </a:r>
            <a:r>
              <a:rPr lang="vi-VN" sz="4000" b="1" dirty="0" smtClean="0">
                <a:latin typeface="Arial" panose="020B0604020202020204" pitchFamily="34" charset="0"/>
                <a:cs typeface="Arial" panose="020B0604020202020204" pitchFamily="34" charset="0"/>
              </a:rPr>
              <a:t>i </a:t>
            </a:r>
            <a:r>
              <a:rPr lang="vi-VN" sz="4000" b="1" dirty="0">
                <a:latin typeface="Arial" panose="020B0604020202020204" pitchFamily="34" charset="0"/>
                <a:cs typeface="Arial" panose="020B0604020202020204" pitchFamily="34" charset="0"/>
              </a:rPr>
              <a:t>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3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dirty="0" smtClean="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 LẠI</a:t>
            </a:r>
            <a:endParaRPr lang="zh-CN" altLang="en-US"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VẬN DỤNG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smtClean="0">
                  <a:solidFill>
                    <a:srgbClr val="E53B8C"/>
                  </a:solidFill>
                  <a:latin typeface="UTM Avo" panose="02040603050506020204" pitchFamily="18" charset="0"/>
                </a:rPr>
                <a:t>Em</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hãy</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trao</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đổi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với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bạn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những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điều</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đặc</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biệt</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mỗi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thành</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viên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trong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tổ</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mình</a:t>
              </a:r>
              <a:r>
                <a:rPr lang="en-US" sz="3200" b="1" dirty="0" smtClean="0">
                  <a:solidFill>
                    <a:srgbClr val="E53B8C"/>
                  </a:solidFill>
                  <a:latin typeface="UTM Avo" panose="02040603050506020204" pitchFamily="18" charset="0"/>
                </a:rPr>
                <a:t>.</a:t>
              </a:r>
              <a:endParaRPr lang="en-US" sz="3200" b="1" dirty="0">
                <a:solidFill>
                  <a:srgbClr val="E53B8C"/>
                </a:solidFill>
                <a:latin typeface="UTM Avo" panose="02040603050506020204" pitchFamily="18" charset="0"/>
              </a:endParaRP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smtClean="0">
                <a:solidFill>
                  <a:srgbClr val="002060"/>
                </a:solidFill>
                <a:latin typeface="UTM Avo" panose="02040603050506020204" pitchFamily="18" charset="0"/>
              </a:rPr>
              <a:t>Hướng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dẫn</a:t>
            </a:r>
            <a:endParaRPr lang="en-US" sz="3200" b="1" dirty="0" smtClean="0">
              <a:solidFill>
                <a:srgbClr val="002060"/>
              </a:solidFill>
              <a:latin typeface="UTM Avo" panose="02040603050506020204" pitchFamily="18" charset="0"/>
            </a:endParaRPr>
          </a:p>
          <a:p>
            <a:endParaRPr lang="en-US" sz="28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trong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tổ</a:t>
            </a:r>
            <a:endParaRPr lang="en-US" sz="32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đặc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điểm</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của</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và</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riêng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chỉ</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khác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nổi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a:t>
            </a:r>
            <a:r>
              <a:rPr lang="en-US" sz="3200" b="1" dirty="0" smtClean="0">
                <a:solidFill>
                  <a:srgbClr val="002060"/>
                </a:solidFill>
                <a:latin typeface="UTM Avo" panose="02040603050506020204" pitchFamily="18" charset="0"/>
              </a:rPr>
              <a:t>so </a:t>
            </a:r>
            <a:r>
              <a:rPr lang="en-US" sz="3200" b="1" dirty="0" err="1" smtClean="0">
                <a:solidFill>
                  <a:srgbClr val="002060"/>
                </a:solidFill>
                <a:latin typeface="UTM Avo" panose="02040603050506020204" pitchFamily="18" charset="0"/>
              </a:rPr>
              <a:t>với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còn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lại</a:t>
            </a:r>
            <a:r>
              <a:rPr lang="en-US" sz="3200" b="1" dirty="0" smtClean="0">
                <a:solidFill>
                  <a:srgbClr val="002060"/>
                </a:solidFill>
                <a:latin typeface="UTM Avo" panose="02040603050506020204" pitchFamily="18" charset="0"/>
              </a:rPr>
              <a:t>)</a:t>
            </a:r>
            <a:endParaRPr lang="en-US" sz="32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0"/>
            <a:ext cx="1246331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736314" y="3179475"/>
            <a:ext cx="3314320" cy="3780631"/>
          </a:xfrm>
          <a:prstGeom prst="rect">
            <a:avLst/>
          </a:prstGeom>
        </p:spPr>
      </p:pic>
      <p:sp>
        <p:nvSpPr>
          <p:cNvPr id="21" name="TextBox 20"/>
          <p:cNvSpPr txBox="1"/>
          <p:nvPr/>
        </p:nvSpPr>
        <p:spPr>
          <a:xfrm>
            <a:off x="1489773" y="624620"/>
            <a:ext cx="9423067" cy="769441"/>
          </a:xfrm>
          <a:prstGeom prst="rect">
            <a:avLst/>
          </a:prstGeom>
          <a:noFill/>
        </p:spPr>
        <p:txBody>
          <a:bodyPr wrap="square" rtlCol="0">
            <a:spAutoFit/>
          </a:bodyPr>
          <a:lstStyle/>
          <a:p>
            <a:pPr algn="ctr"/>
            <a:r>
              <a:rPr lang="en-US" sz="4400" b="1" dirty="0" smtClean="0">
                <a:solidFill>
                  <a:srgbClr val="FF0000"/>
                </a:solidFill>
                <a:effectLst>
                  <a:reflection blurRad="6350" stA="55000" endA="300" endPos="45500" dir="5400000" sy="-100000" algn="bl" rotWithShape="0"/>
                </a:effectLst>
                <a:latin typeface="UTM Avo" panose="02040603050506020204" pitchFamily="18" charset="0"/>
              </a:rPr>
              <a:t>ĐỊNH HƯỚNG HỌC TẬP</a:t>
            </a:r>
            <a:endParaRPr lang="en-US" sz="4400" b="1" dirty="0">
              <a:solidFill>
                <a:srgbClr val="FF0000"/>
              </a:solidFill>
              <a:effectLst>
                <a:reflection blurRad="6350" stA="55000" endA="300" endPos="45500" dir="5400000" sy="-100000" algn="bl" rotWithShape="0"/>
              </a:effectLst>
              <a:latin typeface="UTM Avo" panose="02040603050506020204" pitchFamily="18" charset="0"/>
            </a:endParaRPr>
          </a:p>
        </p:txBody>
      </p:sp>
      <p:sp>
        <p:nvSpPr>
          <p:cNvPr id="22" name="TextBox 21"/>
          <p:cNvSpPr txBox="1"/>
          <p:nvPr/>
        </p:nvSpPr>
        <p:spPr>
          <a:xfrm>
            <a:off x="852339" y="1905506"/>
            <a:ext cx="10394929" cy="3046988"/>
          </a:xfrm>
          <a:prstGeom prst="rect">
            <a:avLst/>
          </a:prstGeom>
          <a:noFill/>
        </p:spPr>
        <p:txBody>
          <a:bodyPr wrap="square" rtlCol="0">
            <a:spAutoFit/>
          </a:bodyPr>
          <a:lstStyle/>
          <a:p>
            <a:r>
              <a:rPr lang="vi-VN" sz="3200" b="1" dirty="0">
                <a:latin typeface="+mj-lt"/>
              </a:rPr>
              <a:t>+ Đọc lại bài </a:t>
            </a:r>
            <a:r>
              <a:rPr lang="en-US" sz="3200" b="1" i="1" dirty="0" err="1" smtClean="0">
                <a:latin typeface="Times New Roman" panose="02020603050405020304" pitchFamily="18" charset="0"/>
                <a:cs typeface="Times New Roman" panose="02020603050405020304" pitchFamily="18" charset="0"/>
              </a:rPr>
              <a:t>Anh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em</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đôi</a:t>
            </a:r>
            <a:r>
              <a:rPr lang="en-US" sz="3200" b="1" i="1" dirty="0" smtClean="0">
                <a:latin typeface="Times New Roman" panose="02020603050405020304" pitchFamily="18" charset="0"/>
                <a:cs typeface="Times New Roman" panose="02020603050405020304" pitchFamily="18" charset="0"/>
              </a:rPr>
              <a:t> </a:t>
            </a:r>
            <a:r>
              <a:rPr lang="vi-VN" sz="3200" b="1" dirty="0" smtClean="0">
                <a:latin typeface="+mj-lt"/>
              </a:rPr>
              <a:t>hiểu </a:t>
            </a:r>
            <a:r>
              <a:rPr lang="vi-VN" sz="3200" b="1" dirty="0">
                <a:latin typeface="+mj-lt"/>
              </a:rPr>
              <a:t>ý nghĩa bài đọc.</a:t>
            </a:r>
            <a:endParaRPr lang="en-US" sz="3200" b="1" dirty="0">
              <a:latin typeface="+mj-lt"/>
            </a:endParaRPr>
          </a:p>
          <a:p>
            <a:r>
              <a:rPr lang="vi-VN" sz="3200" b="1" dirty="0">
                <a:latin typeface="+mj-lt"/>
              </a:rPr>
              <a:t>+ Chia sẻ với người thân về bài đọc</a:t>
            </a:r>
            <a:r>
              <a:rPr lang="vi-VN" sz="3200" b="1" dirty="0" smtClean="0">
                <a:latin typeface="+mj-lt"/>
              </a:rPr>
              <a:t>.</a:t>
            </a:r>
            <a:endParaRPr lang="en-US" sz="3200" b="1" dirty="0" smtClean="0">
              <a:latin typeface="+mj-lt"/>
            </a:endParaRPr>
          </a:p>
          <a:p>
            <a:r>
              <a:rPr lang="vi-VN" sz="3200" b="1" dirty="0">
                <a:latin typeface="+mj-lt"/>
              </a:rPr>
              <a:t>+ </a:t>
            </a:r>
            <a:r>
              <a:rPr lang="en-US" sz="3200" b="1" dirty="0" err="1" smtClean="0">
                <a:latin typeface="Times New Roman" panose="02020603050405020304" pitchFamily="18" charset="0"/>
                <a:cs typeface="Times New Roman" panose="02020603050405020304" pitchFamily="18" charset="0"/>
              </a:rPr>
              <a:t>Trao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đổi</a:t>
            </a:r>
            <a:r>
              <a:rPr lang="vi-VN" sz="3200" b="1" dirty="0" smtClean="0">
                <a:latin typeface="Times New Roman" panose="02020603050405020304" pitchFamily="18" charset="0"/>
                <a:cs typeface="Times New Roman" panose="02020603050405020304" pitchFamily="18" charset="0"/>
              </a:rPr>
              <a:t> </a:t>
            </a:r>
            <a:r>
              <a:rPr lang="vi-VN" sz="3200" b="1" dirty="0">
                <a:latin typeface="+mj-lt"/>
              </a:rPr>
              <a:t>với người thân về vẻ đẹp riêng của từng người trong gia đình.</a:t>
            </a:r>
            <a:endParaRPr lang="en-US" sz="3200" b="1" dirty="0">
              <a:latin typeface="+mj-lt"/>
            </a:endParaRPr>
          </a:p>
          <a:p>
            <a:r>
              <a:rPr lang="vi-VN" sz="3200" b="1" dirty="0">
                <a:latin typeface="+mj-lt"/>
              </a:rPr>
              <a:t>+ Đọc trước </a:t>
            </a:r>
            <a:r>
              <a:rPr lang="vi-VN" sz="3200" b="1" i="1" dirty="0">
                <a:latin typeface="+mj-lt"/>
              </a:rPr>
              <a:t>Tiết học sau: </a:t>
            </a:r>
            <a:r>
              <a:rPr lang="vi-VN" sz="3200" b="1" i="1" dirty="0">
                <a:solidFill>
                  <a:srgbClr val="FF0000"/>
                </a:solidFill>
                <a:latin typeface="+mj-lt"/>
              </a:rPr>
              <a:t>Luyện từ và câu – Danh từ</a:t>
            </a:r>
            <a:r>
              <a:rPr lang="vi-VN" sz="3200" b="1" dirty="0">
                <a:solidFill>
                  <a:srgbClr val="FF0000"/>
                </a:solidFill>
                <a:latin typeface="+mj-lt"/>
              </a:rPr>
              <a:t> SGK tr.9.</a:t>
            </a:r>
            <a:endParaRPr lang="en-US" sz="3200" b="1" dirty="0">
              <a:solidFill>
                <a:srgbClr val="FF0000"/>
              </a:solidFill>
              <a:latin typeface="+mj-lt"/>
            </a:endParaRPr>
          </a:p>
        </p:txBody>
      </p:sp>
    </p:spTree>
    <p:extLst>
      <p:ext uri="{BB962C8B-B14F-4D97-AF65-F5344CB8AC3E}">
        <p14:creationId xmlns:p14="http://schemas.microsoft.com/office/powerpoint/2010/main" val="884972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a16="http://schemas.microsoft.com/office/drawing/2014/main"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3429000" y="160299"/>
            <a:ext cx="4919472"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448195" y="1268295"/>
            <a:ext cx="10245636" cy="1384995"/>
          </a:xfrm>
          <a:prstGeom prst="rect">
            <a:avLst/>
          </a:prstGeom>
        </p:spPr>
        <p:txBody>
          <a:bodyPr wrap="square">
            <a:spAutoFit/>
          </a:bodyPr>
          <a:lstStyle/>
          <a:p>
            <a:pPr algn="just"/>
            <a:r>
              <a:rPr lang="en-US" sz="2800">
                <a:solidFill>
                  <a:schemeClr val="accent6">
                    <a:lumMod val="50000"/>
                  </a:schemeClr>
                </a:solidFill>
                <a:latin typeface="UTM Alexander" panose="02040603050506020204" pitchFamily="18" charset="0"/>
              </a:rPr>
              <a:t>- Đọc đúng từ ngữ, câu, đoạn và toàn bộ câu chuyện Anh em sinh đôi. Biết đọc diễn cảm các đoạn hội thoại phù hợp với tâm lí, cảm xúc của nhân vật.</a:t>
            </a:r>
          </a:p>
        </p:txBody>
      </p:sp>
      <p:sp>
        <p:nvSpPr>
          <p:cNvPr id="10" name="Rectangle 9"/>
          <p:cNvSpPr/>
          <p:nvPr/>
        </p:nvSpPr>
        <p:spPr>
          <a:xfrm>
            <a:off x="448196" y="2692155"/>
            <a:ext cx="9145256" cy="3539430"/>
          </a:xfrm>
          <a:prstGeom prst="rect">
            <a:avLst/>
          </a:prstGeom>
        </p:spPr>
        <p:txBody>
          <a:bodyPr wrap="square">
            <a:spAutoFit/>
          </a:bodyPr>
          <a:lstStyle/>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Nhận</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endParaRPr lang="en-US" sz="2800" dirty="0" smtClean="0">
              <a:solidFill>
                <a:schemeClr val="accent6">
                  <a:lumMod val="50000"/>
                </a:schemeClr>
              </a:solidFill>
              <a:latin typeface="UTM Alexander" panose="02040603050506020204" pitchFamily="18" charset="0"/>
            </a:endParaRPr>
          </a:p>
          <a:p>
            <a:pPr algn="just"/>
            <a:endParaRPr lang="en-US" sz="2800" dirty="0" smtClean="0">
              <a:solidFill>
                <a:schemeClr val="accent6">
                  <a:lumMod val="50000"/>
                </a:schemeClr>
              </a:solidFill>
              <a:latin typeface="UTM Alexander" panose="02040603050506020204" pitchFamily="18" charset="0"/>
            </a:endParaRPr>
          </a:p>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Hiểu</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điều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giả</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muốn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qua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Mọi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có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nhau</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về</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ngoại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hình</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điểm</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nào</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nhưng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không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bởi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bản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thân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mỗi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là</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thực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thể</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duy</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nhất</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KHÁM PHÁ</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1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290" y="200030"/>
            <a:ext cx="4822258" cy="553998"/>
          </a:xfrm>
          <a:prstGeom prst="rect">
            <a:avLst/>
          </a:prstGeom>
          <a:noFill/>
        </p:spPr>
        <p:txBody>
          <a:bodyPr wrap="square" rtlCol="0">
            <a:spAutoFit/>
          </a:bodyPr>
          <a:lstStyle/>
          <a:p>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Anh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50"/>
          <p:cNvSpPr txBox="1"/>
          <p:nvPr/>
        </p:nvSpPr>
        <p:spPr>
          <a:xfrm>
            <a:off x="405516" y="638383"/>
            <a:ext cx="11338559" cy="6340197"/>
          </a:xfrm>
          <a:prstGeom prst="rect">
            <a:avLst/>
          </a:prstGeom>
          <a:noFill/>
        </p:spPr>
        <p:txBody>
          <a:bodyPr wrap="square" rtlCol="0">
            <a:spAutoFit/>
          </a:bodyPr>
          <a:lstStyle/>
          <a:p>
            <a:pPr algn="just"/>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sinh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đôi</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Hồi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nhỏ</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người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khoái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chí</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lắm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nữa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tên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muốn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kêu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hết</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cố</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gắng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từ</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nói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dáng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trang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kiểu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tóc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cậu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tâm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chuyện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đó</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Một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hai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trường</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vô</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cùng</a:t>
            </a:r>
            <a:r>
              <a:rPr lang="en-US" sz="2800" b="1" dirty="0">
                <a:solidFill>
                  <a:srgbClr val="002060"/>
                </a:solidFill>
                <a:latin typeface="UTM Aptima" panose="02040603050506020204" pitchFamily="18" charset="0"/>
              </a:rPr>
              <a:t> lo </a:t>
            </a:r>
            <a:r>
              <a:rPr lang="en-US" sz="2800" b="1" dirty="0" err="1">
                <a:solidFill>
                  <a:srgbClr val="002060"/>
                </a:solidFill>
                <a:latin typeface="UTM Aptima" panose="02040603050506020204" pitchFamily="18" charset="0"/>
              </a:rPr>
              <a:t>lắng</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mặc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đồng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hệt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bè</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mất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đấu</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chút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nào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đuổi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theo</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dẫn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đầu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đường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chạy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cuống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quýt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thay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thế</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nhăn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nhó</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vì</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kéo</a:t>
            </a:r>
            <a:r>
              <a:rPr lang="en-US" sz="2800" b="1" dirty="0">
                <a:solidFill>
                  <a:srgbClr val="002060"/>
                </a:solidFill>
                <a:latin typeface="UTM Aptima" panose="02040603050506020204" pitchFamily="18" charset="0"/>
              </a:rPr>
              <a:t> co,…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kết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nhiên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ngập</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tràn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Long.</a:t>
            </a:r>
          </a:p>
        </p:txBody>
      </p:sp>
    </p:spTree>
    <p:extLst>
      <p:ext uri="{BB962C8B-B14F-4D97-AF65-F5344CB8AC3E}">
        <p14:creationId xmlns:p14="http://schemas.microsoft.com/office/powerpoint/2010/main" val="26708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4017"/>
            <a:ext cx="11544300" cy="6740307"/>
          </a:xfrm>
          <a:prstGeom prst="rect">
            <a:avLst/>
          </a:prstGeom>
          <a:noFill/>
        </p:spPr>
        <p:txBody>
          <a:bodyPr wrap="square" rtlCol="0">
            <a:spAutoFit/>
          </a:bodyPr>
          <a:lstStyle/>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đường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hỏi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Sao </a:t>
            </a:r>
            <a:r>
              <a:rPr lang="en-US" sz="2700" b="1" dirty="0" err="1">
                <a:solidFill>
                  <a:srgbClr val="002060"/>
                </a:solidFill>
                <a:latin typeface="UTM Aptima" panose="02040603050506020204" pitchFamily="18" charset="0"/>
              </a:rPr>
              <a:t>hôm</a:t>
            </a:r>
            <a:r>
              <a:rPr lang="en-US" sz="2700" b="1" dirty="0">
                <a:solidFill>
                  <a:srgbClr val="002060"/>
                </a:solidFill>
                <a:latin typeface="UTM Aptima" panose="02040603050506020204" pitchFamily="18" charset="0"/>
              </a:rPr>
              <a:t> nay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chúng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nhỉ</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khích</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Vì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nào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nghiêm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túc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Vinh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chen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vào</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chậm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nhảu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sao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Nghe</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những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bè</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cùng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xa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tưởng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chứ</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mỗi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một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vẻ</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bọn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vờ</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để</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đấy</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mới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Đôi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phạt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rộn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làm</a:t>
            </a:r>
            <a:r>
              <a:rPr lang="en-US" sz="2700" b="1" dirty="0">
                <a:solidFill>
                  <a:srgbClr val="002060"/>
                </a:solidFill>
                <a:latin typeface="UTM Aptima" panose="02040603050506020204" pitchFamily="18" charset="0"/>
              </a:rPr>
              <a:t> tan </a:t>
            </a:r>
            <a:r>
              <a:rPr lang="en-US" sz="2700" b="1" dirty="0" err="1">
                <a:solidFill>
                  <a:srgbClr val="002060"/>
                </a:solidFill>
                <a:latin typeface="UTM Aptima" panose="02040603050506020204" pitchFamily="18" charset="0"/>
              </a:rPr>
              <a:t>biến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mọi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của</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phá</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hiểu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Hai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em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ngoài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thôi</a:t>
            </a:r>
            <a:r>
              <a:rPr lang="en-US" sz="2700" b="1" dirty="0">
                <a:solidFill>
                  <a:srgbClr val="002060"/>
                </a:solidFill>
                <a:latin typeface="UTM Aptima" panose="02040603050506020204" pitchFamily="18" charset="0"/>
              </a:rPr>
              <a:t>.                                                 </a:t>
            </a:r>
          </a:p>
          <a:p>
            <a:pPr algn="r"/>
            <a:r>
              <a:rPr lang="en-US" sz="2700" b="1" dirty="0">
                <a:solidFill>
                  <a:srgbClr val="002060"/>
                </a:solidFill>
                <a:latin typeface="UTM Aptima" panose="02040603050506020204" pitchFamily="18" charset="0"/>
              </a:rPr>
              <a:t>(</a:t>
            </a:r>
            <a:r>
              <a:rPr lang="en-US" sz="2700" b="1" dirty="0" err="1">
                <a:solidFill>
                  <a:srgbClr val="002060"/>
                </a:solidFill>
                <a:latin typeface="UTM Aptima" panose="02040603050506020204" pitchFamily="18" charset="0"/>
              </a:rPr>
              <a:t>Châu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Khuê</a:t>
            </a:r>
            <a:r>
              <a:rPr lang="en-US" sz="2700" b="1" dirty="0">
                <a:solidFill>
                  <a:srgbClr val="002060"/>
                </a:solidFill>
                <a:latin typeface="UTM Aptima" panose="02040603050506020204" pitchFamily="18" charset="0"/>
              </a:rPr>
              <a:t>)</a:t>
            </a:r>
          </a:p>
          <a:p>
            <a:pPr algn="just"/>
            <a:endParaRPr lang="en-US" sz="2700" b="1" dirty="0">
              <a:solidFill>
                <a:srgbClr val="002060"/>
              </a:solidFill>
              <a:latin typeface="UTM Aptima" panose="02040603050506020204" pitchFamily="18" charset="0"/>
            </a:endParaRPr>
          </a:p>
        </p:txBody>
      </p:sp>
    </p:spTree>
    <p:extLst>
      <p:ext uri="{BB962C8B-B14F-4D97-AF65-F5344CB8AC3E}">
        <p14:creationId xmlns:p14="http://schemas.microsoft.com/office/powerpoint/2010/main" val="1488761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1839</Words>
  <Application>Microsoft Office PowerPoint</Application>
  <PresentationFormat>Widescreen</PresentationFormat>
  <Paragraphs>129</Paragraphs>
  <Slides>31</Slides>
  <Notes>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31</vt:i4>
      </vt:variant>
    </vt:vector>
  </HeadingPairs>
  <TitlesOfParts>
    <vt:vector size="55" baseType="lpstr">
      <vt:lpstr>微软雅黑</vt:lpstr>
      <vt:lpstr>#9Slide05 Awesome Display</vt:lpstr>
      <vt:lpstr>#9Slide05 SVNHollycakes</vt:lpstr>
      <vt:lpstr>Arial</vt:lpstr>
      <vt:lpstr>Calibri</vt:lpstr>
      <vt:lpstr>Calibri Light</vt:lpstr>
      <vt:lpstr>Cambria</vt:lpstr>
      <vt:lpstr>等线</vt:lpstr>
      <vt:lpstr>inpin heiti</vt:lpstr>
      <vt:lpstr>Tahoma</vt:lpstr>
      <vt:lpstr>Times New Roman</vt:lpstr>
      <vt:lpstr>UTM Alba Matter</vt:lpstr>
      <vt:lpstr>UTM Alexander</vt:lpstr>
      <vt:lpstr>UTM American Sans</vt:lpstr>
      <vt:lpstr>UTM Aptima</vt:lpstr>
      <vt:lpstr>UTM Aurora</vt:lpstr>
      <vt:lpstr>UTM Avo</vt:lpstr>
      <vt:lpstr>UTM Cooper Black</vt:lpstr>
      <vt:lpstr>UTM Flamenco</vt:lpstr>
      <vt:lpstr>UTM Futura Extra</vt:lpstr>
      <vt:lpstr>UVN Bach Dang</vt:lpstr>
      <vt:lpstr>思源黑体 CN Medium</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created xsi:type="dcterms:W3CDTF">2023-08-20T08:42:27Z</dcterms:created>
  <dcterms:modified xsi:type="dcterms:W3CDTF">2023-09-10T15:19:49Z</dcterms:modified>
</cp:coreProperties>
</file>