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  <p:sldMasterId id="2147483680" r:id="rId3"/>
  </p:sldMasterIdLst>
  <p:sldIdLst>
    <p:sldId id="257" r:id="rId4"/>
    <p:sldId id="258" r:id="rId5"/>
    <p:sldId id="259" r:id="rId6"/>
    <p:sldId id="260" r:id="rId7"/>
    <p:sldId id="285" r:id="rId8"/>
    <p:sldId id="261" r:id="rId9"/>
    <p:sldId id="286" r:id="rId10"/>
    <p:sldId id="264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7" r:id="rId27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UTM Alberta Heavy" panose="02040603050506020204" pitchFamily="18" charset="0"/>
      <p:regular r:id="rId32"/>
    </p:embeddedFont>
    <p:embeddedFont>
      <p:font typeface="#9Slide03 Arima Madurai Black" panose="00000A00000000000000" pitchFamily="2" charset="0"/>
      <p:bold r:id="rId33"/>
    </p:embeddedFont>
    <p:embeddedFont>
      <p:font typeface="SVN-Newton" panose="02040603050506020204" pitchFamily="18" charset="0"/>
      <p:regular r:id="rId34"/>
    </p:embeddedFont>
    <p:embeddedFont>
      <p:font typeface="UTM Showcard" panose="02040603050506020204" pitchFamily="18" charset="0"/>
      <p:regular r:id="rId35"/>
    </p:embeddedFont>
    <p:embeddedFont>
      <p:font typeface="Yu Gothic Light" panose="020B0300000000000000" pitchFamily="34" charset="-128"/>
      <p:regular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UTM Seagull" panose="02040603050506020204" pitchFamily="18" charset="0"/>
      <p:bold r:id="rId39"/>
      <p:boldItalic r:id="rId40"/>
    </p:embeddedFont>
    <p:embeddedFont>
      <p:font typeface="#9Slide05 SVNKitten" pitchFamily="2" charset="0"/>
      <p:regular r:id="rId41"/>
    </p:embeddedFont>
    <p:embeddedFont>
      <p:font typeface="#9Slide03 Kaleko 105 Round" pitchFamily="2" charset="0"/>
      <p:regular r:id="rId42"/>
    </p:embeddedFont>
    <p:embeddedFont>
      <p:font typeface="#9Slide07 HoneyCream" pitchFamily="2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744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615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773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2111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92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153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459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1013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6556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281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5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4128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86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06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00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23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7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14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50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6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83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717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446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576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3889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393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170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548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0983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6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8008E5-31E4-4298-B103-73A4D84ADAE8}"/>
              </a:ext>
            </a:extLst>
          </p:cNvPr>
          <p:cNvSpPr txBox="1"/>
          <p:nvPr/>
        </p:nvSpPr>
        <p:spPr>
          <a:xfrm>
            <a:off x="6620510" y="5428682"/>
            <a:ext cx="147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3C23B5-1CA2-4026-A9A0-892C8A3D0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275" y="1480011"/>
            <a:ext cx="754869" cy="10005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2151"/>
            <a:ext cx="2462997" cy="1292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58" y="1085552"/>
            <a:ext cx="8882642" cy="4749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1411196"/>
            <a:ext cx="3188484" cy="5797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7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100" y="212571"/>
            <a:ext cx="2853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3: Số?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1200" y="1308618"/>
            <a:ext cx="8932244" cy="764140"/>
            <a:chOff x="711200" y="1308618"/>
            <a:chExt cx="8932244" cy="764140"/>
          </a:xfrm>
        </p:grpSpPr>
        <p:sp>
          <p:nvSpPr>
            <p:cNvPr id="7" name="TextBox 6"/>
            <p:cNvSpPr txBox="1"/>
            <p:nvPr/>
          </p:nvSpPr>
          <p:spPr>
            <a:xfrm>
              <a:off x="711200" y="1336745"/>
              <a:ext cx="8932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a) 6 825 = 6 000 + 800 + 20 +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091102" y="1308618"/>
              <a:ext cx="764140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1200" y="2463709"/>
            <a:ext cx="10683239" cy="764140"/>
            <a:chOff x="780448" y="2359636"/>
            <a:chExt cx="10683239" cy="764140"/>
          </a:xfrm>
        </p:grpSpPr>
        <p:sp>
          <p:nvSpPr>
            <p:cNvPr id="9" name="TextBox 8"/>
            <p:cNvSpPr txBox="1"/>
            <p:nvPr/>
          </p:nvSpPr>
          <p:spPr>
            <a:xfrm>
              <a:off x="780448" y="2415890"/>
              <a:ext cx="10683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b) 33 471 = 30 000 + 3 000 + 400 + 70 + 1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29615" y="2359636"/>
              <a:ext cx="1025627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1200" y="3618800"/>
            <a:ext cx="9655208" cy="795088"/>
            <a:chOff x="838200" y="3725694"/>
            <a:chExt cx="9655208" cy="795088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3725694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c) 75 850 = 70 000 + 5 000 + 800 + 50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410698" y="3756642"/>
              <a:ext cx="907584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1200" y="4804839"/>
            <a:ext cx="9655208" cy="764140"/>
            <a:chOff x="838200" y="4804839"/>
            <a:chExt cx="9655208" cy="764140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4804839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d) 86 209 = 80 000 + 6 000 + 200 + 9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60358" y="4804839"/>
              <a:ext cx="1048888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27060" y="1357430"/>
            <a:ext cx="68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24473" y="2504185"/>
            <a:ext cx="12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400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66183" y="3706002"/>
            <a:ext cx="88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33358" y="4832966"/>
            <a:ext cx="117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200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5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4: 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6774" y="1690688"/>
            <a:ext cx="11577053" cy="385011"/>
            <a:chOff x="114300" y="1626669"/>
            <a:chExt cx="11002879" cy="558265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9303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17 595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53122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17 596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96265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17 597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9059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17 599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360294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17 602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87229" y="212576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4525545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17 598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42376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890601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396774" y="4190358"/>
            <a:ext cx="11577053" cy="385011"/>
            <a:chOff x="114300" y="1626669"/>
            <a:chExt cx="11002879" cy="558265"/>
          </a:xfrm>
        </p:grpSpPr>
        <p:cxnSp>
          <p:nvCxnSpPr>
            <p:cNvPr id="103" name="Straight Arrow Connector 102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" name="TextBox 111"/>
          <p:cNvSpPr txBox="1"/>
          <p:nvPr/>
        </p:nvSpPr>
        <p:spPr>
          <a:xfrm>
            <a:off x="39303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30 000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31220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40 000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01988" y="45745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60 000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877895" y="4563950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90 000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0948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5919932" y="4622219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119"/>
          <p:cNvSpPr/>
          <p:nvPr/>
        </p:nvSpPr>
        <p:spPr>
          <a:xfrm>
            <a:off x="743663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7423761" y="2072659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17 600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918279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17 601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310080" y="4574556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977618" y="4582608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50 000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920430" y="4589713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7</a:t>
            </a:r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423612" y="4609424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8</a:t>
            </a:r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209440" y="4542050"/>
            <a:ext cx="203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5" grpId="0"/>
      <p:bldP spid="96" grpId="0"/>
      <p:bldP spid="97" grpId="0"/>
      <p:bldP spid="98" grpId="0"/>
      <p:bldP spid="13" grpId="0" animBg="1"/>
      <p:bldP spid="99" grpId="0"/>
      <p:bldP spid="100" grpId="0" animBg="1"/>
      <p:bldP spid="101" grpId="0" animBg="1"/>
      <p:bldP spid="112" grpId="0"/>
      <p:bldP spid="113" grpId="0"/>
      <p:bldP spid="114" grpId="0"/>
      <p:bldP spid="115" grpId="0"/>
      <p:bldP spid="117" grpId="0" animBg="1"/>
      <p:bldP spid="119" grpId="0" animBg="1"/>
      <p:bldP spid="120" grpId="0" animBg="1"/>
      <p:bldP spid="121" grpId="0"/>
      <p:bldP spid="122" grpId="0"/>
      <p:bldP spid="123" grpId="0" animBg="1"/>
      <p:bldP spid="124" grpId="0"/>
      <p:bldP spid="125" grpId="0"/>
      <p:bldP spid="126" grpId="0"/>
      <p:bldP spid="1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E22B-9538-4F55-A06A-568E987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D0F0C3-DFE6-4D31-80EE-3EDCA756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08105D8A-CB38-4CD2-8A56-E5874BA82AED}"/>
              </a:ext>
            </a:extLst>
          </p:cNvPr>
          <p:cNvSpPr/>
          <p:nvPr/>
        </p:nvSpPr>
        <p:spPr>
          <a:xfrm>
            <a:off x="190005" y="244631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B207A-1EF8-4052-9C7E-9257D3A00BA2}"/>
              </a:ext>
            </a:extLst>
          </p:cNvPr>
          <p:cNvSpPr txBox="1"/>
          <p:nvPr/>
        </p:nvSpPr>
        <p:spPr>
          <a:xfrm>
            <a:off x="449670" y="3092173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rồi!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78A055AE-3A47-43DD-B93F-07C9D48B0615}"/>
              </a:ext>
            </a:extLst>
          </p:cNvPr>
          <p:cNvSpPr/>
          <p:nvPr/>
        </p:nvSpPr>
        <p:spPr>
          <a:xfrm>
            <a:off x="7811984" y="1597632"/>
            <a:ext cx="4570021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E98D2-ED00-4268-9DDD-2951EB515EA0}"/>
              </a:ext>
            </a:extLst>
          </p:cNvPr>
          <p:cNvSpPr txBox="1"/>
          <p:nvPr/>
        </p:nvSpPr>
        <p:spPr>
          <a:xfrm>
            <a:off x="8455918" y="2324752"/>
            <a:ext cx="3282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giờ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7778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6304-FBD0-4073-8250-F5F43E47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5CBAA49-3EED-4CCD-9C77-962FDDFB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6BC6E4AB-F97F-4E59-98CE-EA8E35F808EE}"/>
              </a:ext>
            </a:extLst>
          </p:cNvPr>
          <p:cNvSpPr/>
          <p:nvPr/>
        </p:nvSpPr>
        <p:spPr>
          <a:xfrm>
            <a:off x="-68475" y="280257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54A87-F582-47F4-8943-E3BFBE81C33B}"/>
              </a:ext>
            </a:extLst>
          </p:cNvPr>
          <p:cNvSpPr txBox="1"/>
          <p:nvPr/>
        </p:nvSpPr>
        <p:spPr>
          <a:xfrm>
            <a:off x="191190" y="3581846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28ADBC51-6B84-458A-82D0-714BAFE3866D}"/>
              </a:ext>
            </a:extLst>
          </p:cNvPr>
          <p:cNvSpPr/>
          <p:nvPr/>
        </p:nvSpPr>
        <p:spPr>
          <a:xfrm>
            <a:off x="7332218" y="4975762"/>
            <a:ext cx="4928259" cy="2004576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1478C-7383-401E-8E32-264CA074FB6F}"/>
              </a:ext>
            </a:extLst>
          </p:cNvPr>
          <p:cNvSpPr txBox="1"/>
          <p:nvPr/>
        </p:nvSpPr>
        <p:spPr>
          <a:xfrm>
            <a:off x="8057795" y="5473005"/>
            <a:ext cx="3473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055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5: Số?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41615"/>
              </p:ext>
            </p:extLst>
          </p:nvPr>
        </p:nvGraphicFramePr>
        <p:xfrm>
          <a:off x="1657096" y="1767072"/>
          <a:ext cx="9052560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170803225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8641912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3165892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Số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liền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trước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Số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đã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cho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Số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liền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sau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88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8 289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8 290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8 291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05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42 135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8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80 000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11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99 999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53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754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29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482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42 136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42 137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02103" y="2994739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42 133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670765" y="491297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42 134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vi-VN" sz="66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liền trước và số liền sau của </a:t>
              </a:r>
              <a:r>
                <a:rPr kumimoji="0" lang="vi-VN" sz="6600" b="0" i="0" u="none" strike="noStrike" kern="1200" cap="none" spc="0" normalizeH="0" noProof="0" dirty="0" smtClean="0">
                  <a:ln>
                    <a:noFill/>
                  </a:ln>
                  <a:solidFill>
                    <a:srgbClr val="ED556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42 135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3179" y="5173154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517" y="3280488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46737676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79 999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80 001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3429974" y="495700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</a:t>
              </a:r>
              <a:r>
                <a:rPr lang="vi-VN" sz="54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70 000 và 90 000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</a:t>
              </a:r>
              <a:r>
                <a:rPr lang="vi-VN" sz="54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99 999 và 80 001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6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6600" dirty="0" smtClean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80 000</a:t>
              </a:r>
              <a:endParaRPr lang="en-US" sz="66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88" y="524274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600165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99 997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999 999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907592" y="3042011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99 998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429974" y="486757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100 000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60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6000" dirty="0" smtClean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99 999</a:t>
              </a:r>
              <a:endParaRPr lang="en-US" sz="60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88" y="5127750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06" y="3327760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0974871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432"/>
                                </p:stCondLst>
                                <p:childTnLst>
                                  <p:par>
                                    <p:cTn id="8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432"/>
                                </p:stCondLst>
                                <p:childTnLst>
                                  <p:par>
                                    <p:cTn id="8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SER_-MONTA-TRONG-DẢI-NGÂN-HÀ-KỲ-CỤC">
            <a:hlinkClick r:id="" action="ppaction://media"/>
            <a:extLst>
              <a:ext uri="{FF2B5EF4-FFF2-40B4-BE49-F238E27FC236}">
                <a16:creationId xmlns:a16="http://schemas.microsoft.com/office/drawing/2014/main" id="{BACA0C82-D5C0-4FB9-A9E1-31E2650C6A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4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6017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5BCDB-EB76-48ED-88C2-844E3848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edroom&#10;&#10;Description automatically generated">
            <a:extLst>
              <a:ext uri="{FF2B5EF4-FFF2-40B4-BE49-F238E27FC236}">
                <a16:creationId xmlns:a16="http://schemas.microsoft.com/office/drawing/2014/main" id="{E7E95F9B-C80A-478D-90DF-F6DE1034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17829" cy="6858000"/>
          </a:xfrm>
        </p:spPr>
      </p:pic>
      <p:sp>
        <p:nvSpPr>
          <p:cNvPr id="7" name="Google Shape;2444;p12">
            <a:extLst>
              <a:ext uri="{FF2B5EF4-FFF2-40B4-BE49-F238E27FC236}">
                <a16:creationId xmlns:a16="http://schemas.microsoft.com/office/drawing/2014/main" id="{93762EDA-88A0-448A-9EF5-E0CE599F5802}"/>
              </a:ext>
            </a:extLst>
          </p:cNvPr>
          <p:cNvSpPr/>
          <p:nvPr/>
        </p:nvSpPr>
        <p:spPr>
          <a:xfrm>
            <a:off x="174172" y="0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6BD0F-1E6B-492E-A9E8-4A97E39777A4}"/>
              </a:ext>
            </a:extLst>
          </p:cNvPr>
          <p:cNvSpPr txBox="1"/>
          <p:nvPr/>
        </p:nvSpPr>
        <p:spPr>
          <a:xfrm>
            <a:off x="433837" y="645857"/>
            <a:ext cx="4052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715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3" y="332535"/>
            <a:ext cx="4843965" cy="4843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0C8390-8E67-409C-A57A-402B58403AA8}"/>
              </a:ext>
            </a:extLst>
          </p:cNvPr>
          <p:cNvSpPr txBox="1"/>
          <p:nvPr/>
        </p:nvSpPr>
        <p:spPr>
          <a:xfrm>
            <a:off x="2581214" y="157740"/>
            <a:ext cx="4587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7168794" y="2570936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517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7EF27-4B74-46EA-9379-D33469BCEA10}"/>
              </a:ext>
            </a:extLst>
          </p:cNvPr>
          <p:cNvSpPr txBox="1"/>
          <p:nvPr/>
        </p:nvSpPr>
        <p:spPr>
          <a:xfrm>
            <a:off x="6638306" y="2009746"/>
            <a:ext cx="499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922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5B3C-79A6-49BC-803B-CD117D5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FD4FA01F-94C0-48DB-954E-31ACA0C9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705A0B32-FB78-490A-8CED-761BA619BADA}"/>
              </a:ext>
            </a:extLst>
          </p:cNvPr>
          <p:cNvSpPr/>
          <p:nvPr/>
        </p:nvSpPr>
        <p:spPr>
          <a:xfrm>
            <a:off x="8110848" y="0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E78F5-7552-422C-A118-26E21E6F68D8}"/>
              </a:ext>
            </a:extLst>
          </p:cNvPr>
          <p:cNvSpPr txBox="1"/>
          <p:nvPr/>
        </p:nvSpPr>
        <p:spPr>
          <a:xfrm>
            <a:off x="8363197" y="429942"/>
            <a:ext cx="35833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13092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73292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Viết</a:t>
                      </a:r>
                      <a:r>
                        <a:rPr lang="vi-VN" sz="3000" baseline="0" dirty="0" smtClean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36 515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1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Ba mươi</a:t>
                      </a:r>
                      <a:r>
                        <a:rPr lang="vi-VN" sz="3000" baseline="0" dirty="0" smtClean="0"/>
                        <a:t> sáu nghìn năm trăm mười lăm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Sáu</a:t>
                      </a:r>
                      <a:r>
                        <a:rPr lang="vi-VN" sz="3000" baseline="0" dirty="0" smtClean="0"/>
                        <a:t> mươi mốt nghìn không trăm ba mươi tư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4043359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61 034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3869" y="4043359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7617" y="4043358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8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38856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Viết</a:t>
                      </a:r>
                      <a:r>
                        <a:rPr lang="vi-VN" sz="3000" baseline="0" dirty="0" smtClean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7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Bảy nghìn</a:t>
                      </a:r>
                      <a:r>
                        <a:rPr lang="vi-VN" sz="3000" baseline="0" dirty="0" smtClean="0"/>
                        <a:t> chín trăm bốn mươi mốt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Hai mươi</a:t>
                      </a:r>
                      <a:r>
                        <a:rPr lang="vi-VN" sz="3000" baseline="0" dirty="0" smtClean="0"/>
                        <a:t> nghìn tám trăm linh chín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2583896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7 941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2484" y="2583896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7242" y="2574271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3772" y="4036702"/>
            <a:ext cx="1437532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20 809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2859" y="4043359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0929" y="4027077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29751" y="4034843"/>
            <a:ext cx="1147653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8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2: Viết</a:t>
            </a:r>
            <a:r>
              <a:rPr kumimoji="0" lang="vi-VN" sz="4000" b="0" i="0" u="none" strike="noStrike" kern="1200" cap="none" spc="0" normalizeH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a) 4 chục nghìn, 2 nghìn, 5 trăm và 3 chục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b) 8 nghìn, 8 trăm, 8 chục và 8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42 530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Bốn mươi hai nghìn năm trăm ba mươi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4552" y="5010357"/>
            <a:ext cx="2194560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8 888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Tám nghìn tám trăm tám mươi tám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7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2: Viết</a:t>
            </a:r>
            <a:r>
              <a:rPr kumimoji="0" lang="vi-VN" sz="4000" b="0" i="0" u="none" strike="noStrike" kern="1200" cap="none" spc="0" normalizeH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c) 5 chục nghìn, 7 trăm, 1 chục và 4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d) 9 chục nghìn, 4 nghìn và 5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50 714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Năm mươi nghìn bảy trăm mười bốn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3201" y="5010357"/>
            <a:ext cx="2385911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94 005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Chín mươi bốn nghìn không trăm linh năm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4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467E-A594-4A1A-9925-58B40BBD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6144212-7816-4C8F-BCBF-343460F01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956" cy="7042068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321CE66-3F9D-4CF1-BAE3-B4030E7C65E9}"/>
              </a:ext>
            </a:extLst>
          </p:cNvPr>
          <p:cNvSpPr/>
          <p:nvPr/>
        </p:nvSpPr>
        <p:spPr>
          <a:xfrm>
            <a:off x="3774432" y="3966358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10329-DA60-4891-97C7-FCC1791D2DF5}"/>
              </a:ext>
            </a:extLst>
          </p:cNvPr>
          <p:cNvSpPr txBox="1"/>
          <p:nvPr/>
        </p:nvSpPr>
        <p:spPr>
          <a:xfrm>
            <a:off x="4012432" y="4517745"/>
            <a:ext cx="3583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121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019A-FE0C-4113-A255-1215294E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oll, box&#10;&#10;Description automatically generated">
            <a:extLst>
              <a:ext uri="{FF2B5EF4-FFF2-40B4-BE49-F238E27FC236}">
                <a16:creationId xmlns:a16="http://schemas.microsoft.com/office/drawing/2014/main" id="{F66CA1DA-60F4-4E48-A164-524D52A86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71B7DB7-5D03-4129-8271-02E6175A6D76}"/>
              </a:ext>
            </a:extLst>
          </p:cNvPr>
          <p:cNvSpPr/>
          <p:nvPr/>
        </p:nvSpPr>
        <p:spPr>
          <a:xfrm>
            <a:off x="6495803" y="190005"/>
            <a:ext cx="5462534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F3C50-3ACF-42F4-A02B-7A13CC01A01E}"/>
              </a:ext>
            </a:extLst>
          </p:cNvPr>
          <p:cNvSpPr txBox="1"/>
          <p:nvPr/>
        </p:nvSpPr>
        <p:spPr>
          <a:xfrm>
            <a:off x="6767344" y="893707"/>
            <a:ext cx="4491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686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828</Words>
  <Application>Microsoft Office PowerPoint</Application>
  <PresentationFormat>Widescreen</PresentationFormat>
  <Paragraphs>175</Paragraphs>
  <Slides>24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#9Slide02 Tieu de dai</vt:lpstr>
      <vt:lpstr>Calibri</vt:lpstr>
      <vt:lpstr>UTM Alberta Heavy</vt:lpstr>
      <vt:lpstr>iCiel Cadena</vt:lpstr>
      <vt:lpstr>#9Slide03 Arima Madurai Black</vt:lpstr>
      <vt:lpstr>SVN-Newton</vt:lpstr>
      <vt:lpstr>Vogue-ExtraBold</vt:lpstr>
      <vt:lpstr>#9Slide02 Noi dung dai</vt:lpstr>
      <vt:lpstr>UTM Showcard</vt:lpstr>
      <vt:lpstr>Yu Gothic Light</vt:lpstr>
      <vt:lpstr>Calibri Light</vt:lpstr>
      <vt:lpstr>UTM Seagull</vt:lpstr>
      <vt:lpstr>#9Slide05 SVNKitten</vt:lpstr>
      <vt:lpstr>Oi</vt:lpstr>
      <vt:lpstr>Times New Roman</vt:lpstr>
      <vt:lpstr>#9Slide03 Kaleko 105 Round</vt:lpstr>
      <vt:lpstr>#9Slide07 HoneyCream</vt:lpstr>
      <vt:lpstr>Arial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MANG NON</dc:creator>
  <cp:keywords>MANG NON</cp:keywords>
  <dc:description>MT50</dc:description>
  <cp:lastModifiedBy>Nguyễn Thị Hồng Linh</cp:lastModifiedBy>
  <cp:revision>MT50</cp:revision>
  <dcterms:created xsi:type="dcterms:W3CDTF">2023-06-14T12:43:52Z</dcterms:created>
  <dcterms:modified xsi:type="dcterms:W3CDTF">2023-07-25T10:43:38Z</dcterms:modified>
  <cp:category>MT50</cp:category>
  <cp:version>MT50</cp:version>
</cp:coreProperties>
</file>