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23" r:id="rId3"/>
  </p:sldMasterIdLst>
  <p:notesMasterIdLst>
    <p:notesMasterId r:id="rId14"/>
  </p:notesMasterIdLst>
  <p:sldIdLst>
    <p:sldId id="257" r:id="rId4"/>
    <p:sldId id="317" r:id="rId5"/>
    <p:sldId id="316" r:id="rId6"/>
    <p:sldId id="343" r:id="rId7"/>
    <p:sldId id="344" r:id="rId8"/>
    <p:sldId id="2634" r:id="rId9"/>
    <p:sldId id="2635" r:id="rId10"/>
    <p:sldId id="2636" r:id="rId11"/>
    <p:sldId id="376" r:id="rId12"/>
    <p:sldId id="34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64" autoAdjust="0"/>
  </p:normalViewPr>
  <p:slideViewPr>
    <p:cSldViewPr snapToGrid="0">
      <p:cViewPr varScale="1">
        <p:scale>
          <a:sx n="80" d="100"/>
          <a:sy n="80" d="100"/>
        </p:scale>
        <p:origin x="3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BBD7E-4CA7-4930-ABBB-5D902133D578}" type="datetimeFigureOut">
              <a:rPr lang="en-US" smtClean="0"/>
              <a:t>4/28/2024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63DA-88A4-4C4D-B1C5-80C8EE5386E0}" type="slidenum">
              <a:rPr lang="en-US" smtClean="0"/>
              <a:t>‹#›</a:t>
            </a:fld>
            <a:endParaRPr lang="en-US"/>
          </a:p>
        </p:txBody>
      </p:sp>
    </p:spTree>
    <p:extLst>
      <p:ext uri="{BB962C8B-B14F-4D97-AF65-F5344CB8AC3E}">
        <p14:creationId xmlns:p14="http://schemas.microsoft.com/office/powerpoint/2010/main" val="19397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3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73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26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4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2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95315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21875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83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7069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274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239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1176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341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0119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6170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64994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298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2024/4/28</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796492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2024/4/28</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801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2024/4/28</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0412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2024/4/28</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50016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2024/4/28</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2418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2024/4/28</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111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2024/4/28</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873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2024/4/28</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3845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2024/4/28</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74468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2024/4/28</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323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4/28/2024</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101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2024/4/28</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868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39547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4/28/2024</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4962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4/28/2024</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775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4/28/2024</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46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4/28/2024</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8126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4/28/2024</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8755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6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2024/4/28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7" name="Picture 6">
            <a:extLst>
              <a:ext uri="{FF2B5EF4-FFF2-40B4-BE49-F238E27FC236}">
                <a16:creationId xmlns:a16="http://schemas.microsoft.com/office/drawing/2014/main" id="{5F1CFC3C-29A1-42E8-93ED-E6892447FAC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66143CB-5F50-4F43-B99E-40B1287455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5128040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5033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198783" y="1265020"/>
            <a:ext cx="12390783" cy="4926230"/>
          </a:xfrm>
          <a:prstGeom prst="rect">
            <a:avLst/>
          </a:prstGeom>
        </p:spPr>
      </p:pic>
      <p:pic>
        <p:nvPicPr>
          <p:cNvPr id="5" name="Picture 4">
            <a:extLst>
              <a:ext uri="{FF2B5EF4-FFF2-40B4-BE49-F238E27FC236}">
                <a16:creationId xmlns:a16="http://schemas.microsoft.com/office/drawing/2014/main" id="{58DDE237-90C9-71DC-15B4-18D2936706E2}"/>
              </a:ext>
            </a:extLst>
          </p:cNvPr>
          <p:cNvPicPr>
            <a:picLocks noChangeAspect="1"/>
          </p:cNvPicPr>
          <p:nvPr/>
        </p:nvPicPr>
        <p:blipFill rotWithShape="1">
          <a:blip r:embed="rId3"/>
          <a:srcRect b="37814"/>
          <a:stretch/>
        </p:blipFill>
        <p:spPr>
          <a:xfrm>
            <a:off x="5022531" y="2492286"/>
            <a:ext cx="1949769" cy="878209"/>
          </a:xfrm>
          <a:prstGeom prst="rect">
            <a:avLst/>
          </a:prstGeom>
        </p:spPr>
      </p:pic>
      <p:pic>
        <p:nvPicPr>
          <p:cNvPr id="6" name="Picture 5">
            <a:extLst>
              <a:ext uri="{FF2B5EF4-FFF2-40B4-BE49-F238E27FC236}">
                <a16:creationId xmlns:a16="http://schemas.microsoft.com/office/drawing/2014/main" id="{DD4AD5A9-062E-24F3-61CB-70FB1AA30140}"/>
              </a:ext>
            </a:extLst>
          </p:cNvPr>
          <p:cNvPicPr>
            <a:picLocks noChangeAspect="1"/>
          </p:cNvPicPr>
          <p:nvPr/>
        </p:nvPicPr>
        <p:blipFill>
          <a:blip r:embed="rId4"/>
          <a:stretch>
            <a:fillRect/>
          </a:stretch>
        </p:blipFill>
        <p:spPr>
          <a:xfrm>
            <a:off x="1932425" y="3208705"/>
            <a:ext cx="8955800" cy="1774090"/>
          </a:xfrm>
          <a:prstGeom prst="rect">
            <a:avLst/>
          </a:prstGeom>
        </p:spPr>
      </p:pic>
      <p:sp>
        <p:nvSpPr>
          <p:cNvPr id="7" name="TextBox 6">
            <a:extLst>
              <a:ext uri="{FF2B5EF4-FFF2-40B4-BE49-F238E27FC236}">
                <a16:creationId xmlns:a16="http://schemas.microsoft.com/office/drawing/2014/main" id="{2145BD6A-920B-E615-8198-36F67D8DB66C}"/>
              </a:ext>
            </a:extLst>
          </p:cNvPr>
          <p:cNvSpPr txBox="1"/>
          <p:nvPr/>
        </p:nvSpPr>
        <p:spPr>
          <a:xfrm>
            <a:off x="5059679" y="4551680"/>
            <a:ext cx="239839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E443443-32F4-4CC6-BFAE-09BADD9FB576}"/>
              </a:ext>
            </a:extLst>
          </p:cNvPr>
          <p:cNvGrpSpPr/>
          <p:nvPr/>
        </p:nvGrpSpPr>
        <p:grpSpPr>
          <a:xfrm>
            <a:off x="1204229" y="256855"/>
            <a:ext cx="10364471" cy="6259432"/>
            <a:chOff x="1271036" y="857670"/>
            <a:chExt cx="6545270" cy="3980249"/>
          </a:xfrm>
        </p:grpSpPr>
        <p:pic>
          <p:nvPicPr>
            <p:cNvPr id="21" name="图片 13">
              <a:extLst>
                <a:ext uri="{FF2B5EF4-FFF2-40B4-BE49-F238E27FC236}">
                  <a16:creationId xmlns:a16="http://schemas.microsoft.com/office/drawing/2014/main" id="{67847AF4-C018-4C57-AC0D-FCFC645984D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71036" y="857670"/>
              <a:ext cx="6545270" cy="3980249"/>
            </a:xfrm>
            <a:prstGeom prst="rect">
              <a:avLst/>
            </a:prstGeom>
          </p:spPr>
        </p:pic>
        <p:sp>
          <p:nvSpPr>
            <p:cNvPr id="22" name="Rectangle 21">
              <a:extLst>
                <a:ext uri="{FF2B5EF4-FFF2-40B4-BE49-F238E27FC236}">
                  <a16:creationId xmlns:a16="http://schemas.microsoft.com/office/drawing/2014/main" id="{0FFF4744-AF54-4B15-B782-32256A03EB1A}"/>
                </a:ext>
              </a:extLst>
            </p:cNvPr>
            <p:cNvSpPr/>
            <p:nvPr/>
          </p:nvSpPr>
          <p:spPr>
            <a:xfrm>
              <a:off x="3331596" y="1954097"/>
              <a:ext cx="2601326" cy="587527"/>
            </a:xfrm>
            <a:prstGeom prst="rect">
              <a:avLst/>
            </a:prstGeom>
            <a:ln>
              <a:noFill/>
            </a:ln>
          </p:spPr>
          <p:txBody>
            <a:bodyPr wrap="square" lIns="91972" tIns="46031" rIns="91972" bIns="46031">
              <a:spAutoFit/>
            </a:bodyPr>
            <a:lstStyle/>
            <a:p>
              <a:pPr marL="0" marR="0" lvl="0" indent="0" algn="ctr" defTabSz="1229487" rtl="0" eaLnBrk="1" fontAlgn="auto" latinLnBrk="0" hangingPunct="1">
                <a:lnSpc>
                  <a:spcPct val="100000"/>
                </a:lnSpc>
                <a:spcBef>
                  <a:spcPts val="0"/>
                </a:spcBef>
                <a:spcAft>
                  <a:spcPts val="0"/>
                </a:spcAft>
                <a:buClrTx/>
                <a:buSzTx/>
                <a:buFontTx/>
                <a:buNone/>
                <a:tabLst/>
                <a:defRPr/>
              </a:pPr>
              <a:r>
                <a:rPr lang="en-US" sz="5400" b="1" dirty="0" err="1">
                  <a:ln w="22225">
                    <a:solidFill>
                      <a:srgbClr val="ED7D31"/>
                    </a:solidFill>
                    <a:prstDash val="solid"/>
                  </a:ln>
                  <a:solidFill>
                    <a:srgbClr val="FFFF00"/>
                  </a:solidFill>
                  <a:latin typeface="Arial-SGK-TV" pitchFamily="2" charset="0"/>
                  <a:cs typeface="Arial-SGK-TV" pitchFamily="2" charset="0"/>
                  <a:sym typeface="Arial"/>
                </a:rPr>
                <a:t>Luyện</a:t>
              </a:r>
              <a:r>
                <a:rPr lang="en-US" sz="5400" b="1" dirty="0">
                  <a:ln w="22225">
                    <a:solidFill>
                      <a:srgbClr val="ED7D31"/>
                    </a:solidFill>
                    <a:prstDash val="solid"/>
                  </a:ln>
                  <a:solidFill>
                    <a:srgbClr val="FFFF00"/>
                  </a:solidFill>
                  <a:latin typeface="Arial-SGK-TV" pitchFamily="2" charset="0"/>
                  <a:cs typeface="Arial-SGK-TV" pitchFamily="2" charset="0"/>
                  <a:sym typeface="Arial"/>
                </a:rPr>
                <a:t> </a:t>
              </a:r>
              <a:r>
                <a:rPr lang="en-US" sz="5400" b="1" dirty="0" err="1">
                  <a:ln w="22225">
                    <a:solidFill>
                      <a:srgbClr val="ED7D31"/>
                    </a:solidFill>
                    <a:prstDash val="solid"/>
                  </a:ln>
                  <a:solidFill>
                    <a:srgbClr val="FFFF00"/>
                  </a:solidFill>
                  <a:latin typeface="Arial-SGK-TV" pitchFamily="2" charset="0"/>
                  <a:cs typeface="Arial-SGK-TV" pitchFamily="2" charset="0"/>
                  <a:sym typeface="Arial"/>
                </a:rPr>
                <a:t>tập</a:t>
              </a:r>
              <a:endParaRPr kumimoji="0" lang="en-US" sz="5400" b="1" i="0" u="none" strike="noStrike" kern="1200" cap="none" spc="0" normalizeH="0" baseline="0" noProof="0" dirty="0">
                <a:ln w="22225">
                  <a:solidFill>
                    <a:srgbClr val="ED7D31"/>
                  </a:solidFill>
                  <a:prstDash val="solid"/>
                </a:ln>
                <a:solidFill>
                  <a:srgbClr val="FFFF00"/>
                </a:solidFill>
                <a:effectLst/>
                <a:uLnTx/>
                <a:uFillTx/>
                <a:latin typeface="Arial-SGK-TV" pitchFamily="2" charset="0"/>
                <a:ea typeface="+mn-ea"/>
                <a:cs typeface="Arial-SGK-TV" pitchFamily="2" charset="0"/>
                <a:sym typeface="Arial"/>
              </a:endParaRPr>
            </a:p>
          </p:txBody>
        </p:sp>
      </p:grpSp>
    </p:spTree>
    <p:extLst>
      <p:ext uri="{BB962C8B-B14F-4D97-AF65-F5344CB8AC3E}">
        <p14:creationId xmlns:p14="http://schemas.microsoft.com/office/powerpoint/2010/main" val="24849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894458" cy="646290"/>
            <a:chOff x="1912267" y="1496635"/>
            <a:chExt cx="10894458" cy="646290"/>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54289D39-879F-E0AE-0DC3-FF414E080C83}"/>
              </a:ext>
            </a:extLst>
          </p:cNvPr>
          <p:cNvPicPr>
            <a:picLocks noChangeAspect="1"/>
          </p:cNvPicPr>
          <p:nvPr/>
        </p:nvPicPr>
        <p:blipFill>
          <a:blip r:embed="rId3"/>
          <a:stretch>
            <a:fillRect/>
          </a:stretch>
        </p:blipFill>
        <p:spPr>
          <a:xfrm>
            <a:off x="1828800" y="1295400"/>
            <a:ext cx="7620000" cy="1771650"/>
          </a:xfrm>
          <a:prstGeom prst="rect">
            <a:avLst/>
          </a:prstGeom>
        </p:spPr>
      </p:pic>
      <p:sp>
        <p:nvSpPr>
          <p:cNvPr id="7" name="TextBox 6">
            <a:extLst>
              <a:ext uri="{FF2B5EF4-FFF2-40B4-BE49-F238E27FC236}">
                <a16:creationId xmlns:a16="http://schemas.microsoft.com/office/drawing/2014/main" id="{E27D9955-E277-AADA-D3C4-C6D01181B8D6}"/>
              </a:ext>
            </a:extLst>
          </p:cNvPr>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Calibri" panose="020F0502020204030204" pitchFamily="34" charset="0"/>
                <a:cs typeface="Calibri" panose="020F0502020204030204" pitchFamily="34" charset="0"/>
              </a:rPr>
              <a:t>Quan sát tranh ta thấy:</a:t>
            </a:r>
          </a:p>
          <a:p>
            <a:pPr algn="l"/>
            <a:r>
              <a:rPr lang="vi-VN" sz="2800" b="1" i="0" dirty="0">
                <a:solidFill>
                  <a:srgbClr val="002060"/>
                </a:solidFill>
                <a:effectLst/>
                <a:latin typeface="Calibri" panose="020F0502020204030204" pitchFamily="34" charset="0"/>
                <a:cs typeface="Calibri" panose="020F0502020204030204" pitchFamily="34" charset="0"/>
              </a:rPr>
              <a:t>- Bắp ngô giá 5 000 đồng.</a:t>
            </a:r>
          </a:p>
        </p:txBody>
      </p:sp>
      <p:pic>
        <p:nvPicPr>
          <p:cNvPr id="18" name="Picture 17">
            <a:extLst>
              <a:ext uri="{FF2B5EF4-FFF2-40B4-BE49-F238E27FC236}">
                <a16:creationId xmlns:a16="http://schemas.microsoft.com/office/drawing/2014/main" id="{6001FFFE-5005-A9DB-A3BE-9B630BE4E7DE}"/>
              </a:ext>
            </a:extLst>
          </p:cNvPr>
          <p:cNvPicPr>
            <a:picLocks noChangeAspect="1"/>
          </p:cNvPicPr>
          <p:nvPr/>
        </p:nvPicPr>
        <p:blipFill>
          <a:blip r:embed="rId4"/>
          <a:stretch>
            <a:fillRect/>
          </a:stretch>
        </p:blipFill>
        <p:spPr>
          <a:xfrm>
            <a:off x="4562475" y="3078378"/>
            <a:ext cx="1166812" cy="945934"/>
          </a:xfrm>
          <a:prstGeom prst="rect">
            <a:avLst/>
          </a:prstGeom>
        </p:spPr>
      </p:pic>
      <p:sp>
        <p:nvSpPr>
          <p:cNvPr id="19" name="TextBox 18">
            <a:extLst>
              <a:ext uri="{FF2B5EF4-FFF2-40B4-BE49-F238E27FC236}">
                <a16:creationId xmlns:a16="http://schemas.microsoft.com/office/drawing/2014/main" id="{AA276D8B-1AB8-E233-7CDE-20481D015672}"/>
              </a:ext>
            </a:extLst>
          </p:cNvPr>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p>
        </p:txBody>
      </p:sp>
      <p:pic>
        <p:nvPicPr>
          <p:cNvPr id="21" name="Picture 20">
            <a:extLst>
              <a:ext uri="{FF2B5EF4-FFF2-40B4-BE49-F238E27FC236}">
                <a16:creationId xmlns:a16="http://schemas.microsoft.com/office/drawing/2014/main" id="{B68B2E99-34A0-FC6F-4537-663DE182874D}"/>
              </a:ext>
            </a:extLst>
          </p:cNvPr>
          <p:cNvPicPr>
            <a:picLocks noChangeAspect="1"/>
          </p:cNvPicPr>
          <p:nvPr/>
        </p:nvPicPr>
        <p:blipFill>
          <a:blip r:embed="rId5"/>
          <a:stretch>
            <a:fillRect/>
          </a:stretch>
        </p:blipFill>
        <p:spPr>
          <a:xfrm>
            <a:off x="5910138" y="3686175"/>
            <a:ext cx="1228849" cy="1052512"/>
          </a:xfrm>
          <a:prstGeom prst="rect">
            <a:avLst/>
          </a:prstGeom>
        </p:spPr>
      </p:pic>
      <p:sp>
        <p:nvSpPr>
          <p:cNvPr id="22" name="TextBox 21">
            <a:extLst>
              <a:ext uri="{FF2B5EF4-FFF2-40B4-BE49-F238E27FC236}">
                <a16:creationId xmlns:a16="http://schemas.microsoft.com/office/drawing/2014/main" id="{22EA631F-D677-B6BE-E564-FB61DB8E0BDE}"/>
              </a:ext>
            </a:extLst>
          </p:cNvPr>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là 8 000 đồng – 5 000 đồng = 3 000 đồng.</a:t>
            </a:r>
          </a:p>
        </p:txBody>
      </p:sp>
      <p:grpSp>
        <p:nvGrpSpPr>
          <p:cNvPr id="33" name="Group 32">
            <a:extLst>
              <a:ext uri="{FF2B5EF4-FFF2-40B4-BE49-F238E27FC236}">
                <a16:creationId xmlns:a16="http://schemas.microsoft.com/office/drawing/2014/main" id="{E3ABEF0B-1B92-B712-D281-42D71C19FEE6}"/>
              </a:ext>
            </a:extLst>
          </p:cNvPr>
          <p:cNvGrpSpPr/>
          <p:nvPr/>
        </p:nvGrpSpPr>
        <p:grpSpPr>
          <a:xfrm>
            <a:off x="9658350" y="4076700"/>
            <a:ext cx="1495425" cy="1152525"/>
            <a:chOff x="9467850" y="3648075"/>
            <a:chExt cx="1495425" cy="1152525"/>
          </a:xfrm>
        </p:grpSpPr>
        <p:pic>
          <p:nvPicPr>
            <p:cNvPr id="31" name="Picture 30">
              <a:extLst>
                <a:ext uri="{FF2B5EF4-FFF2-40B4-BE49-F238E27FC236}">
                  <a16:creationId xmlns:a16="http://schemas.microsoft.com/office/drawing/2014/main" id="{2EE748EC-CA1E-5C88-D46E-8A5588CCFB91}"/>
                </a:ext>
              </a:extLst>
            </p:cNvPr>
            <p:cNvPicPr>
              <a:picLocks noChangeAspect="1"/>
            </p:cNvPicPr>
            <p:nvPr/>
          </p:nvPicPr>
          <p:blipFill>
            <a:blip r:embed="rId6"/>
            <a:stretch>
              <a:fillRect/>
            </a:stretch>
          </p:blipFill>
          <p:spPr>
            <a:xfrm>
              <a:off x="9810750" y="3648075"/>
              <a:ext cx="647700" cy="819150"/>
            </a:xfrm>
            <a:prstGeom prst="rect">
              <a:avLst/>
            </a:prstGeom>
          </p:spPr>
        </p:pic>
        <p:sp>
          <p:nvSpPr>
            <p:cNvPr id="32" name="Rectangle: Rounded Corners 31">
              <a:extLst>
                <a:ext uri="{FF2B5EF4-FFF2-40B4-BE49-F238E27FC236}">
                  <a16:creationId xmlns:a16="http://schemas.microsoft.com/office/drawing/2014/main"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id="{DCDD9AD0-917F-7E61-4BB2-3EB67BA9C6DA}"/>
              </a:ext>
            </a:extLst>
          </p:cNvPr>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p>
        </p:txBody>
      </p:sp>
      <p:pic>
        <p:nvPicPr>
          <p:cNvPr id="36" name="Picture 35">
            <a:extLst>
              <a:ext uri="{FF2B5EF4-FFF2-40B4-BE49-F238E27FC236}">
                <a16:creationId xmlns:a16="http://schemas.microsoft.com/office/drawing/2014/main" id="{8EA393D0-94F6-6F3D-3D1F-1721DDAF94BA}"/>
              </a:ext>
            </a:extLst>
          </p:cNvPr>
          <p:cNvPicPr>
            <a:picLocks noChangeAspect="1"/>
          </p:cNvPicPr>
          <p:nvPr/>
        </p:nvPicPr>
        <p:blipFill>
          <a:blip r:embed="rId7"/>
          <a:stretch>
            <a:fillRect/>
          </a:stretch>
        </p:blipFill>
        <p:spPr>
          <a:xfrm>
            <a:off x="7900235" y="5257800"/>
            <a:ext cx="1072315" cy="848916"/>
          </a:xfrm>
          <a:prstGeom prst="rect">
            <a:avLst/>
          </a:prstGeom>
        </p:spPr>
      </p:pic>
      <p:sp>
        <p:nvSpPr>
          <p:cNvPr id="37" name="TextBox 36">
            <a:extLst>
              <a:ext uri="{FF2B5EF4-FFF2-40B4-BE49-F238E27FC236}">
                <a16:creationId xmlns:a16="http://schemas.microsoft.com/office/drawing/2014/main" id="{5BC1B7BB-C7B0-71F5-BC6B-BF126686168C}"/>
              </a:ext>
            </a:extLst>
          </p:cNvPr>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giá là 10 000 đồng – 8 nghìn đồng = 2 000 đồng.</a:t>
            </a:r>
          </a:p>
        </p:txBody>
      </p:sp>
    </p:spTree>
    <p:extLst>
      <p:ext uri="{BB962C8B-B14F-4D97-AF65-F5344CB8AC3E}">
        <p14:creationId xmlns:p14="http://schemas.microsoft.com/office/powerpoint/2010/main" val="1044514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mn-ea"/>
                  <a:cs typeface="Arial"/>
                  <a:sym typeface="Arial"/>
                </a:rPr>
                <a:t>Số</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Arial"/>
                  <a:cs typeface="Arial"/>
                  <a:sym typeface="Arial"/>
                </a:rPr>
                <a:t>2</a:t>
              </a:r>
              <a:endParaRPr kumimoji="0" sz="1864"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619125" y="876300"/>
            <a:ext cx="11068050" cy="2246769"/>
            <a:chOff x="657225" y="1114425"/>
            <a:chExt cx="11068050" cy="2246769"/>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2246769"/>
            </a:xfrm>
            <a:prstGeom prst="rect">
              <a:avLst/>
            </a:prstGeom>
            <a:noFill/>
          </p:spPr>
          <p:txBody>
            <a:bodyPr wrap="square" rtlCol="0">
              <a:spAutoFit/>
            </a:bodyPr>
            <a:lstStyle/>
            <a:p>
              <a:pPr algn="l"/>
              <a:r>
                <a:rPr lang="vi-VN" sz="2800" b="0" i="0" dirty="0">
                  <a:solidFill>
                    <a:srgbClr val="000000"/>
                  </a:solidFill>
                  <a:effectLst/>
                  <a:latin typeface="Calibri" panose="020F0502020204030204" pitchFamily="34" charset="0"/>
                  <a:cs typeface="Calibri" panose="020F0502020204030204" pitchFamily="34" charset="0"/>
                </a:rPr>
                <a:t>Vào đầu vụ ngô, mẹ Lan mua 1 bắp ngô giá 5 000 đồng. Giữa vụ, với 5 000 đồng, mẹ Lan mua được 2 bắp ngô.</a:t>
              </a:r>
            </a:p>
            <a:p>
              <a:pPr algn="l"/>
              <a:r>
                <a:rPr lang="vi-VN" sz="2800" b="0" i="0" dirty="0">
                  <a:solidFill>
                    <a:srgbClr val="000000"/>
                  </a:solidFill>
                  <a:effectLst/>
                  <a:latin typeface="Calibri" panose="020F0502020204030204" pitchFamily="34" charset="0"/>
                  <a:cs typeface="Calibri" panose="020F0502020204030204" pitchFamily="34" charset="0"/>
                </a:rPr>
                <a:t>a) Giữa vụ, giá tiền 1 bắp ngô là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đồng.</a:t>
              </a:r>
            </a:p>
            <a:p>
              <a:pPr algn="l"/>
              <a:r>
                <a:rPr lang="vi-VN" sz="2800" b="0" i="0" dirty="0">
                  <a:solidFill>
                    <a:srgbClr val="000000"/>
                  </a:solidFill>
                  <a:effectLst/>
                  <a:latin typeface="Calibri" panose="020F0502020204030204" pitchFamily="34" charset="0"/>
                  <a:cs typeface="Calibri" panose="020F0502020204030204" pitchFamily="34" charset="0"/>
                </a:rPr>
                <a:t>b) Giá tiền 1 bắp ngô ở đầu vụ nhiều hơn giá tiền 1 bắp ngô ở giữa vụ là đồng.</a:t>
              </a:r>
            </a:p>
          </p:txBody>
        </p:sp>
        <p:sp>
          <p:nvSpPr>
            <p:cNvPr id="3" name="Rectangle: Rounded Corners 2">
              <a:extLst>
                <a:ext uri="{FF2B5EF4-FFF2-40B4-BE49-F238E27FC236}">
                  <a16:creationId xmlns:a16="http://schemas.microsoft.com/office/drawing/2014/main" id="{15F4E443-B78F-0489-CF51-F72A7AB6359A}"/>
                </a:ext>
              </a:extLst>
            </p:cNvPr>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grpSp>
      <p:pic>
        <p:nvPicPr>
          <p:cNvPr id="7" name="Picture 2" descr="5000 đồng (tiền Việt) – Wikipedia tiếng Việt">
            <a:extLst>
              <a:ext uri="{FF2B5EF4-FFF2-40B4-BE49-F238E27FC236}">
                <a16:creationId xmlns:a16="http://schemas.microsoft.com/office/drawing/2014/main" id="{D1C59D58-4E49-C37C-1F2A-B3873DFA4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18135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1F5EF2F-2C2E-301E-8059-91CF3920A30B}"/>
              </a:ext>
            </a:extLst>
          </p:cNvPr>
          <p:cNvSpPr/>
          <p:nvPr/>
        </p:nvSpPr>
        <p:spPr>
          <a:xfrm>
            <a:off x="381000" y="3343275"/>
            <a:ext cx="1181100"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Đầu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F4AE3230-D942-E1DA-BE0A-5F03F8A015D1}"/>
              </a:ext>
            </a:extLst>
          </p:cNvPr>
          <p:cNvGrpSpPr/>
          <p:nvPr/>
        </p:nvGrpSpPr>
        <p:grpSpPr>
          <a:xfrm>
            <a:off x="4067174" y="3133725"/>
            <a:ext cx="2162175" cy="1009650"/>
            <a:chOff x="4229099" y="3095625"/>
            <a:chExt cx="2162175" cy="1009650"/>
          </a:xfrm>
        </p:grpSpPr>
        <p:sp>
          <p:nvSpPr>
            <p:cNvPr id="9" name="Arrow: Right 8">
              <a:extLst>
                <a:ext uri="{FF2B5EF4-FFF2-40B4-BE49-F238E27FC236}">
                  <a16:creationId xmlns:a16="http://schemas.microsoft.com/office/drawing/2014/main" id="{6CD3E297-795A-9663-95A0-B5506B7CB6C8}"/>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CAA5DD-10A8-10C2-3144-871D55E510E9}"/>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13" name="Picture 12" descr="A corn on the cob&#10;&#10;Description automatically generated with medium confidence">
            <a:extLst>
              <a:ext uri="{FF2B5EF4-FFF2-40B4-BE49-F238E27FC236}">
                <a16:creationId xmlns:a16="http://schemas.microsoft.com/office/drawing/2014/main" id="{15FA83BF-D606-A3F1-8147-ABDE7EA8F5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28187" y="2828925"/>
            <a:ext cx="766576" cy="1466850"/>
          </a:xfrm>
          <a:prstGeom prst="rect">
            <a:avLst/>
          </a:prstGeom>
        </p:spPr>
      </p:pic>
      <p:pic>
        <p:nvPicPr>
          <p:cNvPr id="14" name="Picture 2" descr="5000 đồng (tiền Việt) – Wikipedia tiếng Việt">
            <a:extLst>
              <a:ext uri="{FF2B5EF4-FFF2-40B4-BE49-F238E27FC236}">
                <a16:creationId xmlns:a16="http://schemas.microsoft.com/office/drawing/2014/main" id="{405D6369-61FC-D08C-75B4-6677934A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49580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78E27B2F-6337-2C36-7DA3-8900EA9972F1}"/>
              </a:ext>
            </a:extLst>
          </p:cNvPr>
          <p:cNvSpPr/>
          <p:nvPr/>
        </p:nvSpPr>
        <p:spPr>
          <a:xfrm>
            <a:off x="257174" y="4676775"/>
            <a:ext cx="1266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Giữa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39CCE697-0DB7-BA96-1D69-4D327A24D08E}"/>
              </a:ext>
            </a:extLst>
          </p:cNvPr>
          <p:cNvGrpSpPr/>
          <p:nvPr/>
        </p:nvGrpSpPr>
        <p:grpSpPr>
          <a:xfrm>
            <a:off x="3895724" y="4457700"/>
            <a:ext cx="2162175" cy="1009650"/>
            <a:chOff x="4229099" y="3095625"/>
            <a:chExt cx="2162175" cy="1009650"/>
          </a:xfrm>
        </p:grpSpPr>
        <p:sp>
          <p:nvSpPr>
            <p:cNvPr id="17" name="Arrow: Right 16">
              <a:extLst>
                <a:ext uri="{FF2B5EF4-FFF2-40B4-BE49-F238E27FC236}">
                  <a16:creationId xmlns:a16="http://schemas.microsoft.com/office/drawing/2014/main" id="{ABBE48C5-9CEE-8D97-BA0D-E8E07DB42CA1}"/>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28A73A9-BC02-264D-7F2F-F35B0C55A853}"/>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31" name="Picture 30" descr="A corn on the cob&#10;&#10;Description automatically generated with medium confidence">
            <a:extLst>
              <a:ext uri="{FF2B5EF4-FFF2-40B4-BE49-F238E27FC236}">
                <a16:creationId xmlns:a16="http://schemas.microsoft.com/office/drawing/2014/main" id="{1D4531F1-DFE8-2555-D9C2-DB4A5A2324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47212" y="4191000"/>
            <a:ext cx="766576" cy="1466850"/>
          </a:xfrm>
          <a:prstGeom prst="rect">
            <a:avLst/>
          </a:prstGeom>
        </p:spPr>
      </p:pic>
      <p:pic>
        <p:nvPicPr>
          <p:cNvPr id="32" name="Picture 31" descr="A corn on the cob&#10;&#10;Description automatically generated with medium confidence">
            <a:extLst>
              <a:ext uri="{FF2B5EF4-FFF2-40B4-BE49-F238E27FC236}">
                <a16:creationId xmlns:a16="http://schemas.microsoft.com/office/drawing/2014/main" id="{6EB55210-8332-5406-80DE-646DD86F5F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71112" y="4171950"/>
            <a:ext cx="766576" cy="1466850"/>
          </a:xfrm>
          <a:prstGeom prst="rect">
            <a:avLst/>
          </a:prstGeom>
        </p:spPr>
      </p:pic>
      <p:sp>
        <p:nvSpPr>
          <p:cNvPr id="34" name="TextBox 33">
            <a:extLst>
              <a:ext uri="{FF2B5EF4-FFF2-40B4-BE49-F238E27FC236}">
                <a16:creationId xmlns:a16="http://schemas.microsoft.com/office/drawing/2014/main" id="{CF6F3B8E-924C-321F-7617-EA9520BE77FB}"/>
              </a:ext>
            </a:extLst>
          </p:cNvPr>
          <p:cNvSpPr txBox="1"/>
          <p:nvPr/>
        </p:nvSpPr>
        <p:spPr>
          <a:xfrm>
            <a:off x="7248525" y="2762161"/>
            <a:ext cx="4619625" cy="1143070"/>
          </a:xfrm>
          <a:prstGeom prst="rect">
            <a:avLst/>
          </a:prstGeom>
          <a:noFill/>
        </p:spPr>
        <p:txBody>
          <a:bodyPr wrap="square">
            <a:spAutoFit/>
          </a:bodyPr>
          <a:lstStyle/>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a) </a:t>
            </a:r>
            <a:r>
              <a:rPr lang="en-US" sz="2400" b="1" i="0" dirty="0" err="1">
                <a:solidFill>
                  <a:srgbClr val="FF0000"/>
                </a:solidFill>
                <a:effectLst/>
                <a:latin typeface="Calibri" panose="020F0502020204030204" pitchFamily="34" charset="0"/>
                <a:cs typeface="Calibri" panose="020F0502020204030204" pitchFamily="34" charset="0"/>
              </a:rPr>
              <a:t>Giữa</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vụ</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giá</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tiền</a:t>
            </a:r>
            <a:r>
              <a:rPr lang="en-US" sz="2400" b="1" i="0" dirty="0">
                <a:solidFill>
                  <a:srgbClr val="FF0000"/>
                </a:solidFill>
                <a:effectLst/>
                <a:latin typeface="Calibri" panose="020F0502020204030204" pitchFamily="34" charset="0"/>
                <a:cs typeface="Calibri" panose="020F0502020204030204" pitchFamily="34" charset="0"/>
              </a:rPr>
              <a:t> 1 </a:t>
            </a:r>
            <a:r>
              <a:rPr lang="en-US" sz="2400" b="1" i="0" dirty="0" err="1">
                <a:solidFill>
                  <a:srgbClr val="FF0000"/>
                </a:solidFill>
                <a:effectLst/>
                <a:latin typeface="Calibri" panose="020F0502020204030204" pitchFamily="34" charset="0"/>
                <a:cs typeface="Calibri" panose="020F0502020204030204" pitchFamily="34" charset="0"/>
              </a:rPr>
              <a:t>bắp</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ngô</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là</a:t>
            </a:r>
            <a:r>
              <a:rPr lang="en-US" sz="24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 5 000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 : 2 = 2 500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D99B52C5-D0A7-5772-3770-85B90239E17C}"/>
              </a:ext>
            </a:extLst>
          </p:cNvPr>
          <p:cNvSpPr txBox="1"/>
          <p:nvPr/>
        </p:nvSpPr>
        <p:spPr>
          <a:xfrm>
            <a:off x="6924675" y="3809911"/>
            <a:ext cx="5267325" cy="1697068"/>
          </a:xfrm>
          <a:prstGeom prst="rect">
            <a:avLst/>
          </a:prstGeom>
          <a:noFill/>
        </p:spPr>
        <p:txBody>
          <a:bodyPr wrap="square">
            <a:spAutoFit/>
          </a:bodyPr>
          <a:lstStyle/>
          <a:p>
            <a:pPr algn="ctr">
              <a:lnSpc>
                <a:spcPct val="150000"/>
              </a:lnSpc>
            </a:pPr>
            <a:r>
              <a:rPr lang="en-US" sz="2400" b="1" dirty="0">
                <a:solidFill>
                  <a:srgbClr val="FF0000"/>
                </a:solidFill>
                <a:latin typeface="Calibri" panose="020F0502020204030204" pitchFamily="34" charset="0"/>
                <a:cs typeface="Calibri" panose="020F0502020204030204" pitchFamily="34" charset="0"/>
              </a:rPr>
              <a:t>b) </a:t>
            </a:r>
            <a:r>
              <a:rPr lang="vi-VN" sz="2400" b="1" dirty="0">
                <a:solidFill>
                  <a:srgbClr val="FF0000"/>
                </a:solidFill>
                <a:latin typeface="Calibri" panose="020F0502020204030204" pitchFamily="34" charset="0"/>
                <a:cs typeface="Calibri" panose="020F0502020204030204" pitchFamily="34" charset="0"/>
              </a:rPr>
              <a:t>Giá tiền 1 bắp ngô ở đầu vụ nhiều hơn giá tiền 1 bắp ngô ở giữa vụ là</a:t>
            </a:r>
            <a:r>
              <a:rPr lang="en-US" sz="2400" b="1" dirty="0">
                <a:solidFill>
                  <a:srgbClr val="FF0000"/>
                </a:solidFill>
                <a:latin typeface="Calibri" panose="020F0502020204030204" pitchFamily="34" charset="0"/>
                <a:cs typeface="Calibri" panose="020F0502020204030204" pitchFamily="34" charset="0"/>
              </a:rPr>
              <a:t>: </a:t>
            </a:r>
          </a:p>
          <a:p>
            <a:pPr algn="ctr">
              <a:lnSpc>
                <a:spcPct val="150000"/>
              </a:lnSpc>
            </a:pPr>
            <a:r>
              <a:rPr lang="vi-VN" sz="2400" b="1" dirty="0">
                <a:solidFill>
                  <a:srgbClr val="FF0000"/>
                </a:solidFill>
                <a:latin typeface="Calibri" panose="020F0502020204030204" pitchFamily="34" charset="0"/>
                <a:cs typeface="Calibri" panose="020F0502020204030204" pitchFamily="34" charset="0"/>
              </a:rPr>
              <a:t> 5 000 đồng – 2 500 đồng = 2 500 đồng.</a:t>
            </a:r>
          </a:p>
        </p:txBody>
      </p:sp>
      <p:sp>
        <p:nvSpPr>
          <p:cNvPr id="36" name="TextBox 35">
            <a:extLst>
              <a:ext uri="{FF2B5EF4-FFF2-40B4-BE49-F238E27FC236}">
                <a16:creationId xmlns:a16="http://schemas.microsoft.com/office/drawing/2014/main" id="{6CE9F498-AB9B-7E8B-E99D-530494CB09C5}"/>
              </a:ext>
            </a:extLst>
          </p:cNvPr>
          <p:cNvSpPr txBox="1"/>
          <p:nvPr/>
        </p:nvSpPr>
        <p:spPr>
          <a:xfrm>
            <a:off x="7677150" y="5333911"/>
            <a:ext cx="4619625" cy="1143070"/>
          </a:xfrm>
          <a:prstGeom prst="rect">
            <a:avLst/>
          </a:prstGeom>
          <a:noFill/>
        </p:spPr>
        <p:txBody>
          <a:bodyPr wrap="square">
            <a:spAutoFit/>
          </a:bodyPr>
          <a:lstStyle/>
          <a:p>
            <a:pPr algn="ctr">
              <a:lnSpc>
                <a:spcPct val="150000"/>
              </a:lnSpc>
            </a:pP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 a) 2500 </a:t>
            </a:r>
            <a:r>
              <a:rPr lang="en-US" sz="2400" b="1" dirty="0" err="1">
                <a:solidFill>
                  <a:srgbClr val="FF0000"/>
                </a:solidFill>
                <a:latin typeface="Calibri" panose="020F0502020204030204" pitchFamily="34" charset="0"/>
                <a:cs typeface="Calibri" panose="020F0502020204030204" pitchFamily="34" charset="0"/>
              </a:rPr>
              <a:t>đồng</a:t>
            </a:r>
            <a:endParaRPr lang="en-US" sz="2400" b="1" dirty="0">
              <a:solidFill>
                <a:srgbClr val="FF0000"/>
              </a:solidFill>
              <a:latin typeface="Calibri" panose="020F0502020204030204" pitchFamily="34" charset="0"/>
              <a:cs typeface="Calibri" panose="020F0502020204030204" pitchFamily="34" charset="0"/>
            </a:endParaRPr>
          </a:p>
          <a:p>
            <a:pPr algn="ctr">
              <a:lnSpc>
                <a:spcPct val="150000"/>
              </a:lnSpc>
            </a:pPr>
            <a:r>
              <a:rPr lang="en-US" sz="2400" b="1" dirty="0">
                <a:solidFill>
                  <a:srgbClr val="FF0000"/>
                </a:solidFill>
                <a:latin typeface="Calibri" panose="020F0502020204030204" pitchFamily="34" charset="0"/>
                <a:cs typeface="Calibri" panose="020F0502020204030204" pitchFamily="34" charset="0"/>
              </a:rPr>
              <a:t>               b) 2500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8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732533" cy="1384954"/>
            <a:chOff x="1912267" y="1496635"/>
            <a:chExt cx="10732533" cy="1384954"/>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161945"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smtClean="0">
                  <a:ln>
                    <a:noFill/>
                  </a:ln>
                  <a:solidFill>
                    <a:srgbClr val="FFFFFF"/>
                  </a:solidFill>
                  <a:effectLst/>
                  <a:uLnTx/>
                  <a:uFillTx/>
                  <a:latin typeface="Arial"/>
                  <a:ea typeface="Arial"/>
                  <a:cs typeface="Arial"/>
                  <a:sym typeface="Arial"/>
                </a:rPr>
                <a:t>3</a:t>
              </a:r>
              <a:endParaRPr kumimoji="0" sz="20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66837" y="1890712"/>
            <a:ext cx="9344025" cy="2505075"/>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923925" y="4476750"/>
            <a:ext cx="10572750" cy="523220"/>
          </a:xfrm>
          <a:prstGeom prst="rect">
            <a:avLst/>
          </a:prstGeom>
          <a:noFill/>
        </p:spPr>
        <p:txBody>
          <a:bodyPr wrap="square" rtlCol="0">
            <a:spAutoFit/>
          </a:bodyPr>
          <a:lstStyle/>
          <a:p>
            <a:r>
              <a:rPr lang="en-US" sz="2800" b="1" i="0" dirty="0">
                <a:solidFill>
                  <a:srgbClr val="000000"/>
                </a:solidFill>
                <a:effectLst/>
                <a:latin typeface="Calibri" panose="020F0502020204030204" pitchFamily="34" charset="0"/>
                <a:cs typeface="Calibri" panose="020F0502020204030204" pitchFamily="34" charset="0"/>
              </a:rPr>
              <a:t>a) </a:t>
            </a:r>
            <a:r>
              <a:rPr lang="en-US" sz="2800" b="1" i="0" dirty="0" err="1">
                <a:solidFill>
                  <a:srgbClr val="000000"/>
                </a:solidFill>
                <a:effectLst/>
                <a:latin typeface="Calibri" panose="020F0502020204030204" pitchFamily="34" charset="0"/>
                <a:cs typeface="Calibri" panose="020F0502020204030204" pitchFamily="34" charset="0"/>
              </a:rPr>
              <a:t>Hỏi</a:t>
            </a:r>
            <a:r>
              <a:rPr lang="en-US" sz="2800" b="1" i="0" dirty="0">
                <a:solidFill>
                  <a:srgbClr val="000000"/>
                </a:solidFill>
                <a:effectLst/>
                <a:latin typeface="Calibri" panose="020F0502020204030204" pitchFamily="34" charset="0"/>
                <a:cs typeface="Calibri" panose="020F0502020204030204" pitchFamily="34" charset="0"/>
              </a:rPr>
              <a:t> Nam </a:t>
            </a:r>
            <a:r>
              <a:rPr lang="en-US" sz="2800" b="1" i="0" dirty="0" err="1">
                <a:solidFill>
                  <a:srgbClr val="000000"/>
                </a:solidFill>
                <a:effectLst/>
                <a:latin typeface="Calibri" panose="020F0502020204030204" pitchFamily="34" charset="0"/>
                <a:cs typeface="Calibri" panose="020F0502020204030204" pitchFamily="34" charset="0"/>
              </a:rPr>
              <a:t>và</a:t>
            </a:r>
            <a:r>
              <a:rPr lang="en-US" sz="2800" b="1" i="0" dirty="0">
                <a:solidFill>
                  <a:srgbClr val="000000"/>
                </a:solidFill>
                <a:effectLst/>
                <a:latin typeface="Calibri" panose="020F0502020204030204" pitchFamily="34" charset="0"/>
                <a:cs typeface="Calibri" panose="020F0502020204030204" pitchFamily="34" charset="0"/>
              </a:rPr>
              <a:t> Mai </a:t>
            </a:r>
            <a:r>
              <a:rPr lang="en-US" sz="2800" b="1" i="0" dirty="0" err="1">
                <a:solidFill>
                  <a:srgbClr val="000000"/>
                </a:solidFill>
                <a:effectLst/>
                <a:latin typeface="Calibri" panose="020F0502020204030204" pitchFamily="34" charset="0"/>
                <a:cs typeface="Calibri" panose="020F0502020204030204" pitchFamily="34" charset="0"/>
              </a:rPr>
              <a:t>cần</a:t>
            </a:r>
            <a:r>
              <a:rPr lang="en-US" sz="2800" b="1" i="0" dirty="0">
                <a:solidFill>
                  <a:srgbClr val="000000"/>
                </a:solidFill>
                <a:effectLst/>
                <a:latin typeface="Calibri" panose="020F0502020204030204" pitchFamily="34" charset="0"/>
                <a:cs typeface="Calibri" panose="020F0502020204030204" pitchFamily="34" charset="0"/>
              </a:rPr>
              <a:t> bao </a:t>
            </a:r>
            <a:r>
              <a:rPr lang="en-US" sz="2800" b="1" i="0" dirty="0" err="1">
                <a:solidFill>
                  <a:srgbClr val="000000"/>
                </a:solidFill>
                <a:effectLst/>
                <a:latin typeface="Calibri" panose="020F0502020204030204" pitchFamily="34" charset="0"/>
                <a:cs typeface="Calibri" panose="020F0502020204030204" pitchFamily="34" charset="0"/>
              </a:rPr>
              <a:t>nhiêu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tiền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để</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mua</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nguyên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liệu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trên</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528BEE2-8E65-B3F0-9D61-2183CDB2AED0}"/>
              </a:ext>
            </a:extLst>
          </p:cNvPr>
          <p:cNvSpPr txBox="1"/>
          <p:nvPr/>
        </p:nvSpPr>
        <p:spPr>
          <a:xfrm>
            <a:off x="1743075" y="5076825"/>
            <a:ext cx="8315325" cy="107721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Mai </a:t>
            </a:r>
            <a:r>
              <a:rPr lang="en-US" sz="3200" b="1" dirty="0" err="1">
                <a:solidFill>
                  <a:srgbClr val="FF0000"/>
                </a:solidFill>
                <a:latin typeface="Calibri" panose="020F0502020204030204" pitchFamily="34" charset="0"/>
                <a:cs typeface="Calibri" panose="020F0502020204030204" pitchFamily="34" charset="0"/>
              </a:rPr>
              <a:t>cần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nguyên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liệu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algn="ctr"/>
            <a:r>
              <a:rPr lang="en-US" sz="3200" b="1" dirty="0">
                <a:solidFill>
                  <a:srgbClr val="FF0000"/>
                </a:solidFill>
                <a:latin typeface="Calibri" panose="020F0502020204030204" pitchFamily="34" charset="0"/>
                <a:cs typeface="Calibri" panose="020F0502020204030204" pitchFamily="34" charset="0"/>
              </a:rPr>
              <a:t>20 000 +14 000 + 10 000 = 44 000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200400" y="6057007"/>
            <a:ext cx="8315325" cy="584775"/>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44 000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480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1" name="Google Shape;4388;p6">
            <a:extLst>
              <a:ext uri="{FF2B5EF4-FFF2-40B4-BE49-F238E27FC236}">
                <a16:creationId xmlns:a16="http://schemas.microsoft.com/office/drawing/2014/main" id="{415C9FFE-4399-4CDA-99B1-D8993ADA62F8}"/>
              </a:ext>
            </a:extLst>
          </p:cNvPr>
          <p:cNvSpPr/>
          <p:nvPr/>
        </p:nvSpPr>
        <p:spPr>
          <a:xfrm>
            <a:off x="716517" y="454172"/>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smtClean="0">
                <a:ln>
                  <a:noFill/>
                </a:ln>
                <a:solidFill>
                  <a:srgbClr val="FFFFFF"/>
                </a:solidFill>
                <a:effectLst/>
                <a:uLnTx/>
                <a:uFillTx/>
                <a:latin typeface="Arial"/>
                <a:ea typeface="Arial"/>
                <a:cs typeface="Arial"/>
                <a:sym typeface="Arial"/>
              </a:rPr>
              <a:t>3</a:t>
            </a:r>
            <a:endParaRPr kumimoji="0" sz="20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76387" y="357188"/>
            <a:ext cx="8043863" cy="2156510"/>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800100" y="2590800"/>
            <a:ext cx="10572750" cy="954107"/>
          </a:xfrm>
          <a:prstGeom prst="rect">
            <a:avLst/>
          </a:prstGeom>
          <a:noFill/>
        </p:spPr>
        <p:txBody>
          <a:bodyPr wrap="square" rtlCol="0">
            <a:spAutoFit/>
          </a:bodyPr>
          <a:lstStyle/>
          <a:p>
            <a:pPr lvl="0"/>
            <a:r>
              <a:rPr lang="vi-VN" sz="2800" b="1" dirty="0">
                <a:solidFill>
                  <a:srgbClr val="000000"/>
                </a:solidFill>
                <a:latin typeface="Calibri" panose="020F0502020204030204" pitchFamily="34" charset="0"/>
                <a:cs typeface="Calibri" panose="020F0502020204030204" pitchFamily="34" charset="0"/>
              </a:rPr>
              <a:t>b) Nam và Mai bán nước chanh được 80 000 đồng. Hỏi sau khi trừ đi tiền mua nguyên liệu, hai bạn còn bao nhiêu tiền?</a:t>
            </a:r>
          </a:p>
        </p:txBody>
      </p:sp>
      <p:sp>
        <p:nvSpPr>
          <p:cNvPr id="8" name="TextBox 7">
            <a:extLst>
              <a:ext uri="{FF2B5EF4-FFF2-40B4-BE49-F238E27FC236}">
                <a16:creationId xmlns:a16="http://schemas.microsoft.com/office/drawing/2014/main" id="{C528BEE2-8E65-B3F0-9D61-2183CDB2AED0}"/>
              </a:ext>
            </a:extLst>
          </p:cNvPr>
          <p:cNvSpPr txBox="1"/>
          <p:nvPr/>
        </p:nvSpPr>
        <p:spPr>
          <a:xfrm>
            <a:off x="1647825" y="3686175"/>
            <a:ext cx="8315325" cy="1077218"/>
          </a:xfrm>
          <a:prstGeom prst="rect">
            <a:avLst/>
          </a:prstGeom>
          <a:noFill/>
        </p:spPr>
        <p:txBody>
          <a:bodyPr wrap="square" rtlCol="0">
            <a:spAutoFit/>
          </a:bodyPr>
          <a:lstStyle/>
          <a:p>
            <a:pPr lvl="0" algn="ctr"/>
            <a:r>
              <a:rPr lang="en-US" sz="3200" b="1" dirty="0">
                <a:solidFill>
                  <a:srgbClr val="FF0000"/>
                </a:solidFill>
                <a:latin typeface="Calibri" panose="020F0502020204030204" pitchFamily="34" charset="0"/>
                <a:cs typeface="Calibri" panose="020F0502020204030204" pitchFamily="34" charset="0"/>
              </a:rPr>
              <a:t>Hai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còn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lvl="0" algn="ctr"/>
            <a:r>
              <a:rPr lang="en-US" sz="3200" b="1" dirty="0">
                <a:solidFill>
                  <a:srgbClr val="FF0000"/>
                </a:solidFill>
                <a:latin typeface="Calibri" panose="020F0502020204030204" pitchFamily="34" charset="0"/>
                <a:cs typeface="Calibri" panose="020F0502020204030204" pitchFamily="34" charset="0"/>
              </a:rPr>
              <a:t>80000 – 44 000= 36 000 (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076575" y="4733032"/>
            <a:ext cx="8315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36 000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đồng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8276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Số</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00"/>
                  </a:solidFill>
                  <a:effectLst/>
                  <a:uLnTx/>
                  <a:uFillTx/>
                  <a:latin typeface="Calibri" panose="020F0502020204030204" pitchFamily="34" charset="0"/>
                  <a:ea typeface="Arial"/>
                  <a:cs typeface="Calibri" panose="020F0502020204030204" pitchFamily="34" charset="0"/>
                  <a:sym typeface="Arial"/>
                </a:rPr>
                <a:t>4</a:t>
              </a:r>
              <a:endParaRPr kumimoji="0" sz="1864"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552450" y="885825"/>
            <a:ext cx="11010900" cy="1815882"/>
            <a:chOff x="657225" y="1114425"/>
            <a:chExt cx="11010900" cy="1815882"/>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2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đổi</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20 000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endParaRPr lang="en-US" sz="2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a16="http://schemas.microsoft.com/office/drawing/2014/main" id="{ED0E3D42-D700-A712-3654-91CB1F1E1513}"/>
                </a:ext>
              </a:extLst>
            </p:cNvPr>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id="{13BB9878-B911-9D5F-DB8A-3E91A00999DC}"/>
                </a:ext>
              </a:extLst>
            </p:cNvPr>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grpSp>
      <p:pic>
        <p:nvPicPr>
          <p:cNvPr id="22" name="Picture 21">
            <a:extLst>
              <a:ext uri="{FF2B5EF4-FFF2-40B4-BE49-F238E27FC236}">
                <a16:creationId xmlns:a16="http://schemas.microsoft.com/office/drawing/2014/main" id="{53509A7C-C6D8-609E-3F19-ADB4CCBDE881}"/>
              </a:ext>
            </a:extLst>
          </p:cNvPr>
          <p:cNvPicPr>
            <a:picLocks noChangeAspect="1"/>
          </p:cNvPicPr>
          <p:nvPr/>
        </p:nvPicPr>
        <p:blipFill>
          <a:blip r:embed="rId3"/>
          <a:stretch>
            <a:fillRect/>
          </a:stretch>
        </p:blipFill>
        <p:spPr>
          <a:xfrm>
            <a:off x="1243012" y="3038475"/>
            <a:ext cx="1795463" cy="790179"/>
          </a:xfrm>
          <a:prstGeom prst="rect">
            <a:avLst/>
          </a:prstGeom>
        </p:spPr>
      </p:pic>
      <p:sp>
        <p:nvSpPr>
          <p:cNvPr id="24" name="Rectangle: Rounded Corners 23">
            <a:extLst>
              <a:ext uri="{FF2B5EF4-FFF2-40B4-BE49-F238E27FC236}">
                <a16:creationId xmlns:a16="http://schemas.microsoft.com/office/drawing/2014/main" id="{BA2A7A18-B472-631C-255F-BCE432FD74D4}"/>
              </a:ext>
            </a:extLst>
          </p:cNvPr>
          <p:cNvSpPr/>
          <p:nvPr/>
        </p:nvSpPr>
        <p:spPr>
          <a:xfrm>
            <a:off x="1314450" y="3057525"/>
            <a:ext cx="942975"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Tờ</a:t>
            </a:r>
            <a:endParaRPr lang="en-US" sz="2800" dirty="0">
              <a:solidFill>
                <a:srgbClr val="FF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C886745-7BB8-2002-BB9F-02E7C8C60460}"/>
              </a:ext>
            </a:extLst>
          </p:cNvPr>
          <p:cNvGrpSpPr/>
          <p:nvPr/>
        </p:nvGrpSpPr>
        <p:grpSpPr>
          <a:xfrm>
            <a:off x="3428999" y="2886075"/>
            <a:ext cx="2162175" cy="1009650"/>
            <a:chOff x="4229099" y="3095625"/>
            <a:chExt cx="2162175" cy="1009650"/>
          </a:xfrm>
        </p:grpSpPr>
        <p:sp>
          <p:nvSpPr>
            <p:cNvPr id="26" name="Arrow: Right 25">
              <a:extLst>
                <a:ext uri="{FF2B5EF4-FFF2-40B4-BE49-F238E27FC236}">
                  <a16:creationId xmlns:a16="http://schemas.microsoft.com/office/drawing/2014/main" id="{D8C0231C-AF37-B64C-BFAF-99D67399662C}"/>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0EAAB10-2024-25E7-FEA0-D9FA21D2BCAE}"/>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28" name="Picture 27">
            <a:extLst>
              <a:ext uri="{FF2B5EF4-FFF2-40B4-BE49-F238E27FC236}">
                <a16:creationId xmlns:a16="http://schemas.microsoft.com/office/drawing/2014/main" id="{390E910C-38F2-C049-2F89-2DAF08ECE079}"/>
              </a:ext>
            </a:extLst>
          </p:cNvPr>
          <p:cNvPicPr>
            <a:picLocks noChangeAspect="1"/>
          </p:cNvPicPr>
          <p:nvPr/>
        </p:nvPicPr>
        <p:blipFill>
          <a:blip r:embed="rId4"/>
          <a:stretch>
            <a:fillRect/>
          </a:stretch>
        </p:blipFill>
        <p:spPr>
          <a:xfrm>
            <a:off x="5400675" y="3133725"/>
            <a:ext cx="1824947" cy="828675"/>
          </a:xfrm>
          <a:prstGeom prst="rect">
            <a:avLst/>
          </a:prstGeom>
        </p:spPr>
      </p:pic>
      <p:sp>
        <p:nvSpPr>
          <p:cNvPr id="29" name="Rectangle: Rounded Corners 28">
            <a:extLst>
              <a:ext uri="{FF2B5EF4-FFF2-40B4-BE49-F238E27FC236}">
                <a16:creationId xmlns:a16="http://schemas.microsoft.com/office/drawing/2014/main" id="{C2291667-2E4E-DE31-5AE7-94AF6B3E5291}"/>
              </a:ext>
            </a:extLst>
          </p:cNvPr>
          <p:cNvSpPr/>
          <p:nvPr/>
        </p:nvSpPr>
        <p:spPr>
          <a:xfrm>
            <a:off x="1304925" y="306705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5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B4BBAF76-1C85-B646-5EB8-12570CF59C63}"/>
              </a:ext>
            </a:extLst>
          </p:cNvPr>
          <p:cNvPicPr>
            <a:picLocks noChangeAspect="1"/>
          </p:cNvPicPr>
          <p:nvPr/>
        </p:nvPicPr>
        <p:blipFill>
          <a:blip r:embed="rId4"/>
          <a:stretch>
            <a:fillRect/>
          </a:stretch>
        </p:blipFill>
        <p:spPr>
          <a:xfrm>
            <a:off x="1200150" y="4286250"/>
            <a:ext cx="1824947" cy="828675"/>
          </a:xfrm>
          <a:prstGeom prst="rect">
            <a:avLst/>
          </a:prstGeom>
        </p:spPr>
      </p:pic>
      <p:grpSp>
        <p:nvGrpSpPr>
          <p:cNvPr id="37" name="Group 36">
            <a:extLst>
              <a:ext uri="{FF2B5EF4-FFF2-40B4-BE49-F238E27FC236}">
                <a16:creationId xmlns:a16="http://schemas.microsoft.com/office/drawing/2014/main" id="{4BB957AA-C58B-87CB-0472-86745CE4E6F0}"/>
              </a:ext>
            </a:extLst>
          </p:cNvPr>
          <p:cNvGrpSpPr/>
          <p:nvPr/>
        </p:nvGrpSpPr>
        <p:grpSpPr>
          <a:xfrm>
            <a:off x="3381374" y="4067175"/>
            <a:ext cx="2162175" cy="1009650"/>
            <a:chOff x="4229099" y="3095625"/>
            <a:chExt cx="2162175" cy="1009650"/>
          </a:xfrm>
        </p:grpSpPr>
        <p:sp>
          <p:nvSpPr>
            <p:cNvPr id="38" name="Arrow: Right 37">
              <a:extLst>
                <a:ext uri="{FF2B5EF4-FFF2-40B4-BE49-F238E27FC236}">
                  <a16:creationId xmlns:a16="http://schemas.microsoft.com/office/drawing/2014/main" id="{600F651C-C6EB-ECF5-AF8E-A95C9CC3BF65}"/>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267F30-BA60-6F2D-DCE8-4C5E79CE235D}"/>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40" name="Picture 39">
            <a:extLst>
              <a:ext uri="{FF2B5EF4-FFF2-40B4-BE49-F238E27FC236}">
                <a16:creationId xmlns:a16="http://schemas.microsoft.com/office/drawing/2014/main" id="{29B15807-7B4E-F47B-FAFD-ABEACB2FD9F6}"/>
              </a:ext>
            </a:extLst>
          </p:cNvPr>
          <p:cNvPicPr>
            <a:picLocks noChangeAspect="1"/>
          </p:cNvPicPr>
          <p:nvPr/>
        </p:nvPicPr>
        <p:blipFill>
          <a:blip r:embed="rId3"/>
          <a:stretch>
            <a:fillRect/>
          </a:stretch>
        </p:blipFill>
        <p:spPr>
          <a:xfrm>
            <a:off x="5338762" y="4286250"/>
            <a:ext cx="1795463" cy="790179"/>
          </a:xfrm>
          <a:prstGeom prst="rect">
            <a:avLst/>
          </a:prstGeom>
        </p:spPr>
      </p:pic>
      <p:pic>
        <p:nvPicPr>
          <p:cNvPr id="42" name="Picture 41">
            <a:extLst>
              <a:ext uri="{FF2B5EF4-FFF2-40B4-BE49-F238E27FC236}">
                <a16:creationId xmlns:a16="http://schemas.microsoft.com/office/drawing/2014/main" id="{422AB63F-622A-5D90-A10E-11E9281DC83C}"/>
              </a:ext>
            </a:extLst>
          </p:cNvPr>
          <p:cNvPicPr>
            <a:picLocks noChangeAspect="1"/>
          </p:cNvPicPr>
          <p:nvPr/>
        </p:nvPicPr>
        <p:blipFill>
          <a:blip r:embed="rId5"/>
          <a:stretch>
            <a:fillRect/>
          </a:stretch>
        </p:blipFill>
        <p:spPr>
          <a:xfrm>
            <a:off x="7381875" y="4252913"/>
            <a:ext cx="1759541" cy="823912"/>
          </a:xfrm>
          <a:prstGeom prst="rect">
            <a:avLst/>
          </a:prstGeom>
        </p:spPr>
      </p:pic>
      <p:sp>
        <p:nvSpPr>
          <p:cNvPr id="43" name="Rectangle: Rounded Corners 42">
            <a:extLst>
              <a:ext uri="{FF2B5EF4-FFF2-40B4-BE49-F238E27FC236}">
                <a16:creationId xmlns:a16="http://schemas.microsoft.com/office/drawing/2014/main" id="{45C01E1C-BF53-C47E-685F-A60B2E9199CE}"/>
              </a:ext>
            </a:extLst>
          </p:cNvPr>
          <p:cNvSpPr/>
          <p:nvPr/>
        </p:nvSpPr>
        <p:spPr>
          <a:xfrm>
            <a:off x="53911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4" name="Rectangle: Rounded Corners 43">
            <a:extLst>
              <a:ext uri="{FF2B5EF4-FFF2-40B4-BE49-F238E27FC236}">
                <a16:creationId xmlns:a16="http://schemas.microsoft.com/office/drawing/2014/main" id="{D566742D-7407-FCEF-7D85-13A0D55841DF}"/>
              </a:ext>
            </a:extLst>
          </p:cNvPr>
          <p:cNvSpPr/>
          <p:nvPr/>
        </p:nvSpPr>
        <p:spPr>
          <a:xfrm>
            <a:off x="74104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a16="http://schemas.microsoft.com/office/drawing/2014/main" id="{B4C84FFD-41BF-3BFD-872B-E341FEBF695E}"/>
              </a:ext>
            </a:extLst>
          </p:cNvPr>
          <p:cNvSpPr/>
          <p:nvPr/>
        </p:nvSpPr>
        <p:spPr>
          <a:xfrm>
            <a:off x="7400925"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7" name="Picture 46">
            <a:extLst>
              <a:ext uri="{FF2B5EF4-FFF2-40B4-BE49-F238E27FC236}">
                <a16:creationId xmlns:a16="http://schemas.microsoft.com/office/drawing/2014/main" id="{4D3E2E17-F657-A619-B241-BC1A42C7F13E}"/>
              </a:ext>
            </a:extLst>
          </p:cNvPr>
          <p:cNvPicPr>
            <a:picLocks noChangeAspect="1"/>
          </p:cNvPicPr>
          <p:nvPr/>
        </p:nvPicPr>
        <p:blipFill>
          <a:blip r:embed="rId6"/>
          <a:stretch>
            <a:fillRect/>
          </a:stretch>
        </p:blipFill>
        <p:spPr>
          <a:xfrm>
            <a:off x="1143000" y="5419725"/>
            <a:ext cx="2083187" cy="933450"/>
          </a:xfrm>
          <a:prstGeom prst="rect">
            <a:avLst/>
          </a:prstGeom>
        </p:spPr>
      </p:pic>
      <p:grpSp>
        <p:nvGrpSpPr>
          <p:cNvPr id="48" name="Group 47">
            <a:extLst>
              <a:ext uri="{FF2B5EF4-FFF2-40B4-BE49-F238E27FC236}">
                <a16:creationId xmlns:a16="http://schemas.microsoft.com/office/drawing/2014/main" id="{DFBEC292-A87D-0A19-9DB3-0E5CDCC5FD6E}"/>
              </a:ext>
            </a:extLst>
          </p:cNvPr>
          <p:cNvGrpSpPr/>
          <p:nvPr/>
        </p:nvGrpSpPr>
        <p:grpSpPr>
          <a:xfrm>
            <a:off x="3400424" y="5267325"/>
            <a:ext cx="2162175" cy="1009650"/>
            <a:chOff x="4229099" y="3095625"/>
            <a:chExt cx="2162175" cy="1009650"/>
          </a:xfrm>
        </p:grpSpPr>
        <p:sp>
          <p:nvSpPr>
            <p:cNvPr id="49" name="Arrow: Right 48">
              <a:extLst>
                <a:ext uri="{FF2B5EF4-FFF2-40B4-BE49-F238E27FC236}">
                  <a16:creationId xmlns:a16="http://schemas.microsoft.com/office/drawing/2014/main" id="{0BEA9E3F-8140-C28D-874C-6755AA9CCA04}"/>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167D458-9FD9-B8AD-699F-4EE59FC912B5}"/>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id="{D17D5451-407D-F59C-A518-54264452894E}"/>
              </a:ext>
            </a:extLst>
          </p:cNvPr>
          <p:cNvGrpSpPr/>
          <p:nvPr/>
        </p:nvGrpSpPr>
        <p:grpSpPr>
          <a:xfrm>
            <a:off x="5238750" y="5467350"/>
            <a:ext cx="1824947" cy="828675"/>
            <a:chOff x="5238750" y="5467350"/>
            <a:chExt cx="1824947" cy="828675"/>
          </a:xfrm>
        </p:grpSpPr>
        <p:pic>
          <p:nvPicPr>
            <p:cNvPr id="51" name="Picture 50">
              <a:extLst>
                <a:ext uri="{FF2B5EF4-FFF2-40B4-BE49-F238E27FC236}">
                  <a16:creationId xmlns:a16="http://schemas.microsoft.com/office/drawing/2014/main" id="{8F0EFC0B-05AB-9207-2B68-F89ECDC75278}"/>
                </a:ext>
              </a:extLst>
            </p:cNvPr>
            <p:cNvPicPr>
              <a:picLocks noChangeAspect="1"/>
            </p:cNvPicPr>
            <p:nvPr/>
          </p:nvPicPr>
          <p:blipFill>
            <a:blip r:embed="rId4"/>
            <a:stretch>
              <a:fillRect/>
            </a:stretch>
          </p:blipFill>
          <p:spPr>
            <a:xfrm>
              <a:off x="5238750" y="5467350"/>
              <a:ext cx="1824947" cy="828675"/>
            </a:xfrm>
            <a:prstGeom prst="rect">
              <a:avLst/>
            </a:prstGeom>
          </p:spPr>
        </p:pic>
        <p:sp>
          <p:nvSpPr>
            <p:cNvPr id="52" name="Rectangle: Rounded Corners 51">
              <a:extLst>
                <a:ext uri="{FF2B5EF4-FFF2-40B4-BE49-F238E27FC236}">
                  <a16:creationId xmlns:a16="http://schemas.microsoft.com/office/drawing/2014/main" id="{F596326B-EC77-06B9-63DA-8932B790E90D}"/>
                </a:ext>
              </a:extLst>
            </p:cNvPr>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
        <p:nvSpPr>
          <p:cNvPr id="54" name="Rectangle: Rounded Corners 53">
            <a:extLst>
              <a:ext uri="{FF2B5EF4-FFF2-40B4-BE49-F238E27FC236}">
                <a16:creationId xmlns:a16="http://schemas.microsoft.com/office/drawing/2014/main" id="{6EB31214-71AD-A803-F9C0-C690D2EE353D}"/>
              </a:ext>
            </a:extLst>
          </p:cNvPr>
          <p:cNvSpPr/>
          <p:nvPr/>
        </p:nvSpPr>
        <p:spPr>
          <a:xfrm>
            <a:off x="5324475" y="548640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8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371600"/>
            <a:ext cx="5998842" cy="1314072"/>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673671" y="1371600"/>
            <a:ext cx="7439809" cy="1220953"/>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Dặn</a:t>
            </a:r>
            <a:r>
              <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 </a:t>
            </a: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dò</a:t>
            </a:r>
            <a:endPar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endParaRPr>
          </a:p>
        </p:txBody>
      </p:sp>
    </p:spTree>
    <p:extLst>
      <p:ext uri="{BB962C8B-B14F-4D97-AF65-F5344CB8AC3E}">
        <p14:creationId xmlns:p14="http://schemas.microsoft.com/office/powerpoint/2010/main" val="1697559191"/>
      </p:ext>
    </p:extLst>
  </p:cSld>
  <p:clrMapOvr>
    <a:masterClrMapping/>
  </p:clrMapOvr>
  <p:transition advTm="4727">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487</Words>
  <Application>Microsoft Office PowerPoint</Application>
  <PresentationFormat>Widescreen</PresentationFormat>
  <Paragraphs>67</Paragraphs>
  <Slides>10</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vt:i4>
      </vt:variant>
    </vt:vector>
  </HeadingPairs>
  <TitlesOfParts>
    <vt:vector size="22" baseType="lpstr">
      <vt:lpstr>宋体</vt:lpstr>
      <vt:lpstr>Arial</vt:lpstr>
      <vt:lpstr>Arial-SGK-TV</vt:lpstr>
      <vt:lpstr>Calibri</vt:lpstr>
      <vt:lpstr>Cambria</vt:lpstr>
      <vt:lpstr>等线</vt:lpstr>
      <vt:lpstr>等线 Light</vt:lpstr>
      <vt:lpstr>Times New Roman</vt:lpstr>
      <vt:lpstr>字魂59号-创粗黑</vt:lpstr>
      <vt:lpstr>FLOWERS 16X9</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12</cp:revision>
  <dcterms:created xsi:type="dcterms:W3CDTF">2023-02-05T07:18:54Z</dcterms:created>
  <dcterms:modified xsi:type="dcterms:W3CDTF">2024-04-28T16:34:54Z</dcterms:modified>
</cp:coreProperties>
</file>