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11" r:id="rId4"/>
  </p:sldMasterIdLst>
  <p:notesMasterIdLst>
    <p:notesMasterId r:id="rId35"/>
  </p:notesMasterIdLst>
  <p:sldIdLst>
    <p:sldId id="257" r:id="rId5"/>
    <p:sldId id="296" r:id="rId6"/>
    <p:sldId id="269" r:id="rId7"/>
    <p:sldId id="260" r:id="rId8"/>
    <p:sldId id="258" r:id="rId9"/>
    <p:sldId id="261" r:id="rId10"/>
    <p:sldId id="262" r:id="rId11"/>
    <p:sldId id="271" r:id="rId12"/>
    <p:sldId id="265" r:id="rId13"/>
    <p:sldId id="272" r:id="rId14"/>
    <p:sldId id="266" r:id="rId15"/>
    <p:sldId id="278" r:id="rId16"/>
    <p:sldId id="279" r:id="rId17"/>
    <p:sldId id="280" r:id="rId18"/>
    <p:sldId id="281" r:id="rId19"/>
    <p:sldId id="264" r:id="rId20"/>
    <p:sldId id="267" r:id="rId21"/>
    <p:sldId id="268" r:id="rId22"/>
    <p:sldId id="285" r:id="rId23"/>
    <p:sldId id="287" r:id="rId24"/>
    <p:sldId id="288" r:id="rId25"/>
    <p:sldId id="289" r:id="rId26"/>
    <p:sldId id="259" r:id="rId27"/>
    <p:sldId id="290" r:id="rId28"/>
    <p:sldId id="291" r:id="rId29"/>
    <p:sldId id="292" r:id="rId30"/>
    <p:sldId id="297" r:id="rId31"/>
    <p:sldId id="293" r:id="rId32"/>
    <p:sldId id="294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BBF7-D601-406E-B207-AE521378A7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8582E-2281-4260-AA8B-1DE3A3C5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2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9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0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4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228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86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22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825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60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74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6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3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3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5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78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6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8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4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3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6ED27-CFED-4AE0-9651-0B971556E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3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02.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9964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03.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39078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04.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2352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9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7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4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6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EC67-9884-4B56-92A0-EF2CD3952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3994D-59A7-423D-863C-C33B443AF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36516-BD08-4AC9-B67F-473BD2B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1810B-6DBB-4CD0-AA55-0693A257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1EB6F-C5D0-4684-8F9D-DE19034C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3321-FECB-40A8-A4A8-02DE71CF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3ADD-797C-46EF-BD94-22DF744C1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1F093-4FED-4F84-AE41-35CE2521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1C27-9E75-4FDB-A850-B11636DE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A6DA7-F02C-4E4C-AA9B-7CBD8120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C37E-D076-4D2E-A90A-CE982464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4E6DB-346D-447E-A86B-127BBE751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404F8-2699-4CF8-AE6E-AA57BB61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3D572-44EE-442E-800E-1AE2FFEB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5EF25-BB21-4D2F-9250-33EFB9EE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E8D3-F87B-4380-A435-88A2E56D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E71F1-C14E-4136-9691-503BC530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F96E7-6346-4B4D-8435-3D6239B9E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A5A71-E7FD-4A4E-BFCE-2E5A2578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90EA-CB42-4F96-9509-3FBE9F58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6E720-91A0-4E6E-866B-F50E1F47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7C2E-F440-4B00-BDA0-9890F450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9380B-26D8-4E8A-9F89-15C673E0C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8D90-3BEF-4D0B-AACF-4A2B12ABC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C1DC5-D869-4DE6-B1F1-CF20A8F19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5BCDC-5249-4C01-B13F-7E42F5509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F73D6-88FF-4251-B0EE-4E6D3B86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67FD9B-518D-467B-8A76-1C78892D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C6E18-57C5-426D-A095-9B453C46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815C-AC7D-4095-9165-A7DE9649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F7ADF-190A-4DD4-AA4F-6321B660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647DC-C3DA-4E80-9137-DBCFCBE8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E69B4-0E1D-46C2-82E8-B4A8788E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19AA5-6CAA-44D9-BD36-FCA5FD64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2C2B7-A093-4CDF-96EB-A15CA160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C4276-AE37-4ACE-83B0-612D1C7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C704-FE7D-40F7-9162-C5DD2DF7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2E7E6-C8B8-4D97-8F86-9331943C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92B01-C50E-46CC-8B55-3FD2170C2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FA117-AD3C-480F-A5E6-7209D910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713B1-9BF1-4932-9C0F-D72D54C4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03EA1-2DB9-4C22-AFDE-638F6E55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9156-8849-4FBA-988C-16B64A7F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20613-63C9-497B-937A-18217FEE9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32326-3CB0-42E0-8B49-D960D631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3026D-F429-4DA7-B26E-D7439ECE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01E20-F101-4B1A-B7AA-4BDE42AE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239FA-E84A-40D4-87B7-338C0AE1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1FED-8B5C-4194-AE99-D860D534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200C7-7464-4746-8E23-E8E06754D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75C61-2AFF-4AD9-985E-6E22A3A5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EF7EA-E83E-43D6-9483-5525A7C6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C766B-1A17-49A8-827F-B16DF373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C9C52-904C-4C14-B8D2-82E80BBBE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A8324-6E79-4E25-96BD-ABDBB35D3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42C0-272E-47F3-B1C0-40CD3E4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0CD07-13A9-41AF-9053-CF126EE5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D6A10-1A25-426E-8B12-799BD793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8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03.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5064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5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55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3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55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4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59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54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8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04.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6428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3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8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76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2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1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80284-98FC-45A8-ACB3-F64AB11D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5906-861C-4918-8D45-B6720213C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740B-01B4-4862-8B80-03D1C2F72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99E5-4B0C-4C5F-B420-99CCC5152F4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2161-C1F3-4550-BBF4-4B7A55C05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71F1-ED2F-4EE2-9391-D8F87BB97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B412-3EC9-41C4-A378-6701667D1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8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6.xml"/><Relationship Id="rId12" Type="http://schemas.openxmlformats.org/officeDocument/2006/relationships/slide" Target="slide24.xml"/><Relationship Id="rId2" Type="http://schemas.openxmlformats.org/officeDocument/2006/relationships/tags" Target="../tags/tag3.xml"/><Relationship Id="rId16" Type="http://schemas.openxmlformats.org/officeDocument/2006/relationships/image" Target="../media/image23.jpe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5.xml"/><Relationship Id="rId11" Type="http://schemas.openxmlformats.org/officeDocument/2006/relationships/slide" Target="slide23.xml"/><Relationship Id="rId5" Type="http://schemas.openxmlformats.org/officeDocument/2006/relationships/tags" Target="../tags/tag6.xml"/><Relationship Id="rId15" Type="http://schemas.openxmlformats.org/officeDocument/2006/relationships/slide" Target="slide26.xml"/><Relationship Id="rId10" Type="http://schemas.openxmlformats.org/officeDocument/2006/relationships/slide" Target="slide22.xml"/><Relationship Id="rId4" Type="http://schemas.openxmlformats.org/officeDocument/2006/relationships/tags" Target="../tags/tag5.xml"/><Relationship Id="rId9" Type="http://schemas.openxmlformats.org/officeDocument/2006/relationships/slide" Target="slide21.xml"/><Relationship Id="rId1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C6CA7-E0E7-481C-A44B-AF5F1F38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193" y="1491691"/>
            <a:ext cx="8805411" cy="1102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C6FC2-3FE7-4F9A-ABC9-A4DFA809D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642" y="2333600"/>
            <a:ext cx="8730229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8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04DC18A-3575-4573-A20F-355F10F81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5" y="323861"/>
            <a:ext cx="957155" cy="7620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037974-DE91-4C22-9592-E5456C2AFB45}"/>
              </a:ext>
            </a:extLst>
          </p:cNvPr>
          <p:cNvSpPr txBox="1"/>
          <p:nvPr/>
        </p:nvSpPr>
        <p:spPr>
          <a:xfrm>
            <a:off x="1259250" y="323861"/>
            <a:ext cx="4694510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DD129B-27DA-418F-BDA9-E1CF1C50D415}"/>
              </a:ext>
            </a:extLst>
          </p:cNvPr>
          <p:cNvSpPr txBox="1"/>
          <p:nvPr/>
        </p:nvSpPr>
        <p:spPr>
          <a:xfrm>
            <a:off x="776637" y="1519484"/>
            <a:ext cx="4486243" cy="809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ngày tuyệt đẹp!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A185B-62F7-4077-9DDE-961C399D4F94}"/>
              </a:ext>
            </a:extLst>
          </p:cNvPr>
          <p:cNvSpPr txBox="1"/>
          <p:nvPr/>
        </p:nvSpPr>
        <p:spPr>
          <a:xfrm>
            <a:off x="699393" y="2807121"/>
            <a:ext cx="4563487" cy="809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 khó chịu!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3BA1C-B127-4409-A862-31191D58F2D9}"/>
              </a:ext>
            </a:extLst>
          </p:cNvPr>
          <p:cNvSpPr txBox="1"/>
          <p:nvPr/>
        </p:nvSpPr>
        <p:spPr>
          <a:xfrm>
            <a:off x="699391" y="3985681"/>
            <a:ext cx="4563487" cy="809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là thế nào?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6AC76-9F9A-4F91-A3AC-6DA2267557B9}"/>
              </a:ext>
            </a:extLst>
          </p:cNvPr>
          <p:cNvSpPr txBox="1"/>
          <p:nvPr/>
        </p:nvSpPr>
        <p:spPr>
          <a:xfrm>
            <a:off x="5674359" y="1276051"/>
            <a:ext cx="6282915" cy="1296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Không! Mưa bụi và những vũng nước đục, đó mới là một ngày tuyệt đẹp!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C147C-7E30-4F79-8A91-C42B3D474FAA}"/>
              </a:ext>
            </a:extLst>
          </p:cNvPr>
          <p:cNvSpPr txBox="1"/>
          <p:nvPr/>
        </p:nvSpPr>
        <p:spPr>
          <a:xfrm>
            <a:off x="5709918" y="2705484"/>
            <a:ext cx="6211795" cy="1943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kiến ơi, bác hãy nói giúp xem hôm nay là một ngày tuyệt đẹp hay đáng ghét?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8D6AC-9762-481C-BC68-EAFFA0CC9530}"/>
              </a:ext>
            </a:extLst>
          </p:cNvPr>
          <p:cNvSpPr txBox="1"/>
          <p:nvPr/>
        </p:nvSpPr>
        <p:spPr>
          <a:xfrm>
            <a:off x="5674360" y="4795646"/>
            <a:ext cx="6282914" cy="1296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sẽ trả lời câu hỏi của bạn sau khi mặt trời lặn nhé!</a:t>
            </a:r>
          </a:p>
        </p:txBody>
      </p:sp>
    </p:spTree>
    <p:extLst>
      <p:ext uri="{BB962C8B-B14F-4D97-AF65-F5344CB8AC3E}">
        <p14:creationId xmlns:p14="http://schemas.microsoft.com/office/powerpoint/2010/main" val="11861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C04632-58F3-430B-B5BE-8496D32B827F}"/>
              </a:ext>
            </a:extLst>
          </p:cNvPr>
          <p:cNvSpPr/>
          <p:nvPr/>
        </p:nvSpPr>
        <p:spPr>
          <a:xfrm>
            <a:off x="1142639" y="806999"/>
            <a:ext cx="4529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6DD0F0-4342-4EE7-8DCE-264B4390197C}"/>
              </a:ext>
            </a:extLst>
          </p:cNvPr>
          <p:cNvSpPr/>
          <p:nvPr/>
        </p:nvSpPr>
        <p:spPr>
          <a:xfrm>
            <a:off x="1030593" y="1453330"/>
            <a:ext cx="6047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300" b="1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zh-CN" altLang="en-US" sz="3300" b="1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b="1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zh-CN" altLang="en-US" sz="3300" b="1" kern="1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buSzPts val="2800"/>
            </a:pPr>
            <a:r>
              <a:rPr lang="en-US" altLang="zh-CN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3300" kern="1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buSzPts val="2800"/>
            </a:pPr>
            <a:r>
              <a:rPr lang="en-US" altLang="zh-CN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300" kern="1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buSzPts val="2800"/>
            </a:pPr>
            <a:r>
              <a:rPr lang="en-US" altLang="zh-CN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zh-CN" altLang="en-US" sz="3300" kern="1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729093-A157-462E-B333-6BE24BD9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93007" y="863856"/>
            <a:ext cx="511318" cy="511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0EA383-CD14-4A2A-93F1-39FA0C210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457" y="1298001"/>
            <a:ext cx="4637808" cy="2333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F42C00-DB5C-4BA5-B0F9-AC91FDB2F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25" y1="21921" x2="14000" y2="57143"/>
                        <a14:foregroundMark x1="15625" y1="23645" x2="5750" y2="28571"/>
                        <a14:foregroundMark x1="6375" y1="67980" x2="7500" y2="86453"/>
                        <a14:foregroundMark x1="8125" y1="71182" x2="14875" y2="79803"/>
                        <a14:foregroundMark x1="12250" y1="96305" x2="56125" y2="85961"/>
                        <a14:foregroundMark x1="5750" y1="29064" x2="2500" y2="43103"/>
                        <a14:foregroundMark x1="36250" y1="15025" x2="38125" y2="58374"/>
                        <a14:foregroundMark x1="22375" y1="60345" x2="14000" y2="65764"/>
                        <a14:foregroundMark x1="29375" y1="55419" x2="35250" y2="42611"/>
                        <a14:foregroundMark x1="28875" y1="74877" x2="23625" y2="84483"/>
                        <a14:foregroundMark x1="30375" y1="78325" x2="63125" y2="76847"/>
                        <a14:foregroundMark x1="36250" y1="96798" x2="87500" y2="86946"/>
                        <a14:foregroundMark x1="82000" y1="62069" x2="93750" y2="82266"/>
                        <a14:foregroundMark x1="96875" y1="66749" x2="95625" y2="99261"/>
                        <a14:foregroundMark x1="88250" y1="75616" x2="74250" y2="79803"/>
                        <a14:foregroundMark x1="66625" y1="78571" x2="54875" y2="85961"/>
                        <a14:foregroundMark x1="48625" y1="63793" x2="40500" y2="87192"/>
                        <a14:foregroundMark x1="27375" y1="71675" x2="35250" y2="76108"/>
                        <a14:foregroundMark x1="33250" y1="93842" x2="71750" y2="91379"/>
                        <a14:foregroundMark x1="87500" y1="91872" x2="78375" y2="98522"/>
                        <a14:foregroundMark x1="66625" y1="48768" x2="60000" y2="69212"/>
                        <a14:foregroundMark x1="64000" y1="19458" x2="61000" y2="51232"/>
                        <a14:foregroundMark x1="75500" y1="22414" x2="78000" y2="23153"/>
                        <a14:foregroundMark x1="56875" y1="45567" x2="54500" y2="47291"/>
                        <a14:foregroundMark x1="55500" y1="41379" x2="60125" y2="43842"/>
                        <a14:foregroundMark x1="44250" y1="62808" x2="41125" y2="75616"/>
                        <a14:foregroundMark x1="32625" y1="85222" x2="34500" y2="82759"/>
                        <a14:foregroundMark x1="32625" y1="96798" x2="66875" y2="90640"/>
                        <a14:foregroundMark x1="69250" y1="97537" x2="49875" y2="99015"/>
                        <a14:foregroundMark x1="28500" y1="45567" x2="28500" y2="45567"/>
                        <a14:foregroundMark x1="9375" y1="87685" x2="9375" y2="87685"/>
                        <a14:foregroundMark x1="19000" y1="19951" x2="20500" y2="25369"/>
                        <a14:foregroundMark x1="70250" y1="47291" x2="76375" y2="38177"/>
                        <a14:foregroundMark x1="45250" y1="44335" x2="45250" y2="44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42" y="3979009"/>
            <a:ext cx="3629742" cy="18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213B0C-47D9-055D-E45F-8C1B7A06085E}"/>
              </a:ext>
            </a:extLst>
          </p:cNvPr>
          <p:cNvGrpSpPr/>
          <p:nvPr/>
        </p:nvGrpSpPr>
        <p:grpSpPr>
          <a:xfrm>
            <a:off x="-41011" y="0"/>
            <a:ext cx="12191980" cy="6857990"/>
            <a:chOff x="20" y="10"/>
            <a:chExt cx="12191980" cy="6857990"/>
          </a:xfrm>
        </p:grpSpPr>
        <p:pic>
          <p:nvPicPr>
            <p:cNvPr id="5" name="Picture 4" descr="鳥と森で若い女の子のイラスト のイラスト素材・ベクタ - . Image 25816579.">
              <a:extLst>
                <a:ext uri="{FF2B5EF4-FFF2-40B4-BE49-F238E27FC236}">
                  <a16:creationId xmlns:a16="http://schemas.microsoft.com/office/drawing/2014/main" id="{5589C3E3-91C5-8CEC-367A-DB6D92EEA8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" b="17777"/>
            <a:stretch/>
          </p:blipFill>
          <p:spPr bwMode="auto">
            <a:xfrm>
              <a:off x="20" y="10"/>
              <a:ext cx="12191980" cy="685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DCF5A9-F54A-2835-2A9E-CE88C0816C5B}"/>
                </a:ext>
              </a:extLst>
            </p:cNvPr>
            <p:cNvSpPr/>
            <p:nvPr/>
          </p:nvSpPr>
          <p:spPr>
            <a:xfrm>
              <a:off x="197224" y="140677"/>
              <a:ext cx="11797552" cy="66366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F6ACDEF-48AE-917C-398C-F85F021A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8" y="182880"/>
            <a:ext cx="957155" cy="76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D09BE8-3D30-2CF3-C504-BCD1622A3E56}"/>
              </a:ext>
            </a:extLst>
          </p:cNvPr>
          <p:cNvSpPr txBox="1"/>
          <p:nvPr/>
        </p:nvSpPr>
        <p:spPr>
          <a:xfrm>
            <a:off x="1160793" y="240420"/>
            <a:ext cx="5773407" cy="64698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theo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A8B05-2352-13DE-F0EA-9B734FD1C056}"/>
              </a:ext>
            </a:extLst>
          </p:cNvPr>
          <p:cNvSpPr txBox="1"/>
          <p:nvPr/>
        </p:nvSpPr>
        <p:spPr>
          <a:xfrm>
            <a:off x="655323" y="1019220"/>
            <a:ext cx="11231877" cy="2758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Châu chấu nhảy lên gò, chìa cái lưng màu xanh ra phơi nắng. Nó búng chân tanh tách, cọ giũa đôi càng:</a:t>
            </a:r>
          </a:p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Một ngày tuyệt đẹp!</a:t>
            </a:r>
          </a:p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Thật khó chịu! – Giun đất thốt lên, cố rúc đầu sâu thêm vào lớp đất khô.</a:t>
            </a:r>
          </a:p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Thế là thế nào? – Châu chấu nhảy lên. – Trên trời không một gợn mây, mặt trời tỏa nắng huy hoàng.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AB853-9F1F-3EF1-BDA8-7A49383B86CB}"/>
              </a:ext>
            </a:extLst>
          </p:cNvPr>
          <p:cNvSpPr txBox="1"/>
          <p:nvPr/>
        </p:nvSpPr>
        <p:spPr>
          <a:xfrm>
            <a:off x="1524610" y="3894912"/>
            <a:ext cx="10471167" cy="2758202"/>
          </a:xfrm>
          <a:prstGeom prst="round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không đồng ý với giun đất. Chúng quyết định đi hỏi. Vừa hay lúc đó, kiến tha nhành thông đi qua, dừng lại nghỉ. Châu chấu hỏi kiến:</a:t>
            </a:r>
          </a:p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Bác kiến ơi, bác hãy nói giúp xem hôm nay là một ngày tuyệt đẹp hay đáng ghét?</a:t>
            </a:r>
          </a:p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Tôi sẽ trả lời câu hỏi </a:t>
            </a:r>
            <a:r>
              <a:rPr lang="vi-VN" sz="2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</a:t>
            </a:r>
            <a:r>
              <a:rPr lang="en-US" sz="2600" b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2600" b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</a:t>
            </a:r>
            <a:r>
              <a:rPr lang="vi-VN" sz="2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khi mặt trời lặn nhé!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FC557D-887A-4C4A-9A7B-6531C4CADC00}"/>
              </a:ext>
            </a:extLst>
          </p:cNvPr>
          <p:cNvGrpSpPr/>
          <p:nvPr/>
        </p:nvGrpSpPr>
        <p:grpSpPr>
          <a:xfrm>
            <a:off x="90775" y="1085613"/>
            <a:ext cx="851094" cy="584333"/>
            <a:chOff x="0" y="925300"/>
            <a:chExt cx="851094" cy="5843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1750CF-E050-0AFF-C40C-06B8C4902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5300"/>
              <a:ext cx="851094" cy="5843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F57115-01C2-F49A-4B4F-5BB52DC1E4AE}"/>
                </a:ext>
              </a:extLst>
            </p:cNvPr>
            <p:cNvSpPr txBox="1"/>
            <p:nvPr/>
          </p:nvSpPr>
          <p:spPr>
            <a:xfrm>
              <a:off x="280136" y="925300"/>
              <a:ext cx="3113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0319514-164F-FC5D-2883-4D5BC571F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2" y="4071642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408145-5A05-6E96-2872-0B528F8ECDA8}"/>
              </a:ext>
            </a:extLst>
          </p:cNvPr>
          <p:cNvSpPr txBox="1"/>
          <p:nvPr/>
        </p:nvSpPr>
        <p:spPr>
          <a:xfrm>
            <a:off x="972280" y="4132755"/>
            <a:ext cx="3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8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213B0C-47D9-055D-E45F-8C1B7A06085E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5" name="Picture 4" descr="鳥と森で若い女の子のイラスト のイラスト素材・ベクタ - . Image 25816579.">
              <a:extLst>
                <a:ext uri="{FF2B5EF4-FFF2-40B4-BE49-F238E27FC236}">
                  <a16:creationId xmlns:a16="http://schemas.microsoft.com/office/drawing/2014/main" id="{5589C3E3-91C5-8CEC-367A-DB6D92EEA8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" b="17777"/>
            <a:stretch/>
          </p:blipFill>
          <p:spPr bwMode="auto">
            <a:xfrm>
              <a:off x="20" y="10"/>
              <a:ext cx="12191980" cy="685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DCF5A9-F54A-2835-2A9E-CE88C0816C5B}"/>
                </a:ext>
              </a:extLst>
            </p:cNvPr>
            <p:cNvSpPr/>
            <p:nvPr/>
          </p:nvSpPr>
          <p:spPr>
            <a:xfrm>
              <a:off x="197224" y="140677"/>
              <a:ext cx="11797552" cy="66366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8FAA253-19C5-A36A-2EC8-20EDA837C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8" y="182880"/>
            <a:ext cx="957155" cy="76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3B3C2-D260-4C4A-44C0-D74694A16C8B}"/>
              </a:ext>
            </a:extLst>
          </p:cNvPr>
          <p:cNvSpPr txBox="1"/>
          <p:nvPr/>
        </p:nvSpPr>
        <p:spPr>
          <a:xfrm>
            <a:off x="993360" y="366064"/>
            <a:ext cx="5786108" cy="64698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đoạn theo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D6E91-8F11-3E2E-29FB-A5E1573AB307}"/>
              </a:ext>
            </a:extLst>
          </p:cNvPr>
          <p:cNvSpPr txBox="1"/>
          <p:nvPr/>
        </p:nvSpPr>
        <p:spPr>
          <a:xfrm>
            <a:off x="1160792" y="1585336"/>
            <a:ext cx="10201690" cy="22814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lặn, chúng đi đến tổ kiến.</a:t>
            </a:r>
          </a:p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Hôm nay là ngày thế nào hả bác kiến đáng kính?</a:t>
            </a:r>
          </a:p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Hôm này là một ngày tuyệt đẹp! Tôi đã làm việc rất tốt và bây giờ có thể nghỉ ngơi thoải mái.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FC36BF-AE1D-111F-E9AE-5A7D55F69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3" y="1531616"/>
            <a:ext cx="851094" cy="5843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448C7A-D58E-F804-0B48-B40BA6CE1BB0}"/>
              </a:ext>
            </a:extLst>
          </p:cNvPr>
          <p:cNvSpPr txBox="1"/>
          <p:nvPr/>
        </p:nvSpPr>
        <p:spPr>
          <a:xfrm>
            <a:off x="825500" y="1574806"/>
            <a:ext cx="33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46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3D0CBB0E-4313-4BE6-9E4C-1C70A2C43BB4}"/>
              </a:ext>
            </a:extLst>
          </p:cNvPr>
          <p:cNvSpPr/>
          <p:nvPr/>
        </p:nvSpPr>
        <p:spPr>
          <a:xfrm>
            <a:off x="2329941" y="2365393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sym typeface="Arial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31924627-BB21-4D1C-968D-F8975CB563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8961120" y="5748126"/>
            <a:ext cx="3449719" cy="11098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C3B03F-39C8-4B3F-8AD2-868B47BDEAE0}"/>
              </a:ext>
            </a:extLst>
          </p:cNvPr>
          <p:cNvSpPr/>
          <p:nvPr/>
        </p:nvSpPr>
        <p:spPr>
          <a:xfrm>
            <a:off x="-348895" y="836964"/>
            <a:ext cx="7798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toàn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bài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3DC95-03B4-4F82-AC5A-8C62C41B5550}"/>
              </a:ext>
            </a:extLst>
          </p:cNvPr>
          <p:cNvSpPr/>
          <p:nvPr/>
        </p:nvSpPr>
        <p:spPr>
          <a:xfrm>
            <a:off x="4267803" y="1421739"/>
            <a:ext cx="394659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Nunito Black" pitchFamily="2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ED66D-7716-454C-B1EC-58DDE29CB3B1}"/>
              </a:ext>
            </a:extLst>
          </p:cNvPr>
          <p:cNvSpPr/>
          <p:nvPr/>
        </p:nvSpPr>
        <p:spPr>
          <a:xfrm>
            <a:off x="3082295" y="2472331"/>
            <a:ext cx="2076209" cy="629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636ABA-8BEB-4E59-A293-0D3A4187FC77}"/>
              </a:ext>
            </a:extLst>
          </p:cNvPr>
          <p:cNvSpPr/>
          <p:nvPr/>
        </p:nvSpPr>
        <p:spPr>
          <a:xfrm>
            <a:off x="2470875" y="2512719"/>
            <a:ext cx="504000" cy="504000"/>
          </a:xfrm>
          <a:prstGeom prst="ellipse">
            <a:avLst/>
          </a:prstGeom>
          <a:solidFill>
            <a:srgbClr val="93E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sym typeface="Arial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2CB9FD0-2B98-46B0-AA23-A2F164084293}"/>
              </a:ext>
            </a:extLst>
          </p:cNvPr>
          <p:cNvSpPr/>
          <p:nvPr/>
        </p:nvSpPr>
        <p:spPr>
          <a:xfrm>
            <a:off x="2329941" y="3342381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C81D08-E0F6-41D0-8866-10D6D9784AE3}"/>
              </a:ext>
            </a:extLst>
          </p:cNvPr>
          <p:cNvSpPr/>
          <p:nvPr/>
        </p:nvSpPr>
        <p:spPr>
          <a:xfrm>
            <a:off x="3082295" y="3449319"/>
            <a:ext cx="2145139" cy="629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521943-22D7-483A-A696-C5CB75A40007}"/>
              </a:ext>
            </a:extLst>
          </p:cNvPr>
          <p:cNvSpPr/>
          <p:nvPr/>
        </p:nvSpPr>
        <p:spPr>
          <a:xfrm>
            <a:off x="2470875" y="3489707"/>
            <a:ext cx="504000" cy="504000"/>
          </a:xfrm>
          <a:prstGeom prst="ellipse">
            <a:avLst/>
          </a:prstGeom>
          <a:solidFill>
            <a:srgbClr val="FFE44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sym typeface="Arial"/>
            </a:endParaRP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03FC7C1D-48DE-4190-BEC0-5F56E43CEEFF}"/>
              </a:ext>
            </a:extLst>
          </p:cNvPr>
          <p:cNvSpPr/>
          <p:nvPr/>
        </p:nvSpPr>
        <p:spPr>
          <a:xfrm>
            <a:off x="2329940" y="4408123"/>
            <a:ext cx="5119273" cy="798653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0BFF83-9A6C-4D8A-83F7-7BB71F0B0E47}"/>
              </a:ext>
            </a:extLst>
          </p:cNvPr>
          <p:cNvSpPr/>
          <p:nvPr/>
        </p:nvSpPr>
        <p:spPr>
          <a:xfrm>
            <a:off x="3082295" y="4515061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rPr>
              <a:t>Ngắt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rPr>
              <a:t>nghỉ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rPr>
              <a:t>đúng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rPr>
              <a:t>chỗ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C57A09-96A6-4DEE-B3A5-FB9E458891C2}"/>
              </a:ext>
            </a:extLst>
          </p:cNvPr>
          <p:cNvSpPr/>
          <p:nvPr/>
        </p:nvSpPr>
        <p:spPr>
          <a:xfrm>
            <a:off x="2470875" y="4555449"/>
            <a:ext cx="504000" cy="504000"/>
          </a:xfrm>
          <a:prstGeom prst="ellipse">
            <a:avLst/>
          </a:prstGeom>
          <a:solidFill>
            <a:srgbClr val="FFB7A3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sym typeface="Arial"/>
            </a:endParaRPr>
          </a:p>
        </p:txBody>
      </p:sp>
      <p:pic>
        <p:nvPicPr>
          <p:cNvPr id="2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8EB06D0E-D7AF-44DA-94FB-3EAE1F0A5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31703" y="2339134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D43C647-CA5B-4206-925A-DFF4FBD9F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02603" y="332778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22C7AFC8-C86E-4173-841A-D84A43726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67844" y="4446667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7FB6FF-D6AF-4546-B34F-45984470C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96607" y="910421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3C35C-78A4-461F-AF57-73A855176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57" y="4378960"/>
            <a:ext cx="6742064" cy="257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42B84C-00CB-41F4-A8D1-3B44ADCDC156}"/>
              </a:ext>
            </a:extLst>
          </p:cNvPr>
          <p:cNvSpPr txBox="1"/>
          <p:nvPr/>
        </p:nvSpPr>
        <p:spPr>
          <a:xfrm>
            <a:off x="182880" y="374869"/>
            <a:ext cx="1200912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NHƯ THẾ NÀO LÀ ĐẸP?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nhảy lên gò, chìa cái lưng màu xanh ra phơi nắng. Nó búng chân tanh tách, cọ giũa đôi càng: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Một ngày tuyệt đẹp!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Thật khó chịu! – Giun đất thốt lên, cố rúc đầu sâu thêm vào lớp đất khô.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là thế nào? – Châu chấu nhảy lên. – Trên trời không một gợn mây, mặt trời tỏa nắng huy hoàng.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Không! Mưa bụi và những vũng nước đục, đó mới là một ngày tuyệt đẹp! – Giun đất cãi lại.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không đồng ý với giun đất. Chúng quyết định đi hỏi. Vừa hay lúc đó, kiến tha nhành thông đi qua, dừng lại nghỉ. Châu chấu hỏi kiến: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Bác kiến ơi, bác hãy nói giúp xem hôm nay là một ngày tuyệt đẹp hay đáng ghét?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Tôi sẽ trả lời câu </a:t>
            </a: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</a:t>
            </a:r>
            <a:r>
              <a:rPr kumimoji="0" lang="vi-VN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</a:t>
            </a:r>
            <a:r>
              <a:rPr kumimoji="0" lang="vi-VN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sau khi mặt trời lặn nhé!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lặn, chúng đi đến tổ kiến.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nay là ngày thế nào hả bác kiến đáng kính?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này là một ngày tuyệt đẹp! Tôi đã làm việc rất tốt và bây giờ có thể nghỉ ngơi thoải mái.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(V.Ô-xê-ê-va, Thúy Toàn dịch)</a:t>
            </a:r>
          </a:p>
        </p:txBody>
      </p:sp>
    </p:spTree>
    <p:extLst>
      <p:ext uri="{BB962C8B-B14F-4D97-AF65-F5344CB8AC3E}">
        <p14:creationId xmlns:p14="http://schemas.microsoft.com/office/powerpoint/2010/main" val="235251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536" y="447762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54E40-DDCD-4B10-AEDF-69A3562D45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27" t="11921" r="14764" b="20863"/>
          <a:stretch/>
        </p:blipFill>
        <p:spPr>
          <a:xfrm>
            <a:off x="6199749" y="2138450"/>
            <a:ext cx="4476749" cy="22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13B929A-C710-4D22-A3D1-2468C39E3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1" y="1693605"/>
            <a:ext cx="5164395" cy="51643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D3C3DE-46A8-4445-910C-FBD27445EE6F}"/>
              </a:ext>
            </a:extLst>
          </p:cNvPr>
          <p:cNvSpPr/>
          <p:nvPr/>
        </p:nvSpPr>
        <p:spPr>
          <a:xfrm>
            <a:off x="2729857" y="1013171"/>
            <a:ext cx="33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C0C02F-DCF7-4E5E-81EF-E5DD79AE2A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978" y="1013171"/>
            <a:ext cx="534980" cy="597187"/>
          </a:xfrm>
          <a:prstGeom prst="rect">
            <a:avLst/>
          </a:prstGeom>
        </p:spPr>
      </p:pic>
      <p:pic>
        <p:nvPicPr>
          <p:cNvPr id="18" name="PA_库_图片 6">
            <a:extLst>
              <a:ext uri="{FF2B5EF4-FFF2-40B4-BE49-F238E27FC236}">
                <a16:creationId xmlns:a16="http://schemas.microsoft.com/office/drawing/2014/main" id="{989CC103-E871-46F3-B7CC-C30C88E5B1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0480" y="393134"/>
            <a:ext cx="6435852" cy="501107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C97229-67E0-460B-88CD-3F88ED47CC54}"/>
              </a:ext>
            </a:extLst>
          </p:cNvPr>
          <p:cNvSpPr txBox="1"/>
          <p:nvPr/>
        </p:nvSpPr>
        <p:spPr>
          <a:xfrm>
            <a:off x="6276340" y="1855165"/>
            <a:ext cx="4067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vi-VN" sz="33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NHƯ THẾ NÀO LÀ ĐẸP?</a:t>
            </a:r>
            <a:r>
              <a:rPr lang="en-US" sz="33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pt-BR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nào em chưa hiểu nghĩa?</a:t>
            </a:r>
          </a:p>
        </p:txBody>
      </p:sp>
    </p:spTree>
    <p:extLst>
      <p:ext uri="{BB962C8B-B14F-4D97-AF65-F5344CB8AC3E}">
        <p14:creationId xmlns:p14="http://schemas.microsoft.com/office/powerpoint/2010/main" val="24899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át hiện gò đất cổ đại 2.500 năm tuổi tại Anh - QuanTriMang.com">
            <a:extLst>
              <a:ext uri="{FF2B5EF4-FFF2-40B4-BE49-F238E27FC236}">
                <a16:creationId xmlns:a16="http://schemas.microsoft.com/office/drawing/2014/main" id="{5F32BBA7-804C-438E-80AB-2D7CD31F0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0300F-05CE-4C10-B120-7A740516273C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Gò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phằng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73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ơ thấy nắng có ý nghĩa gì?">
            <a:extLst>
              <a:ext uri="{FF2B5EF4-FFF2-40B4-BE49-F238E27FC236}">
                <a16:creationId xmlns:a16="http://schemas.microsoft.com/office/drawing/2014/main" id="{C9DD21FF-D1B3-4BDF-927E-428F760CC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37DF7-6FE9-4F5A-96E7-99E48DC463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(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1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>
            <a:extLst>
              <a:ext uri="{FF2B5EF4-FFF2-40B4-BE49-F238E27FC236}">
                <a16:creationId xmlns:a16="http://schemas.microsoft.com/office/drawing/2014/main" id="{FD3C2E5E-B37F-4058-96C2-609A2815B6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8983" y="4495004"/>
            <a:ext cx="2949414" cy="2643412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79E970D-81CC-477A-BB8E-7ED05748E6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27367" y="3807714"/>
            <a:ext cx="3522417" cy="3156966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7FCDA2F-1FE8-D060-D43B-9E91AF65F343}"/>
              </a:ext>
            </a:extLst>
          </p:cNvPr>
          <p:cNvSpPr/>
          <p:nvPr/>
        </p:nvSpPr>
        <p:spPr>
          <a:xfrm>
            <a:off x="462116" y="304801"/>
            <a:ext cx="11297265" cy="6272980"/>
          </a:xfrm>
          <a:prstGeom prst="round2Diag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C20589A3-8F10-D826-A8DF-A1F2B89CB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1685925"/>
            <a:ext cx="11029138" cy="47529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E4291A-6A36-9BF1-8C5A-12469B14E7DD}"/>
              </a:ext>
            </a:extLst>
          </p:cNvPr>
          <p:cNvSpPr txBox="1"/>
          <p:nvPr/>
        </p:nvSpPr>
        <p:spPr>
          <a:xfrm>
            <a:off x="424544" y="917796"/>
            <a:ext cx="55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3F216-AC69-AF76-9AC4-C7586A13A140}"/>
              </a:ext>
            </a:extLst>
          </p:cNvPr>
          <p:cNvSpPr txBox="1"/>
          <p:nvPr/>
        </p:nvSpPr>
        <p:spPr>
          <a:xfrm>
            <a:off x="1495425" y="1967672"/>
            <a:ext cx="9791700" cy="418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Đọc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đúng từ ngữ, câu, 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đoạn </a:t>
            </a: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và </a:t>
            </a: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bài</a:t>
            </a: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Ngày như thế nào là đẹp?</a:t>
            </a: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endParaRPr lang="en-US" sz="3200" smtClean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Biết đọc lời đối thoại của các nhân vật phù hợp với ngữ điệu.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indent="228600" algn="just">
              <a:lnSpc>
                <a:spcPct val="120000"/>
              </a:lnSpc>
            </a:pP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</a:t>
            </a: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Nhận biết được những suy nghĩ khác nhau của châu chấu, giun đất và kiến về ngày đẹp là ngày như thế nào</a:t>
            </a: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indent="228600" algn="just">
              <a:lnSpc>
                <a:spcPct val="120000"/>
              </a:lnSpc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Hiểu </a:t>
            </a: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được ý nghĩa câu chuyện.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0E5ED-2D8B-4BDD-A655-E3592F399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640" y="-66675"/>
            <a:ext cx="690127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5B7B070-D02B-4E95-93E3-05F9CC68BA5B}"/>
              </a:ext>
            </a:extLst>
          </p:cNvPr>
          <p:cNvSpPr/>
          <p:nvPr/>
        </p:nvSpPr>
        <p:spPr>
          <a:xfrm>
            <a:off x="1058160" y="225978"/>
            <a:ext cx="33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AC130C-7412-412E-BB9F-0F4DE7C06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97642" y="309827"/>
            <a:ext cx="511318" cy="511318"/>
          </a:xfrm>
          <a:prstGeom prst="rect">
            <a:avLst/>
          </a:prstGeom>
        </p:spPr>
      </p:pic>
      <p:grpSp>
        <p:nvGrpSpPr>
          <p:cNvPr id="17" name="PA_库_组合 5">
            <a:extLst>
              <a:ext uri="{FF2B5EF4-FFF2-40B4-BE49-F238E27FC236}">
                <a16:creationId xmlns:a16="http://schemas.microsoft.com/office/drawing/2014/main" id="{ABC3D3B9-D942-437A-A04C-76FD30EE20F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0962" y="981270"/>
            <a:ext cx="587835" cy="706091"/>
            <a:chOff x="1836100" y="2332000"/>
            <a:chExt cx="1572829" cy="862059"/>
          </a:xfrm>
        </p:grpSpPr>
        <p:sp>
          <p:nvSpPr>
            <p:cNvPr id="18" name="任意多边形 10">
              <a:extLst>
                <a:ext uri="{FF2B5EF4-FFF2-40B4-BE49-F238E27FC236}">
                  <a16:creationId xmlns:a16="http://schemas.microsoft.com/office/drawing/2014/main" id="{F74417B1-C58B-4987-8959-E9C36722DA98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任意多边形 11">
              <a:extLst>
                <a:ext uri="{FF2B5EF4-FFF2-40B4-BE49-F238E27FC236}">
                  <a16:creationId xmlns:a16="http://schemas.microsoft.com/office/drawing/2014/main" id="{297A786C-EFF7-4B60-9185-64BDD91F0EBB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F49E81CD-4E0E-4555-B1D2-4D6ED5EB359F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1" name="Rectangle 20">
            <a:hlinkClick r:id="rId9" action="ppaction://hlinksldjump"/>
            <a:extLst>
              <a:ext uri="{FF2B5EF4-FFF2-40B4-BE49-F238E27FC236}">
                <a16:creationId xmlns:a16="http://schemas.microsoft.com/office/drawing/2014/main" id="{EBCE871F-0264-4FD0-9F0E-6B164623B878}"/>
              </a:ext>
            </a:extLst>
          </p:cNvPr>
          <p:cNvSpPr/>
          <p:nvPr/>
        </p:nvSpPr>
        <p:spPr>
          <a:xfrm>
            <a:off x="1355253" y="1012558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PA_库_组合 5">
            <a:extLst>
              <a:ext uri="{FF2B5EF4-FFF2-40B4-BE49-F238E27FC236}">
                <a16:creationId xmlns:a16="http://schemas.microsoft.com/office/drawing/2014/main" id="{242260B9-243C-4E41-8F72-7C41CA2401C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4788" y="1919346"/>
            <a:ext cx="587835" cy="706091"/>
            <a:chOff x="1836100" y="2332000"/>
            <a:chExt cx="1572829" cy="862059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E6B9BE53-A5BE-4FD4-B878-3694B397EAE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任意多边形 11">
              <a:extLst>
                <a:ext uri="{FF2B5EF4-FFF2-40B4-BE49-F238E27FC236}">
                  <a16:creationId xmlns:a16="http://schemas.microsoft.com/office/drawing/2014/main" id="{24F66F58-EBC3-4447-90D4-F7C81297851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文本框 12">
              <a:extLst>
                <a:ext uri="{FF2B5EF4-FFF2-40B4-BE49-F238E27FC236}">
                  <a16:creationId xmlns:a16="http://schemas.microsoft.com/office/drawing/2014/main" id="{5FE81F32-6352-427E-973F-F755DAD465C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7" name="Rectangle 26">
            <a:hlinkClick r:id="rId10" action="ppaction://hlinksldjump"/>
            <a:extLst>
              <a:ext uri="{FF2B5EF4-FFF2-40B4-BE49-F238E27FC236}">
                <a16:creationId xmlns:a16="http://schemas.microsoft.com/office/drawing/2014/main" id="{ECBA54D3-A48D-4F94-8FA5-87C9E99A928C}"/>
              </a:ext>
            </a:extLst>
          </p:cNvPr>
          <p:cNvSpPr/>
          <p:nvPr/>
        </p:nvSpPr>
        <p:spPr>
          <a:xfrm>
            <a:off x="1372576" y="2038982"/>
            <a:ext cx="10528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giun đất và châu chấu ngày như thế nào là đẹp?</a:t>
            </a:r>
          </a:p>
        </p:txBody>
      </p:sp>
      <p:grpSp>
        <p:nvGrpSpPr>
          <p:cNvPr id="28" name="PA_库_组合 5">
            <a:extLst>
              <a:ext uri="{FF2B5EF4-FFF2-40B4-BE49-F238E27FC236}">
                <a16:creationId xmlns:a16="http://schemas.microsoft.com/office/drawing/2014/main" id="{08D14C5F-7A79-408D-AE2F-00F5D762C88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7627" y="2880799"/>
            <a:ext cx="587835" cy="706091"/>
            <a:chOff x="1836100" y="2332000"/>
            <a:chExt cx="1572829" cy="862059"/>
          </a:xfrm>
        </p:grpSpPr>
        <p:sp>
          <p:nvSpPr>
            <p:cNvPr id="29" name="任意多边形 10">
              <a:extLst>
                <a:ext uri="{FF2B5EF4-FFF2-40B4-BE49-F238E27FC236}">
                  <a16:creationId xmlns:a16="http://schemas.microsoft.com/office/drawing/2014/main" id="{C6BFEA5E-4463-4D18-AFE6-1E07373FEC8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0" name="任意多边形 11">
              <a:extLst>
                <a:ext uri="{FF2B5EF4-FFF2-40B4-BE49-F238E27FC236}">
                  <a16:creationId xmlns:a16="http://schemas.microsoft.com/office/drawing/2014/main" id="{E3F3EF00-1CCF-4232-B3E1-74DDD7735AFF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文本框 12">
              <a:extLst>
                <a:ext uri="{FF2B5EF4-FFF2-40B4-BE49-F238E27FC236}">
                  <a16:creationId xmlns:a16="http://schemas.microsoft.com/office/drawing/2014/main" id="{46A7C975-8E9E-405D-9D3F-0B10478E70E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2" name="Rectangle 31">
            <a:hlinkClick r:id="rId11" action="ppaction://hlinksldjump"/>
            <a:extLst>
              <a:ext uri="{FF2B5EF4-FFF2-40B4-BE49-F238E27FC236}">
                <a16:creationId xmlns:a16="http://schemas.microsoft.com/office/drawing/2014/main" id="{F8449C8A-F7EF-4C2E-B55D-6E670987B397}"/>
              </a:ext>
            </a:extLst>
          </p:cNvPr>
          <p:cNvSpPr/>
          <p:nvPr/>
        </p:nvSpPr>
        <p:spPr>
          <a:xfrm>
            <a:off x="1262029" y="2813399"/>
            <a:ext cx="8583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bác kiến phải chờ đến khi mặt trời lặn mới biết ngày như thế nào là đẹp?</a:t>
            </a:r>
          </a:p>
        </p:txBody>
      </p:sp>
      <p:grpSp>
        <p:nvGrpSpPr>
          <p:cNvPr id="33" name="PA_库_组合 5">
            <a:extLst>
              <a:ext uri="{FF2B5EF4-FFF2-40B4-BE49-F238E27FC236}">
                <a16:creationId xmlns:a16="http://schemas.microsoft.com/office/drawing/2014/main" id="{26F39AA5-8AC0-49C6-B7CE-57137618B0D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94130" y="3955664"/>
            <a:ext cx="587835" cy="706091"/>
            <a:chOff x="1836100" y="2332000"/>
            <a:chExt cx="1572829" cy="862059"/>
          </a:xfrm>
        </p:grpSpPr>
        <p:sp>
          <p:nvSpPr>
            <p:cNvPr id="34" name="任意多边形 10">
              <a:extLst>
                <a:ext uri="{FF2B5EF4-FFF2-40B4-BE49-F238E27FC236}">
                  <a16:creationId xmlns:a16="http://schemas.microsoft.com/office/drawing/2014/main" id="{A9BF4A0C-709F-4BD5-9F24-32A36916D85E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任意多边形 11">
              <a:extLst>
                <a:ext uri="{FF2B5EF4-FFF2-40B4-BE49-F238E27FC236}">
                  <a16:creationId xmlns:a16="http://schemas.microsoft.com/office/drawing/2014/main" id="{78DF0CD1-16BF-426C-8F15-0478EF4638AC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6" name="文本框 12">
              <a:extLst>
                <a:ext uri="{FF2B5EF4-FFF2-40B4-BE49-F238E27FC236}">
                  <a16:creationId xmlns:a16="http://schemas.microsoft.com/office/drawing/2014/main" id="{EB570804-F09A-46F4-B5CD-37143807470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7" name="Rectangle 36">
            <a:hlinkClick r:id="rId12" action="ppaction://hlinksldjump"/>
            <a:extLst>
              <a:ext uri="{FF2B5EF4-FFF2-40B4-BE49-F238E27FC236}">
                <a16:creationId xmlns:a16="http://schemas.microsoft.com/office/drawing/2014/main" id="{3A73E7D0-5213-4D7E-8DA0-221DBD9304DF}"/>
              </a:ext>
            </a:extLst>
          </p:cNvPr>
          <p:cNvSpPr/>
          <p:nvPr/>
        </p:nvSpPr>
        <p:spPr>
          <a:xfrm>
            <a:off x="1218532" y="4031216"/>
            <a:ext cx="7951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 vai một nhân vật trong bài để nói về ngày như thế n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đẹp.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318ADA-0145-48ED-B8E6-DE5734C8E533}"/>
              </a:ext>
            </a:extLst>
          </p:cNvPr>
          <p:cNvGrpSpPr/>
          <p:nvPr/>
        </p:nvGrpSpPr>
        <p:grpSpPr>
          <a:xfrm>
            <a:off x="9267352" y="2391841"/>
            <a:ext cx="3104143" cy="3127647"/>
            <a:chOff x="7656474" y="831396"/>
            <a:chExt cx="3689350" cy="3269584"/>
          </a:xfrm>
        </p:grpSpPr>
        <p:pic>
          <p:nvPicPr>
            <p:cNvPr id="39" name="图片 2" descr="2">
              <a:extLst>
                <a:ext uri="{FF2B5EF4-FFF2-40B4-BE49-F238E27FC236}">
                  <a16:creationId xmlns:a16="http://schemas.microsoft.com/office/drawing/2014/main" id="{AE6540E8-1CA8-4BF0-A0A1-8FC6C17B1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56474" y="831396"/>
              <a:ext cx="3689350" cy="3127375"/>
            </a:xfrm>
            <a:prstGeom prst="rect">
              <a:avLst/>
            </a:prstGeom>
          </p:spPr>
        </p:pic>
        <p:sp>
          <p:nvSpPr>
            <p:cNvPr id="40" name="Rounded Rectangle 52">
              <a:extLst>
                <a:ext uri="{FF2B5EF4-FFF2-40B4-BE49-F238E27FC236}">
                  <a16:creationId xmlns:a16="http://schemas.microsoft.com/office/drawing/2014/main" id="{5C10FB9B-EBDD-47B9-A9D3-FEA93DFE140F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PA_库_组合 5">
            <a:extLst>
              <a:ext uri="{FF2B5EF4-FFF2-40B4-BE49-F238E27FC236}">
                <a16:creationId xmlns:a16="http://schemas.microsoft.com/office/drawing/2014/main" id="{C64A130D-EC4D-4B9A-A4AE-AC7F0A2D60D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90665" y="5052555"/>
            <a:ext cx="587835" cy="706091"/>
            <a:chOff x="1836100" y="2332000"/>
            <a:chExt cx="1572829" cy="862059"/>
          </a:xfrm>
        </p:grpSpPr>
        <p:sp>
          <p:nvSpPr>
            <p:cNvPr id="42" name="任意多边形 10">
              <a:extLst>
                <a:ext uri="{FF2B5EF4-FFF2-40B4-BE49-F238E27FC236}">
                  <a16:creationId xmlns:a16="http://schemas.microsoft.com/office/drawing/2014/main" id="{50607E50-8583-496E-AC78-A89E4D9B4B26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任意多边形 11">
              <a:extLst>
                <a:ext uri="{FF2B5EF4-FFF2-40B4-BE49-F238E27FC236}">
                  <a16:creationId xmlns:a16="http://schemas.microsoft.com/office/drawing/2014/main" id="{6B35B78A-F63B-447A-B610-9487AF57B991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62DD8118-FE99-4C23-A00E-6F3C527F48A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45" name="Rectangle 44">
            <a:hlinkClick r:id="rId14" action="ppaction://hlinksldjump"/>
            <a:extLst>
              <a:ext uri="{FF2B5EF4-FFF2-40B4-BE49-F238E27FC236}">
                <a16:creationId xmlns:a16="http://schemas.microsoft.com/office/drawing/2014/main" id="{F1C52634-5F6A-4A72-9B31-41160B7E508A}"/>
              </a:ext>
            </a:extLst>
          </p:cNvPr>
          <p:cNvSpPr/>
          <p:nvPr/>
        </p:nvSpPr>
        <p:spPr>
          <a:xfrm>
            <a:off x="1262029" y="5167423"/>
            <a:ext cx="79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ngày đẹp là ngày như thế nào?</a:t>
            </a:r>
          </a:p>
        </p:txBody>
      </p:sp>
      <p:pic>
        <p:nvPicPr>
          <p:cNvPr id="46" name="Picture 2" descr="Star Cartoon Images, Stock Photos &amp;amp; Vectors | Shutterstock">
            <a:hlinkClick r:id="rId15" action="ppaction://hlinksldjump"/>
            <a:extLst>
              <a:ext uri="{FF2B5EF4-FFF2-40B4-BE49-F238E27FC236}">
                <a16:creationId xmlns:a16="http://schemas.microsoft.com/office/drawing/2014/main" id="{22C7AFC8-C86E-4173-841A-D84A43726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661517" y="575864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32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2" grpId="0"/>
      <p:bldP spid="37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-685800"/>
            <a:ext cx="1017016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905002"/>
            <a:ext cx="6791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4114" y="4343400"/>
            <a:ext cx="8133806" cy="1643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371" y="4440704"/>
            <a:ext cx="7930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nhân vật tranh luận với nhau </a:t>
            </a:r>
            <a:r>
              <a:rPr lang="vi-VN" sz="4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</a:t>
            </a:r>
            <a:r>
              <a:rPr lang="en-US" sz="40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niệm</a:t>
            </a:r>
            <a:r>
              <a:rPr lang="vi-VN" sz="40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như thế nào </a:t>
            </a:r>
            <a:r>
              <a:rPr lang="vi-VN" sz="4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</a:t>
            </a:r>
            <a:r>
              <a:rPr lang="vi-VN" sz="40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 </a:t>
            </a:r>
            <a:endParaRPr lang="vi-VN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560" y="-685800"/>
            <a:ext cx="998728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905002"/>
            <a:ext cx="652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giun đất và châu chấu ngày như thế nào là đẹp?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040" y="4135120"/>
            <a:ext cx="10789920" cy="2341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160" y="4107329"/>
            <a:ext cx="1046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Theo châu chấu</a:t>
            </a:r>
            <a:r>
              <a:rPr lang="vi-VN" sz="33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3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đẹp là ngày nắng ráo, trên trời không một gợn mây, có mặt trời tỏa nắng</a:t>
            </a:r>
            <a:r>
              <a:rPr lang="vi-VN" sz="33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3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Theo giun đất</a:t>
            </a:r>
            <a:r>
              <a:rPr lang="vi-VN" sz="33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3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ngày có </a:t>
            </a:r>
            <a:r>
              <a:rPr lang="vi-VN" sz="33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</a:t>
            </a:r>
            <a:r>
              <a:rPr lang="vi-VN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 và những vũng </a:t>
            </a:r>
            <a:r>
              <a:rPr lang="vi-VN" sz="33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 </a:t>
            </a:r>
            <a:r>
              <a:rPr lang="en-US" sz="33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đục </a:t>
            </a:r>
            <a:r>
              <a:rPr lang="vi-VN" sz="33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 </a:t>
            </a:r>
            <a:r>
              <a:rPr lang="vi-VN" sz="3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một ngày đẹp. 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11353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" y="-685800"/>
            <a:ext cx="11023600" cy="552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680" y="1905002"/>
            <a:ext cx="750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bác kiến phải chờ đến khi mặt trời lặn mới biết ngày như thế nào là đẹp?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60" y="4136282"/>
            <a:ext cx="10368280" cy="1633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4353342"/>
            <a:ext cx="1036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phải đợi đến tối mới biết ngày như thế nào là đẹp </a:t>
            </a:r>
            <a:r>
              <a:rPr lang="vi-VN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</a:t>
            </a:r>
            <a:r>
              <a:rPr lang="en-US" sz="36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muốn kiểm nghiệm qua thực tế.</a:t>
            </a:r>
            <a:endParaRPr lang="vi-VN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11191240" y="62103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97028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905002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 vai một nhân vật trong bài để nói về ngày như thế nào là đẹp.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040" y="4084320"/>
            <a:ext cx="10652760" cy="2392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20" y="4084320"/>
            <a:ext cx="10652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châu chấu: trên trời không một gợn mây, mặt trời tỏa nắng huy hoàng</a:t>
            </a:r>
          </a:p>
          <a:p>
            <a:pPr algn="just"/>
            <a:r>
              <a:rPr lang="vi-VN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Theo giun đất: mưa bụi và những vũng nước đục, đó mới là một ngày tuyệt đẹp.</a:t>
            </a:r>
          </a:p>
          <a:p>
            <a:pPr algn="just"/>
            <a:r>
              <a:rPr lang="vi-VN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Theo bác kiến: ngày đẹp là ngày bác đã làm việc rất tốt và tối có thể </a:t>
            </a:r>
            <a:r>
              <a:rPr lang="vi-VN" sz="2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 </a:t>
            </a:r>
            <a:r>
              <a:rPr lang="vi-VN" sz="26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2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vi-VN" sz="26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 mái.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11226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905002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ngày đẹp là ngày như thế nào?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4136282"/>
            <a:ext cx="10368280" cy="1088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4353342"/>
            <a:ext cx="1036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đẹp là ngày mỗi người làm được nhiều việc tốt.</a:t>
            </a:r>
            <a:endParaRPr lang="vi-VN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CFA00-0C0D-4E73-B506-AEE89B3CEBF0}"/>
              </a:ext>
            </a:extLst>
          </p:cNvPr>
          <p:cNvSpPr txBox="1"/>
          <p:nvPr/>
        </p:nvSpPr>
        <p:spPr>
          <a:xfrm>
            <a:off x="941787" y="1683026"/>
            <a:ext cx="7792720" cy="2828898"/>
          </a:xfrm>
          <a:prstGeom prst="rect">
            <a:avLst/>
          </a:prstGeom>
          <a:solidFill>
            <a:srgbClr val="FFFF99"/>
          </a:solidFill>
          <a:ln w="57150">
            <a:solidFill>
              <a:srgbClr val="00B050"/>
            </a:solidFill>
            <a:prstDash val="lgDashDot"/>
          </a:ln>
        </p:spPr>
        <p:txBody>
          <a:bodyPr vert="horz" lIns="91440" tIns="45720" rIns="91440" bIns="45720" rtlCol="0" anchor="b">
            <a:noAutofit/>
          </a:bodyPr>
          <a:lstStyle/>
          <a:p>
            <a:pPr lvl="0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sz="4000" b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</a:t>
            </a:r>
            <a:r>
              <a:rPr lang="en-US" sz="3600" b="1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vi-VN" sz="3600" b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cuộc trò chuyện của</a:t>
            </a:r>
            <a:r>
              <a:rPr lang="en-US" sz="3600" b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chấu</a:t>
            </a:r>
            <a:r>
              <a:rPr lang="en-US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giun</a:t>
            </a:r>
            <a:r>
              <a:rPr lang="en-US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</a:t>
            </a:r>
            <a:r>
              <a:rPr lang="vi-VN" sz="3600" b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</a:t>
            </a:r>
            <a:r>
              <a:rPr lang="vi-VN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ngày đẹp</a:t>
            </a:r>
            <a:r>
              <a:rPr lang="vi-VN" sz="3600" b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b="1" smtClean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</a:t>
            </a:r>
            <a:r>
              <a:rPr lang="vi-VN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rằng</a:t>
            </a:r>
            <a:r>
              <a:rPr lang="en-US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đẹp là ngày có thể làm được nhiều việc có ích.</a:t>
            </a:r>
          </a:p>
        </p:txBody>
      </p:sp>
      <p:pic>
        <p:nvPicPr>
          <p:cNvPr id="3" name="18">
            <a:extLst>
              <a:ext uri="{FF2B5EF4-FFF2-40B4-BE49-F238E27FC236}">
                <a16:creationId xmlns:a16="http://schemas.microsoft.com/office/drawing/2014/main" id="{32AAEE23-7E0F-42E8-9538-44039449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402320" y="2415639"/>
            <a:ext cx="3646803" cy="4722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93DC95-03B4-4F82-AC5A-8C62C41B5550}"/>
              </a:ext>
            </a:extLst>
          </p:cNvPr>
          <p:cNvSpPr/>
          <p:nvPr/>
        </p:nvSpPr>
        <p:spPr>
          <a:xfrm>
            <a:off x="3311575" y="970202"/>
            <a:ext cx="2492991" cy="676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vi-VN" altLang="zh-CN" sz="3600" b="1" smtClean="0">
                <a:solidFill>
                  <a:srgbClr val="FF1531"/>
                </a:solidFill>
                <a:ea typeface="inpin heiti" charset="-122"/>
                <a:cs typeface="Times New Roman" panose="02020603050405020304" pitchFamily="18" charset="0"/>
                <a:sym typeface="Arial"/>
              </a:rPr>
              <a:t>NỘI DUNG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42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>
            <a:extLst>
              <a:ext uri="{FF2B5EF4-FFF2-40B4-BE49-F238E27FC236}">
                <a16:creationId xmlns:a16="http://schemas.microsoft.com/office/drawing/2014/main" id="{FD3C2E5E-B37F-4058-96C2-609A2815B6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8983" y="4495004"/>
            <a:ext cx="2949414" cy="2643412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79E970D-81CC-477A-BB8E-7ED05748E6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27367" y="3807714"/>
            <a:ext cx="3522417" cy="3156966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7FCDA2F-1FE8-D060-D43B-9E91AF65F343}"/>
              </a:ext>
            </a:extLst>
          </p:cNvPr>
          <p:cNvSpPr/>
          <p:nvPr/>
        </p:nvSpPr>
        <p:spPr>
          <a:xfrm>
            <a:off x="462116" y="304801"/>
            <a:ext cx="11297265" cy="6272980"/>
          </a:xfrm>
          <a:prstGeom prst="round2Diag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C20589A3-8F10-D826-A8DF-A1F2B89CB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1685925"/>
            <a:ext cx="11029138" cy="47529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E4291A-6A36-9BF1-8C5A-12469B14E7DD}"/>
              </a:ext>
            </a:extLst>
          </p:cNvPr>
          <p:cNvSpPr txBox="1"/>
          <p:nvPr/>
        </p:nvSpPr>
        <p:spPr>
          <a:xfrm>
            <a:off x="424544" y="917796"/>
            <a:ext cx="55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3F216-AC69-AF76-9AC4-C7586A13A140}"/>
              </a:ext>
            </a:extLst>
          </p:cNvPr>
          <p:cNvSpPr txBox="1"/>
          <p:nvPr/>
        </p:nvSpPr>
        <p:spPr>
          <a:xfrm>
            <a:off x="1495425" y="1967672"/>
            <a:ext cx="9791700" cy="418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Đọc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đúng từ ngữ, câu, 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đoạn </a:t>
            </a: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và </a:t>
            </a: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bài</a:t>
            </a: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“</a:t>
            </a: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Ngày như thế nào là đẹp?</a:t>
            </a: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”. </a:t>
            </a:r>
            <a:endParaRPr lang="en-US" sz="3200" smtClean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Biết đọc lời đối thoại của các nhân vật phù hợp với ngữ điệu.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indent="228600" algn="just">
              <a:lnSpc>
                <a:spcPct val="120000"/>
              </a:lnSpc>
            </a:pP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</a:t>
            </a: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Nhận biết được những suy nghĩ khác nhau của châu chấu, giun đất và kiến về ngày đẹp là ngày như thế nào</a:t>
            </a:r>
            <a:r>
              <a:rPr lang="vi-VN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indent="228600" algn="just">
              <a:lnSpc>
                <a:spcPct val="120000"/>
              </a:lnSpc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Hiểu </a:t>
            </a:r>
            <a:r>
              <a:rPr lang="en-US" sz="320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được ý nghĩa câu chuyện.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0E5ED-2D8B-4BDD-A655-E3592F399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640" y="-66675"/>
            <a:ext cx="690127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3D0CBB0E-4313-4BE6-9E4C-1C70A2C43BB4}"/>
              </a:ext>
            </a:extLst>
          </p:cNvPr>
          <p:cNvSpPr/>
          <p:nvPr/>
        </p:nvSpPr>
        <p:spPr>
          <a:xfrm>
            <a:off x="2329941" y="2365393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31924627-BB21-4D1C-968D-F8975CB563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8961120" y="5748126"/>
            <a:ext cx="3449719" cy="11098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C3B03F-39C8-4B3F-8AD2-868B47BDEAE0}"/>
              </a:ext>
            </a:extLst>
          </p:cNvPr>
          <p:cNvSpPr/>
          <p:nvPr/>
        </p:nvSpPr>
        <p:spPr>
          <a:xfrm>
            <a:off x="-348895" y="836964"/>
            <a:ext cx="7798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toàn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bài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3DC95-03B4-4F82-AC5A-8C62C41B5550}"/>
              </a:ext>
            </a:extLst>
          </p:cNvPr>
          <p:cNvSpPr/>
          <p:nvPr/>
        </p:nvSpPr>
        <p:spPr>
          <a:xfrm>
            <a:off x="4267803" y="1421739"/>
            <a:ext cx="394659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Nunito Black" pitchFamily="2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ED66D-7716-454C-B1EC-58DDE29CB3B1}"/>
              </a:ext>
            </a:extLst>
          </p:cNvPr>
          <p:cNvSpPr/>
          <p:nvPr/>
        </p:nvSpPr>
        <p:spPr>
          <a:xfrm>
            <a:off x="3082295" y="2472331"/>
            <a:ext cx="2076209" cy="629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636ABA-8BEB-4E59-A293-0D3A4187FC77}"/>
              </a:ext>
            </a:extLst>
          </p:cNvPr>
          <p:cNvSpPr/>
          <p:nvPr/>
        </p:nvSpPr>
        <p:spPr>
          <a:xfrm>
            <a:off x="2470875" y="2512719"/>
            <a:ext cx="504000" cy="504000"/>
          </a:xfrm>
          <a:prstGeom prst="ellipse">
            <a:avLst/>
          </a:prstGeom>
          <a:solidFill>
            <a:srgbClr val="93E3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2CB9FD0-2B98-46B0-AA23-A2F164084293}"/>
              </a:ext>
            </a:extLst>
          </p:cNvPr>
          <p:cNvSpPr/>
          <p:nvPr/>
        </p:nvSpPr>
        <p:spPr>
          <a:xfrm>
            <a:off x="2329941" y="3342381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C81D08-E0F6-41D0-8866-10D6D9784AE3}"/>
              </a:ext>
            </a:extLst>
          </p:cNvPr>
          <p:cNvSpPr/>
          <p:nvPr/>
        </p:nvSpPr>
        <p:spPr>
          <a:xfrm>
            <a:off x="3082295" y="3449319"/>
            <a:ext cx="2145139" cy="629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521943-22D7-483A-A696-C5CB75A40007}"/>
              </a:ext>
            </a:extLst>
          </p:cNvPr>
          <p:cNvSpPr/>
          <p:nvPr/>
        </p:nvSpPr>
        <p:spPr>
          <a:xfrm>
            <a:off x="2470875" y="3489707"/>
            <a:ext cx="504000" cy="504000"/>
          </a:xfrm>
          <a:prstGeom prst="ellipse">
            <a:avLst/>
          </a:prstGeom>
          <a:solidFill>
            <a:srgbClr val="FFE44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03FC7C1D-48DE-4190-BEC0-5F56E43CEEFF}"/>
              </a:ext>
            </a:extLst>
          </p:cNvPr>
          <p:cNvSpPr/>
          <p:nvPr/>
        </p:nvSpPr>
        <p:spPr>
          <a:xfrm>
            <a:off x="2329940" y="4408123"/>
            <a:ext cx="5119273" cy="798653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0BFF83-9A6C-4D8A-83F7-7BB71F0B0E47}"/>
              </a:ext>
            </a:extLst>
          </p:cNvPr>
          <p:cNvSpPr/>
          <p:nvPr/>
        </p:nvSpPr>
        <p:spPr>
          <a:xfrm>
            <a:off x="3082295" y="4515061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/>
                <a:sym typeface="Arial"/>
              </a:rPr>
              <a:t>Ngắt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/>
                <a:sym typeface="Arial"/>
              </a:rPr>
              <a:t>nghỉ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/>
                <a:sym typeface="Arial"/>
              </a:rPr>
              <a:t>đúng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/>
                <a:sym typeface="Arial"/>
              </a:rPr>
              <a:t>chỗ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C57A09-96A6-4DEE-B3A5-FB9E458891C2}"/>
              </a:ext>
            </a:extLst>
          </p:cNvPr>
          <p:cNvSpPr/>
          <p:nvPr/>
        </p:nvSpPr>
        <p:spPr>
          <a:xfrm>
            <a:off x="2470875" y="4555449"/>
            <a:ext cx="504000" cy="504000"/>
          </a:xfrm>
          <a:prstGeom prst="ellipse">
            <a:avLst/>
          </a:prstGeom>
          <a:solidFill>
            <a:srgbClr val="FFB7A3"/>
          </a:solidFill>
          <a:ln>
            <a:solidFill>
              <a:srgbClr val="FF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8EB06D0E-D7AF-44DA-94FB-3EAE1F0A5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31703" y="2339134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D43C647-CA5B-4206-925A-DFF4FBD9F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02603" y="332778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22C7AFC8-C86E-4173-841A-D84A43726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67844" y="4446667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7FB6FF-D6AF-4546-B34F-45984470C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96607" y="910421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3C35C-78A4-461F-AF57-73A855176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57" y="4378960"/>
            <a:ext cx="6742064" cy="257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42B84C-00CB-41F4-A8D1-3B44ADCDC156}"/>
              </a:ext>
            </a:extLst>
          </p:cNvPr>
          <p:cNvSpPr txBox="1"/>
          <p:nvPr/>
        </p:nvSpPr>
        <p:spPr>
          <a:xfrm>
            <a:off x="182880" y="374869"/>
            <a:ext cx="1200912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NHƯ THẾ NÀO LÀ ĐẸP?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nhảy lên gò, chìa cái lưng màu xanh ra phơi nắng. Nó búng chân tanh tách, cọ giũa đôi càng: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Một ngày tuyệt đẹp!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Thật khó chịu! – Giun đất thốt lên, cố rúc đầu sâu thêm vào lớp đất khô.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là thế nào? – Châu chấu nhảy lên. – Trên trời không một gợn mây, mặt trời tỏa nắng huy hoàng.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Không! Mưa bụi và những vũng nước đục, đó mới là một ngày tuyệt đẹp! – Giun đất cãi lại.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không đồng ý với giun đất. Chúng quyết định đi hỏi. Vừa hay lúc đó, kiến tha nhành thông đi qua, dừng lại nghỉ. Châu chấu hỏi kiến: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Bác kiến ơi, bác hãy nói giúp xem hôm nay là một ngày tuyệt đẹp hay đáng ghét?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Tôi sẽ trả lời câu </a:t>
            </a: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</a:t>
            </a:r>
            <a:r>
              <a:rPr kumimoji="0" lang="vi-VN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</a:t>
            </a:r>
            <a:r>
              <a:rPr kumimoji="0" lang="vi-VN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sau khi mặt trời lặn nhé!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lặn, chúng đi đến tổ kiến.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nay là ngày thế nào hả bác kiến đáng kính?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này là một ngày tuyệt đẹp! Tôi đã làm việc rất tốt và bây giờ có thể nghỉ ngơi thoải mái.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(V.Ô-xê-ê-va, Thúy Toàn dịch)</a:t>
            </a:r>
          </a:p>
        </p:txBody>
      </p:sp>
    </p:spTree>
    <p:extLst>
      <p:ext uri="{BB962C8B-B14F-4D97-AF65-F5344CB8AC3E}">
        <p14:creationId xmlns:p14="http://schemas.microsoft.com/office/powerpoint/2010/main" val="186336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5100A8-3B5A-4C61-B884-CBBAD8E414BD}"/>
              </a:ext>
            </a:extLst>
          </p:cNvPr>
          <p:cNvSpPr txBox="1"/>
          <p:nvPr/>
        </p:nvSpPr>
        <p:spPr>
          <a:xfrm>
            <a:off x="1454227" y="2648559"/>
            <a:ext cx="474841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unito Black" pitchFamily="2" charset="0"/>
                <a:ea typeface="字魂37号-波纹乖乖体" panose="00000500000000000000" pitchFamily="2" charset="-122"/>
                <a:cs typeface="+mn-ea"/>
                <a:sym typeface="+mn-lt"/>
              </a:rPr>
              <a:t>Khởi</a:t>
            </a:r>
            <a:r>
              <a:rPr kumimoji="0" lang="en-US" altLang="zh-CN" sz="72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unito Black" pitchFamily="2" charset="0"/>
                <a:ea typeface="字魂37号-波纹乖乖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unito Black" pitchFamily="2" charset="0"/>
                <a:ea typeface="字魂37号-波纹乖乖体" panose="00000500000000000000" pitchFamily="2" charset="-122"/>
                <a:cs typeface="+mn-ea"/>
                <a:sym typeface="+mn-lt"/>
              </a:rPr>
              <a:t>động</a:t>
            </a:r>
            <a:endParaRPr kumimoji="0" lang="en-US" altLang="zh-CN" sz="7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uLnTx/>
              <a:uFillTx/>
              <a:latin typeface="Nunito Black" pitchFamily="2" charset="0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/>
        </p:nvSpPr>
        <p:spPr>
          <a:xfrm>
            <a:off x="3047968" y="1502473"/>
            <a:ext cx="14510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7号-波纹乖乖体" panose="00000500000000000000" pitchFamily="2" charset="-122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44" y="18905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076FA6-F427-477E-AC72-E05ABA0D2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8" y="1773725"/>
            <a:ext cx="896799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7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64" y="1880130"/>
            <a:ext cx="3924716" cy="392471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8E6D105-6241-4997-AA6B-1EFD365B6688}"/>
              </a:ext>
            </a:extLst>
          </p:cNvPr>
          <p:cNvSpPr/>
          <p:nvPr/>
        </p:nvSpPr>
        <p:spPr>
          <a:xfrm>
            <a:off x="5049520" y="1168400"/>
            <a:ext cx="5598160" cy="1605280"/>
          </a:xfrm>
          <a:prstGeom prst="wedgeRoundRectCallout">
            <a:avLst>
              <a:gd name="adj1" fmla="val -62449"/>
              <a:gd name="adj2" fmla="val 40530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lại một ngày em cảm thấy rất vui</a:t>
            </a:r>
            <a:endParaRPr lang="en-US" sz="44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300" y="2852382"/>
            <a:ext cx="4285310" cy="42853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2D1E3-4255-45FC-ABDA-13BD47966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516" y="1847719"/>
            <a:ext cx="6789796" cy="31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450133-C43D-4A28-9E7E-A8F63529796F}"/>
              </a:ext>
            </a:extLst>
          </p:cNvPr>
          <p:cNvSpPr/>
          <p:nvPr/>
        </p:nvSpPr>
        <p:spPr>
          <a:xfrm>
            <a:off x="2752919" y="761011"/>
            <a:ext cx="73040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B5DF288A-C8DB-4158-B3EE-26D1E216442A}"/>
              </a:ext>
            </a:extLst>
          </p:cNvPr>
          <p:cNvSpPr txBox="1"/>
          <p:nvPr/>
        </p:nvSpPr>
        <p:spPr>
          <a:xfrm>
            <a:off x="4785724" y="4695680"/>
            <a:ext cx="3062569" cy="2014597"/>
          </a:xfrm>
          <a:prstGeom prst="cloud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MẮT DÕI</a:t>
            </a:r>
            <a:endParaRPr lang="zh-CN" altLang="en-US" sz="4000" b="1" dirty="0">
              <a:solidFill>
                <a:prstClr val="black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27D97CA3-EAFC-4D7E-83D0-5BD3B6EC8549}"/>
              </a:ext>
            </a:extLst>
          </p:cNvPr>
          <p:cNvSpPr txBox="1"/>
          <p:nvPr/>
        </p:nvSpPr>
        <p:spPr>
          <a:xfrm>
            <a:off x="8536256" y="1824196"/>
            <a:ext cx="3161025" cy="2014597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4000" b="1" kern="0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TAI NGHE</a:t>
            </a:r>
            <a:endParaRPr lang="zh-CN" altLang="en-US" sz="4000" b="1" kern="0" dirty="0">
              <a:solidFill>
                <a:prstClr val="black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A099A1C1-FA05-4737-BBA5-F57609D176FA}"/>
              </a:ext>
            </a:extLst>
          </p:cNvPr>
          <p:cNvSpPr txBox="1"/>
          <p:nvPr/>
        </p:nvSpPr>
        <p:spPr>
          <a:xfrm>
            <a:off x="1588251" y="1946467"/>
            <a:ext cx="2313101" cy="2014597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4000" b="1" kern="0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TAY DÒ</a:t>
            </a:r>
            <a:endParaRPr lang="zh-CN" altLang="en-US" sz="4000" b="1" kern="0" dirty="0">
              <a:solidFill>
                <a:prstClr val="black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605D06-816F-4321-91B0-1637E10F4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4461570" y="1158240"/>
            <a:ext cx="3197829" cy="3494154"/>
          </a:xfrm>
          <a:prstGeom prst="rect">
            <a:avLst/>
          </a:prstGeom>
        </p:spPr>
      </p:pic>
      <p:pic>
        <p:nvPicPr>
          <p:cNvPr id="1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5AF89ABE-B25B-4982-A053-5589FA44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16951" y="4069644"/>
            <a:ext cx="1165501" cy="11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328D5511-BADD-4C7F-9C1B-6A709985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309412" y="2324243"/>
            <a:ext cx="1259047" cy="1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806C179F-B342-416B-B5AF-B53E400D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953568" y="2658830"/>
            <a:ext cx="1119452" cy="11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2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3C35C-78A4-461F-AF57-73A855176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57" y="4378960"/>
            <a:ext cx="6742064" cy="257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42B84C-00CB-41F4-A8D1-3B44ADCDC156}"/>
              </a:ext>
            </a:extLst>
          </p:cNvPr>
          <p:cNvSpPr txBox="1"/>
          <p:nvPr/>
        </p:nvSpPr>
        <p:spPr>
          <a:xfrm>
            <a:off x="182880" y="374869"/>
            <a:ext cx="1200912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NHƯ THẾ NÀO LÀ ĐẸP?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nhảy lên gò, chìa cái lưng màu xanh ra phơi nắng. Nó búng chân tanh tách, cọ giũa đôi càng: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Một ngày tuyệt đẹp!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Thật khó chịu! – Giun đất thốt lên, cố rúc đầu sâu thêm vào lớp đất khô.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là thế nào? – Châu chấu nhảy lên. – Trên trời không một gợn mây, mặt trời tỏa nắng huy hoàng.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Không! Mưa bụi và những vũng nước đục, đó mới là một ngày tuyệt đẹp! – Giun đất cãi lại.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không đồng ý với giun đất. Chúng quyết định đi hỏi. Vừa hay lúc đó, kiến tha nhành thông đi qua, dừng lại nghỉ. Châu chấu hỏi kiến: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Bác kiến ơi, bác hãy nói giúp xem hôm nay là một ngày tuyệt đẹp hay đáng ghét?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Tôi sẽ trả lời câu </a:t>
            </a: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</a:t>
            </a:r>
            <a:r>
              <a:rPr kumimoji="0" lang="vi-VN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</a:t>
            </a:r>
            <a:r>
              <a:rPr kumimoji="0" lang="vi-VN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sau khi mặt trời lặn nhé!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lặn, chúng đi đến tổ kiến.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nay là ngày thế nào hả bác kiến đáng kính?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này là một ngày tuyệt đẹp! Tôi đã làm việc rất tốt và bây giờ có thể nghỉ ngơi thoải mái.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(V.Ô-xê-ê-va, Thúy Toàn dịch)</a:t>
            </a:r>
          </a:p>
        </p:txBody>
      </p:sp>
    </p:spTree>
    <p:extLst>
      <p:ext uri="{BB962C8B-B14F-4D97-AF65-F5344CB8AC3E}">
        <p14:creationId xmlns:p14="http://schemas.microsoft.com/office/powerpoint/2010/main" val="42009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3C35C-78A4-461F-AF57-73A855176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57" y="4378960"/>
            <a:ext cx="6742064" cy="257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42B84C-00CB-41F4-A8D1-3B44ADCDC156}"/>
              </a:ext>
            </a:extLst>
          </p:cNvPr>
          <p:cNvSpPr txBox="1"/>
          <p:nvPr/>
        </p:nvSpPr>
        <p:spPr>
          <a:xfrm>
            <a:off x="274320" y="374869"/>
            <a:ext cx="1191768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NHƯ THẾ NÀO LÀ ĐẸP?</a:t>
            </a:r>
            <a:endParaRPr kumimoji="0" lang="vi-VN" sz="2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nhảy lên gò, chìa cái lưng màu xanh ra phơi nắng. Nó búng chân tanh tách, cọ giũa đôi càng: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Một ngày tuyệt đẹp!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Thật khó chịu! – Giun đất thốt lên, cố rúc đầu sâu thêm vào lớp đất khô.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là thế nào? – Châu chấu nhảy lên. – Trên trời không một gợn mây, mặt trời tỏa nắng huy hoàng.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Không! Mưa bụi và những vũng nước đục, đó mới là một ngày tuyệt đẹp! – Giun đất cãi lại.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không đồng ý với giun đất. Chúng quyết định đi hỏi. Vừa hay lúc đó, kiến tha nhành thông đi qua, dừng lại nghỉ. Châu chấu hỏi kiến: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Bác kiến ơi, bác hãy nói giúp xem hôm nay là một ngày tuyệt đẹp hay đáng ghét?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Tôi sẽ trả lời câu </a:t>
            </a:r>
            <a:r>
              <a:rPr kumimoji="0" lang="vi-VN" sz="2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</a:t>
            </a:r>
            <a:r>
              <a:rPr kumimoji="0" lang="vi-VN" sz="22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2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</a:t>
            </a:r>
            <a:r>
              <a:rPr kumimoji="0" lang="vi-VN" sz="22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sau khi mặt trời lặn nhé!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lặn, chúng đi đến tổ kiến.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nay là ngày thế nào hả bác kiến đáng kính?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này là một ngày tuyệt đẹp! Tôi đã làm việc rất tốt và bây giờ có thể nghỉ ngơi thoải mái.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(V.Ô-xê-ê-va, Thúy Toàn dịch)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4904CC-C633-481E-A5E8-8ACAF810C634}"/>
              </a:ext>
            </a:extLst>
          </p:cNvPr>
          <p:cNvSpPr/>
          <p:nvPr/>
        </p:nvSpPr>
        <p:spPr>
          <a:xfrm>
            <a:off x="0" y="0"/>
            <a:ext cx="3686129" cy="566678"/>
          </a:xfrm>
          <a:prstGeom prst="roundRect">
            <a:avLst>
              <a:gd name="adj" fmla="val 3782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1E097-8B80-4E2F-BBE6-03E8B8730173}"/>
              </a:ext>
            </a:extLst>
          </p:cNvPr>
          <p:cNvGrpSpPr/>
          <p:nvPr/>
        </p:nvGrpSpPr>
        <p:grpSpPr>
          <a:xfrm>
            <a:off x="-121921" y="558653"/>
            <a:ext cx="791307" cy="584333"/>
            <a:chOff x="47097" y="972081"/>
            <a:chExt cx="851094" cy="584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47252D-C41F-4D0F-B9FF-ADCCFF8C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F4A058-9F40-48D9-8582-9D6BBC296B02}"/>
                </a:ext>
              </a:extLst>
            </p:cNvPr>
            <p:cNvSpPr txBox="1"/>
            <p:nvPr/>
          </p:nvSpPr>
          <p:spPr>
            <a:xfrm>
              <a:off x="297634" y="1015865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unito Black" pitchFamily="2" charset="0"/>
                  <a:cs typeface="Baloo 2 Medium" pitchFamily="2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06426D-1A9B-4E8C-94AA-6DCF7EB277EE}"/>
              </a:ext>
            </a:extLst>
          </p:cNvPr>
          <p:cNvGrpSpPr/>
          <p:nvPr/>
        </p:nvGrpSpPr>
        <p:grpSpPr>
          <a:xfrm>
            <a:off x="-123409" y="3006579"/>
            <a:ext cx="791307" cy="584333"/>
            <a:chOff x="47097" y="972081"/>
            <a:chExt cx="851094" cy="5843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14D330-D593-4120-945F-EDC65451B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149A1B-CCD8-4525-A8C1-C67748F6892C}"/>
                </a:ext>
              </a:extLst>
            </p:cNvPr>
            <p:cNvSpPr txBox="1"/>
            <p:nvPr/>
          </p:nvSpPr>
          <p:spPr>
            <a:xfrm>
              <a:off x="297633" y="1015865"/>
              <a:ext cx="429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unito Black" pitchFamily="2" charset="0"/>
                  <a:cs typeface="Baloo 2 Medium" pitchFamily="2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71F94-C389-4610-BF34-FB7CD590E1D7}"/>
              </a:ext>
            </a:extLst>
          </p:cNvPr>
          <p:cNvGrpSpPr/>
          <p:nvPr/>
        </p:nvGrpSpPr>
        <p:grpSpPr>
          <a:xfrm>
            <a:off x="-123409" y="4699651"/>
            <a:ext cx="791307" cy="584333"/>
            <a:chOff x="47097" y="972081"/>
            <a:chExt cx="851094" cy="5843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6D22B2-64F6-466C-845F-6D9CF92C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5C92A-C4AD-4B30-9889-2A056E9DED19}"/>
                </a:ext>
              </a:extLst>
            </p:cNvPr>
            <p:cNvSpPr txBox="1"/>
            <p:nvPr/>
          </p:nvSpPr>
          <p:spPr>
            <a:xfrm>
              <a:off x="297633" y="1015865"/>
              <a:ext cx="429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unito Black" pitchFamily="2" charset="0"/>
                  <a:cs typeface="Baloo 2 Medium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398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04DC18A-3575-4573-A20F-355F10F81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5" y="323861"/>
            <a:ext cx="957155" cy="7620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037974-DE91-4C22-9592-E5456C2AFB45}"/>
              </a:ext>
            </a:extLst>
          </p:cNvPr>
          <p:cNvSpPr txBox="1"/>
          <p:nvPr/>
        </p:nvSpPr>
        <p:spPr>
          <a:xfrm>
            <a:off x="1259250" y="323861"/>
            <a:ext cx="3648030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DD129B-27DA-418F-BDA9-E1CF1C50D415}"/>
              </a:ext>
            </a:extLst>
          </p:cNvPr>
          <p:cNvSpPr txBox="1"/>
          <p:nvPr/>
        </p:nvSpPr>
        <p:spPr>
          <a:xfrm>
            <a:off x="776637" y="1519484"/>
            <a:ext cx="11079480" cy="1685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kiến ơi,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bác hãy nói giúp xem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hôm nay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một ngày tuyệt đẹp hay đáng ghét?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2038</Words>
  <Application>Microsoft Office PowerPoint</Application>
  <PresentationFormat>Widescreen</PresentationFormat>
  <Paragraphs>173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微软雅黑</vt:lpstr>
      <vt:lpstr>宋体</vt:lpstr>
      <vt:lpstr>Arial</vt:lpstr>
      <vt:lpstr>Arial-Rounded</vt:lpstr>
      <vt:lpstr>Baloo 2 Medium</vt:lpstr>
      <vt:lpstr>Calibri</vt:lpstr>
      <vt:lpstr>Calibri Light</vt:lpstr>
      <vt:lpstr>等线</vt:lpstr>
      <vt:lpstr>inpin heiti</vt:lpstr>
      <vt:lpstr>Nunito Black</vt:lpstr>
      <vt:lpstr>Times New Roman</vt:lpstr>
      <vt:lpstr>UTM Cookies</vt:lpstr>
      <vt:lpstr>字魂37号-波纹乖乖体</vt:lpstr>
      <vt:lpstr>Office 主题</vt:lpstr>
      <vt:lpstr>2_Office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59</cp:revision>
  <dcterms:created xsi:type="dcterms:W3CDTF">2022-08-29T00:47:47Z</dcterms:created>
  <dcterms:modified xsi:type="dcterms:W3CDTF">2024-04-02T03:48:16Z</dcterms:modified>
</cp:coreProperties>
</file>