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71" r:id="rId2"/>
    <p:sldId id="470" r:id="rId3"/>
    <p:sldId id="493" r:id="rId4"/>
    <p:sldId id="479" r:id="rId5"/>
    <p:sldId id="518" r:id="rId6"/>
    <p:sldId id="510" r:id="rId7"/>
    <p:sldId id="2631" r:id="rId8"/>
    <p:sldId id="2632" r:id="rId9"/>
    <p:sldId id="2633" r:id="rId10"/>
    <p:sldId id="51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9A0B2-6D59-4555-AA8B-CCC4A17BCB7A}"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95689-2C0B-4C01-B61C-938C3671DBDB}" type="slidenum">
              <a:rPr lang="en-US" smtClean="0"/>
              <a:t>‹#›</a:t>
            </a:fld>
            <a:endParaRPr lang="en-US"/>
          </a:p>
        </p:txBody>
      </p:sp>
    </p:spTree>
    <p:extLst>
      <p:ext uri="{BB962C8B-B14F-4D97-AF65-F5344CB8AC3E}">
        <p14:creationId xmlns:p14="http://schemas.microsoft.com/office/powerpoint/2010/main" val="152510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541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168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366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6797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04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50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4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374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336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373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980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2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016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692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671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33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235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894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11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49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8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tags" Target="../tags/tag1.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g"/><Relationship Id="rId11" Type="http://schemas.microsoft.com/office/2007/relationships/hdphoto" Target="../media/hdphoto2.wdp"/><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8.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2288" y="5428047"/>
            <a:ext cx="1759944" cy="1429954"/>
          </a:xfrm>
          <a:prstGeom prst="rect">
            <a:avLst/>
          </a:prstGeom>
        </p:spPr>
      </p:pic>
      <p:pic>
        <p:nvPicPr>
          <p:cNvPr id="11" name="Picture 2" descr="Disposable Face Mask 3ply | Yebi Health"/>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113504">
            <a:off x="5143102" y="5883796"/>
            <a:ext cx="602557" cy="315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sposable Face Mask 3ply | Yebi Health"/>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383368">
            <a:off x="5926883" y="5939916"/>
            <a:ext cx="600702" cy="3075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6194" y="1676012"/>
            <a:ext cx="9416116" cy="2361464"/>
          </a:xfrm>
          <a:prstGeom prst="rect">
            <a:avLst/>
          </a:prstGeom>
        </p:spPr>
      </p:pic>
      <p:pic>
        <p:nvPicPr>
          <p:cNvPr id="14" name="PA_MakeIt Last.mp3">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13" cstate="print"/>
          <a:stretch>
            <a:fillRect/>
          </a:stretch>
        </p:blipFill>
        <p:spPr>
          <a:xfrm>
            <a:off x="-1831975" y="0"/>
            <a:ext cx="609459" cy="609459"/>
          </a:xfrm>
          <a:prstGeom prst="rect">
            <a:avLst/>
          </a:prstGeom>
        </p:spPr>
      </p:pic>
    </p:spTree>
    <p:extLst>
      <p:ext uri="{BB962C8B-B14F-4D97-AF65-F5344CB8AC3E}">
        <p14:creationId xmlns:p14="http://schemas.microsoft.com/office/powerpoint/2010/main" val="1252722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par>
                                <p:cTn id="14" presetID="1" presetClass="mediacall" presetSubtype="0" fill="hold" nodeType="withEffect">
                                  <p:stCondLst>
                                    <p:cond delay="0"/>
                                  </p:stCondLst>
                                  <p:childTnLst>
                                    <p:cmd type="call" cmd="playFrom(0.0)">
                                      <p:cBhvr>
                                        <p:cTn id="15" dur="18223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6"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6" name="Picture 5"/>
          <p:cNvPicPr>
            <a:picLocks noChangeAspect="1"/>
          </p:cNvPicPr>
          <p:nvPr/>
        </p:nvPicPr>
        <p:blipFill>
          <a:blip r:embed="rId4"/>
          <a:stretch>
            <a:fillRect/>
          </a:stretch>
        </p:blipFill>
        <p:spPr>
          <a:xfrm>
            <a:off x="1085192" y="1905200"/>
            <a:ext cx="9260440" cy="3427566"/>
          </a:xfrm>
          <a:prstGeom prst="rect">
            <a:avLst/>
          </a:prstGeom>
        </p:spPr>
      </p:pic>
    </p:spTree>
    <p:extLst>
      <p:ext uri="{BB962C8B-B14F-4D97-AF65-F5344CB8AC3E}">
        <p14:creationId xmlns:p14="http://schemas.microsoft.com/office/powerpoint/2010/main" val="176998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75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9" name="Picture 8"/>
          <p:cNvPicPr>
            <a:picLocks noChangeAspect="1"/>
          </p:cNvPicPr>
          <p:nvPr/>
        </p:nvPicPr>
        <p:blipFill rotWithShape="1">
          <a:blip r:embed="rId4"/>
          <a:srcRect b="37814"/>
          <a:stretch/>
        </p:blipFill>
        <p:spPr>
          <a:xfrm>
            <a:off x="4821392" y="1897077"/>
            <a:ext cx="2474618" cy="1114610"/>
          </a:xfrm>
          <a:prstGeom prst="rect">
            <a:avLst/>
          </a:prstGeom>
        </p:spPr>
      </p:pic>
      <p:pic>
        <p:nvPicPr>
          <p:cNvPr id="4" name="Picture 3">
            <a:extLst>
              <a:ext uri="{FF2B5EF4-FFF2-40B4-BE49-F238E27FC236}">
                <a16:creationId xmlns:a16="http://schemas.microsoft.com/office/drawing/2014/main" id="{594BC0F1-C795-4AFD-9D4B-E9E5C9B2D0F8}"/>
              </a:ext>
            </a:extLst>
          </p:cNvPr>
          <p:cNvPicPr>
            <a:picLocks noChangeAspect="1"/>
          </p:cNvPicPr>
          <p:nvPr/>
        </p:nvPicPr>
        <p:blipFill>
          <a:blip r:embed="rId5"/>
          <a:stretch>
            <a:fillRect/>
          </a:stretch>
        </p:blipFill>
        <p:spPr>
          <a:xfrm>
            <a:off x="2337890" y="3178602"/>
            <a:ext cx="7078069" cy="1853345"/>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0" name="Picture 9">
            <a:extLst>
              <a:ext uri="{FF2B5EF4-FFF2-40B4-BE49-F238E27FC236}">
                <a16:creationId xmlns:a16="http://schemas.microsoft.com/office/drawing/2014/main" id="{6895034D-274A-4E04-9FA5-598C8576FB0F}"/>
              </a:ext>
            </a:extLst>
          </p:cNvPr>
          <p:cNvPicPr>
            <a:picLocks noChangeAspect="1"/>
          </p:cNvPicPr>
          <p:nvPr/>
        </p:nvPicPr>
        <p:blipFill>
          <a:blip r:embed="rId3"/>
          <a:stretch>
            <a:fillRect/>
          </a:stretch>
        </p:blipFill>
        <p:spPr>
          <a:xfrm>
            <a:off x="2573747" y="2282859"/>
            <a:ext cx="6663506" cy="2139881"/>
          </a:xfrm>
          <a:prstGeom prst="rect">
            <a:avLst/>
          </a:prstGeom>
        </p:spPr>
      </p:pic>
    </p:spTree>
    <p:extLst>
      <p:ext uri="{BB962C8B-B14F-4D97-AF65-F5344CB8AC3E}">
        <p14:creationId xmlns:p14="http://schemas.microsoft.com/office/powerpoint/2010/main" val="130944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8">
            <a:extLst>
              <a:ext uri="{FF2B5EF4-FFF2-40B4-BE49-F238E27FC236}">
                <a16:creationId xmlns:a16="http://schemas.microsoft.com/office/drawing/2014/main" id="{22132DFF-9B67-4E38-8D2B-3FB48329532C}"/>
              </a:ext>
            </a:extLst>
          </p:cNvPr>
          <p:cNvSpPr/>
          <p:nvPr/>
        </p:nvSpPr>
        <p:spPr>
          <a:xfrm>
            <a:off x="1371600" y="215396"/>
            <a:ext cx="9753600" cy="1232404"/>
          </a:xfrm>
          <a:prstGeom prst="roundRect">
            <a:avLst/>
          </a:prstGeom>
          <a:solidFill>
            <a:srgbClr val="FFFFFF"/>
          </a:solidFill>
          <a:ln w="12700" cap="flat" cmpd="sng" algn="ctr">
            <a:solidFill>
              <a:srgbClr val="70AD47"/>
            </a:solidFill>
            <a:prstDash val="solid"/>
            <a:miter lim="800000"/>
          </a:ln>
          <a:effectLst/>
        </p:spPr>
        <p:txBody>
          <a:bodyPr rtlCol="0" anchor="ctr"/>
          <a:lstStyle/>
          <a:p>
            <a:pPr algn="ctr" defTabSz="914217">
              <a:defRPr/>
            </a:pPr>
            <a:r>
              <a:rPr lang="en-US" sz="3199" b="1" kern="0" dirty="0" err="1">
                <a:solidFill>
                  <a:srgbClr val="FF0000"/>
                </a:solidFill>
                <a:latin typeface="Calibri"/>
                <a:cs typeface="Calibri" panose="020F0502020204030204" pitchFamily="34" charset="0"/>
              </a:rPr>
              <a:t>Số</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hai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của</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một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tỉnh</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lần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lượt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là</a:t>
            </a:r>
            <a:r>
              <a:rPr lang="en-US" sz="3199" b="1" kern="0" dirty="0">
                <a:solidFill>
                  <a:srgbClr val="FF0000"/>
                </a:solidFill>
                <a:latin typeface="Calibri"/>
                <a:cs typeface="Calibri" panose="020F0502020204030204" pitchFamily="34" charset="0"/>
              </a:rPr>
              <a:t> 41 217 </a:t>
            </a:r>
            <a:r>
              <a:rPr lang="en-US" sz="3199" b="1" kern="0" dirty="0" err="1">
                <a:solidFill>
                  <a:srgbClr val="FF0000"/>
                </a:solidFill>
                <a:latin typeface="Calibri"/>
                <a:cs typeface="Calibri" panose="020F0502020204030204" pitchFamily="34" charset="0"/>
              </a:rPr>
              <a:t>và</a:t>
            </a:r>
            <a:r>
              <a:rPr lang="en-US" sz="3199" b="1" kern="0" dirty="0">
                <a:solidFill>
                  <a:srgbClr val="FF0000"/>
                </a:solidFill>
                <a:latin typeface="Calibri"/>
                <a:cs typeface="Calibri" panose="020F0502020204030204" pitchFamily="34" charset="0"/>
              </a:rPr>
              <a:t> </a:t>
            </a:r>
          </a:p>
          <a:p>
            <a:pPr algn="ctr" defTabSz="914217">
              <a:defRPr/>
            </a:pPr>
            <a:r>
              <a:rPr lang="en-US" sz="3199" b="1" kern="0" dirty="0">
                <a:solidFill>
                  <a:srgbClr val="FF0000"/>
                </a:solidFill>
                <a:latin typeface="Calibri"/>
                <a:cs typeface="Calibri" panose="020F0502020204030204" pitchFamily="34" charset="0"/>
              </a:rPr>
              <a:t>46 616 </a:t>
            </a:r>
            <a:r>
              <a:rPr lang="en-US" sz="3199" b="1" kern="0" dirty="0" err="1">
                <a:solidFill>
                  <a:srgbClr val="FF0000"/>
                </a:solidFill>
                <a:latin typeface="Calibri"/>
                <a:cs typeface="Calibri" panose="020F0502020204030204" pitchFamily="34" charset="0"/>
              </a:rPr>
              <a:t>người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Hỏi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nào</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đông</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hơn</a:t>
            </a:r>
            <a:r>
              <a:rPr lang="en-US" sz="3199" b="1" kern="0" dirty="0">
                <a:solidFill>
                  <a:srgbClr val="FF0000"/>
                </a:solidFill>
                <a:latin typeface="Calibri"/>
                <a:cs typeface="Calibri" panose="020F0502020204030204" pitchFamily="34" charset="0"/>
              </a:rPr>
              <a:t>.</a:t>
            </a:r>
          </a:p>
        </p:txBody>
      </p:sp>
      <p:pic>
        <p:nvPicPr>
          <p:cNvPr id="4" name="Picture 3">
            <a:extLst>
              <a:ext uri="{FF2B5EF4-FFF2-40B4-BE49-F238E27FC236}">
                <a16:creationId xmlns:a16="http://schemas.microsoft.com/office/drawing/2014/main" id="{9CCD6199-3B13-4330-91DD-BACB69FB48F7}"/>
              </a:ext>
            </a:extLst>
          </p:cNvPr>
          <p:cNvPicPr>
            <a:picLocks noChangeAspect="1"/>
          </p:cNvPicPr>
          <p:nvPr/>
        </p:nvPicPr>
        <p:blipFill>
          <a:blip r:embed="rId3"/>
          <a:stretch>
            <a:fillRect/>
          </a:stretch>
        </p:blipFill>
        <p:spPr>
          <a:xfrm>
            <a:off x="328612" y="1835149"/>
            <a:ext cx="6404451" cy="3708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B9FCB9D6-1C02-45D2-B726-4E816F0AB92A}"/>
              </a:ext>
            </a:extLst>
          </p:cNvPr>
          <p:cNvSpPr txBox="1"/>
          <p:nvPr/>
        </p:nvSpPr>
        <p:spPr>
          <a:xfrm>
            <a:off x="6829425" y="1962150"/>
            <a:ext cx="5267325" cy="584775"/>
          </a:xfrm>
          <a:prstGeom prst="rect">
            <a:avLst/>
          </a:prstGeom>
          <a:noFill/>
        </p:spPr>
        <p:txBody>
          <a:bodyPr wrap="square" rtlCol="0">
            <a:spAutoFit/>
          </a:bodyPr>
          <a:lstStyle/>
          <a:p>
            <a:r>
              <a:rPr lang="en-US" sz="3200" b="1" dirty="0">
                <a:highlight>
                  <a:srgbClr val="FFFF00"/>
                </a:highlight>
                <a:latin typeface="Cambria" panose="02040503050406030204" pitchFamily="18" charset="0"/>
                <a:ea typeface="Cambria" panose="02040503050406030204" pitchFamily="18" charset="0"/>
              </a:rPr>
              <a:t>So </a:t>
            </a:r>
            <a:r>
              <a:rPr lang="en-US" sz="3200" b="1" dirty="0" err="1">
                <a:highlight>
                  <a:srgbClr val="FFFF00"/>
                </a:highlight>
                <a:latin typeface="Cambria" panose="02040503050406030204" pitchFamily="18" charset="0"/>
                <a:ea typeface="Cambria" panose="02040503050406030204" pitchFamily="18" charset="0"/>
              </a:rPr>
              <a:t>sánh</a:t>
            </a:r>
            <a:r>
              <a:rPr lang="en-US" sz="3200" b="1" dirty="0">
                <a:highlight>
                  <a:srgbClr val="FFFF00"/>
                </a:highlight>
                <a:latin typeface="Cambria" panose="02040503050406030204" pitchFamily="18" charset="0"/>
                <a:ea typeface="Cambria" panose="02040503050406030204" pitchFamily="18" charset="0"/>
              </a:rPr>
              <a:t> 41 217 </a:t>
            </a:r>
            <a:r>
              <a:rPr lang="en-US" sz="3200" b="1" dirty="0" err="1">
                <a:highlight>
                  <a:srgbClr val="FFFF00"/>
                </a:highlight>
                <a:latin typeface="Cambria" panose="02040503050406030204" pitchFamily="18" charset="0"/>
                <a:ea typeface="Cambria" panose="02040503050406030204" pitchFamily="18" charset="0"/>
              </a:rPr>
              <a:t>và</a:t>
            </a:r>
            <a:r>
              <a:rPr lang="en-US" sz="3200" b="1" dirty="0">
                <a:highlight>
                  <a:srgbClr val="FFFF00"/>
                </a:highlight>
                <a:latin typeface="Cambria" panose="02040503050406030204" pitchFamily="18" charset="0"/>
                <a:ea typeface="Cambria" panose="02040503050406030204" pitchFamily="18" charset="0"/>
              </a:rPr>
              <a:t> 46 616 </a:t>
            </a:r>
          </a:p>
        </p:txBody>
      </p:sp>
      <p:sp>
        <p:nvSpPr>
          <p:cNvPr id="28" name="TextBox 27">
            <a:extLst>
              <a:ext uri="{FF2B5EF4-FFF2-40B4-BE49-F238E27FC236}">
                <a16:creationId xmlns:a16="http://schemas.microsoft.com/office/drawing/2014/main" id="{63344D37-B9A8-4EE3-BEF1-7D96B0CACCBB}"/>
              </a:ext>
            </a:extLst>
          </p:cNvPr>
          <p:cNvSpPr txBox="1"/>
          <p:nvPr/>
        </p:nvSpPr>
        <p:spPr>
          <a:xfrm>
            <a:off x="6924675" y="27241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Hai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2BC57170-AE45-4E33-A82A-C10C063B540A}"/>
              </a:ext>
            </a:extLst>
          </p:cNvPr>
          <p:cNvSpPr txBox="1"/>
          <p:nvPr/>
        </p:nvSpPr>
        <p:spPr>
          <a:xfrm>
            <a:off x="6924675" y="37528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chục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1448FB86-EE24-4294-80B9-852B1A5C7FDB}"/>
              </a:ext>
            </a:extLst>
          </p:cNvPr>
          <p:cNvSpPr txBox="1"/>
          <p:nvPr/>
        </p:nvSpPr>
        <p:spPr>
          <a:xfrm>
            <a:off x="6924675" y="4781550"/>
            <a:ext cx="5267325"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Ở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1 &lt; 6</a:t>
            </a:r>
          </a:p>
        </p:txBody>
      </p:sp>
      <p:sp>
        <p:nvSpPr>
          <p:cNvPr id="34" name="TextBox 33">
            <a:extLst>
              <a:ext uri="{FF2B5EF4-FFF2-40B4-BE49-F238E27FC236}">
                <a16:creationId xmlns:a16="http://schemas.microsoft.com/office/drawing/2014/main" id="{A9B3F236-3E3C-461D-ACA3-6EBAF4F18826}"/>
              </a:ext>
            </a:extLst>
          </p:cNvPr>
          <p:cNvSpPr txBox="1"/>
          <p:nvPr/>
        </p:nvSpPr>
        <p:spPr>
          <a:xfrm>
            <a:off x="6924675" y="5448300"/>
            <a:ext cx="5267325" cy="584775"/>
          </a:xfrm>
          <a:prstGeom prst="rect">
            <a:avLst/>
          </a:prstGeom>
          <a:noFill/>
        </p:spPr>
        <p:txBody>
          <a:bodyPr wrap="square" rtlCol="0">
            <a:spAutoFit/>
          </a:bodyPr>
          <a:lstStyle/>
          <a:p>
            <a:r>
              <a:rPr lang="en-US" sz="3200" b="1" dirty="0" err="1">
                <a:highlight>
                  <a:srgbClr val="FFFF00"/>
                </a:highlight>
                <a:latin typeface="Cambria" panose="02040503050406030204" pitchFamily="18" charset="0"/>
                <a:ea typeface="Cambria" panose="02040503050406030204" pitchFamily="18" charset="0"/>
              </a:rPr>
              <a:t>Vậy</a:t>
            </a:r>
            <a:r>
              <a:rPr lang="en-US" sz="3200" b="1" dirty="0">
                <a:highlight>
                  <a:srgbClr val="FFFF00"/>
                </a:highlight>
                <a:latin typeface="Cambria" panose="02040503050406030204" pitchFamily="18" charset="0"/>
                <a:ea typeface="Cambria" panose="02040503050406030204" pitchFamily="18" charset="0"/>
              </a:rPr>
              <a:t> 41 217 &lt; 46 616 </a:t>
            </a:r>
          </a:p>
        </p:txBody>
      </p:sp>
    </p:spTree>
    <p:extLst>
      <p:ext uri="{BB962C8B-B14F-4D97-AF65-F5344CB8AC3E}">
        <p14:creationId xmlns:p14="http://schemas.microsoft.com/office/powerpoint/2010/main" val="391393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30" grpId="0"/>
      <p:bldP spid="3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BB6701A-F7B3-45D2-9790-846F9D1CE0CD}"/>
              </a:ext>
            </a:extLst>
          </p:cNvPr>
          <p:cNvGrpSpPr/>
          <p:nvPr/>
        </p:nvGrpSpPr>
        <p:grpSpPr>
          <a:xfrm>
            <a:off x="93363" y="399546"/>
            <a:ext cx="8774412" cy="1724529"/>
            <a:chOff x="2105100" y="4212346"/>
            <a:chExt cx="4680391" cy="1754326"/>
          </a:xfrm>
        </p:grpSpPr>
        <p:pic>
          <p:nvPicPr>
            <p:cNvPr id="25" name="Picture 13">
              <a:extLst>
                <a:ext uri="{FF2B5EF4-FFF2-40B4-BE49-F238E27FC236}">
                  <a16:creationId xmlns:a16="http://schemas.microsoft.com/office/drawing/2014/main" id="{65D348CA-A144-4C89-9419-5C4F28982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2105100" y="4212346"/>
              <a:ext cx="4680391" cy="1754326"/>
            </a:xfrm>
            <a:prstGeom prst="rect">
              <a:avLst/>
            </a:prstGeom>
          </p:spPr>
        </p:pic>
        <p:sp>
          <p:nvSpPr>
            <p:cNvPr id="26" name="TextBox 25">
              <a:extLst>
                <a:ext uri="{FF2B5EF4-FFF2-40B4-BE49-F238E27FC236}">
                  <a16:creationId xmlns:a16="http://schemas.microsoft.com/office/drawing/2014/main" id="{45E9036D-1A2F-498B-96C0-A9B5C803236A}"/>
                </a:ext>
              </a:extLst>
            </p:cNvPr>
            <p:cNvSpPr txBox="1"/>
            <p:nvPr/>
          </p:nvSpPr>
          <p:spPr>
            <a:xfrm>
              <a:off x="2328005" y="4357036"/>
              <a:ext cx="4289821" cy="745729"/>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Số nào </a:t>
              </a:r>
              <a:r>
                <a:rPr lang="en-US" sz="3200" b="1" dirty="0" err="1">
                  <a:latin typeface="Calibri" panose="020F0502020204030204" pitchFamily="34" charset="0"/>
                  <a:cs typeface="Calibri" panose="020F0502020204030204" pitchFamily="34" charset="0"/>
                </a:rPr>
                <a:t>có</a:t>
              </a:r>
              <a:r>
                <a:rPr lang="vi-VN" sz="3200" b="1" dirty="0">
                  <a:latin typeface="Calibri" panose="020F0502020204030204" pitchFamily="34" charset="0"/>
                  <a:cs typeface="Calibri" panose="020F0502020204030204" pitchFamily="34" charset="0"/>
                </a:rPr>
                <a:t> nhiều chữ s</a:t>
              </a:r>
              <a:r>
                <a:rPr lang="en-US" sz="3200" b="1" dirty="0">
                  <a:latin typeface="Calibri" panose="020F0502020204030204" pitchFamily="34" charset="0"/>
                  <a:cs typeface="Calibri" panose="020F0502020204030204" pitchFamily="34" charset="0"/>
                </a:rPr>
                <a:t>ố</a:t>
              </a:r>
              <a:r>
                <a:rPr lang="vi-VN" sz="3200" b="1" dirty="0">
                  <a:latin typeface="Calibri" panose="020F0502020204030204" pitchFamily="34" charset="0"/>
                  <a:cs typeface="Calibri" panose="020F0502020204030204" pitchFamily="34" charset="0"/>
                </a:rPr>
                <a:t> hơn thì lớn hơn. Số nào có ít chữ số hơn thì bé hơn.</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27" name="Picture 2" descr="82 Girl Making Coffee Illustrations &amp; Clip Art - iStock">
            <a:extLst>
              <a:ext uri="{FF2B5EF4-FFF2-40B4-BE49-F238E27FC236}">
                <a16:creationId xmlns:a16="http://schemas.microsoft.com/office/drawing/2014/main" id="{90CE3969-C1E9-4BD4-A78D-783C6E55F01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80" b="90000" l="18137" r="79085">
                        <a14:foregroundMark x1="43464" y1="8980" x2="52124" y2="8980"/>
                        <a14:foregroundMark x1="79085" y1="41020" x2="79085" y2="41020"/>
                        <a14:foregroundMark x1="18464" y1="49796" x2="18464" y2="49796"/>
                        <a14:foregroundMark x1="20261" y1="42449" x2="20261" y2="42449"/>
                        <a14:foregroundMark x1="37745" y1="71020" x2="59641" y2="65918"/>
                        <a14:foregroundMark x1="59641" y1="65918" x2="60621" y2="65918"/>
                        <a14:foregroundMark x1="45425" y1="65918" x2="54739" y2="65918"/>
                        <a14:foregroundMark x1="51307" y1="74490" x2="48856" y2="74490"/>
                        <a14:foregroundMark x1="79085" y1="45306" x2="79085" y2="45306"/>
                        <a14:foregroundMark x1="19444" y1="59388" x2="19444" y2="59388"/>
                        <a14:foregroundMark x1="18137" y1="57551" x2="18137" y2="57551"/>
                        <a14:foregroundMark x1="18137" y1="57551" x2="21242" y2="57551"/>
                      </a14:backgroundRemoval>
                    </a14:imgEffect>
                  </a14:imgLayer>
                </a14:imgProps>
              </a:ext>
              <a:ext uri="{28A0092B-C50C-407E-A947-70E740481C1C}">
                <a14:useLocalDpi xmlns:a14="http://schemas.microsoft.com/office/drawing/2010/main" val="0"/>
              </a:ext>
            </a:extLst>
          </a:blip>
          <a:srcRect l="14863" r="15713" b="19087"/>
          <a:stretch/>
        </p:blipFill>
        <p:spPr bwMode="auto">
          <a:xfrm>
            <a:off x="-179444" y="2362200"/>
            <a:ext cx="4142910" cy="386602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02DAAED7-BC28-4C0F-AD48-000FA086D242}"/>
              </a:ext>
            </a:extLst>
          </p:cNvPr>
          <p:cNvGrpSpPr/>
          <p:nvPr/>
        </p:nvGrpSpPr>
        <p:grpSpPr>
          <a:xfrm>
            <a:off x="2447925" y="2094996"/>
            <a:ext cx="9448800" cy="1819779"/>
            <a:chOff x="2105100" y="4212346"/>
            <a:chExt cx="4761998" cy="1754326"/>
          </a:xfrm>
        </p:grpSpPr>
        <p:pic>
          <p:nvPicPr>
            <p:cNvPr id="29" name="Picture 13">
              <a:extLst>
                <a:ext uri="{FF2B5EF4-FFF2-40B4-BE49-F238E27FC236}">
                  <a16:creationId xmlns:a16="http://schemas.microsoft.com/office/drawing/2014/main" id="{181E168E-8867-4554-AFAF-C0C06D09E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2105100" y="4212346"/>
              <a:ext cx="4680391" cy="1754326"/>
            </a:xfrm>
            <a:prstGeom prst="rect">
              <a:avLst/>
            </a:prstGeom>
          </p:spPr>
        </p:pic>
        <p:sp>
          <p:nvSpPr>
            <p:cNvPr id="30" name="TextBox 29">
              <a:extLst>
                <a:ext uri="{FF2B5EF4-FFF2-40B4-BE49-F238E27FC236}">
                  <a16:creationId xmlns:a16="http://schemas.microsoft.com/office/drawing/2014/main" id="{14F3CBE1-906C-40D5-A13D-7BA152792571}"/>
                </a:ext>
              </a:extLst>
            </p:cNvPr>
            <p:cNvSpPr txBox="1"/>
            <p:nvPr/>
          </p:nvSpPr>
          <p:spPr>
            <a:xfrm>
              <a:off x="2135989" y="4283576"/>
              <a:ext cx="4731109"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số có số chữ số bằng nhau thì so sánh từng cặp chữ số ở cùng một hàng kể từ trái qua phải.</a:t>
              </a:r>
              <a:endParaRPr lang="en-US" sz="3200" b="1" dirty="0">
                <a:solidFill>
                  <a:srgbClr val="C00000"/>
                </a:solidFill>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E359A799-A33B-4459-BBBE-3F11CEEA94E1}"/>
              </a:ext>
            </a:extLst>
          </p:cNvPr>
          <p:cNvGrpSpPr/>
          <p:nvPr/>
        </p:nvGrpSpPr>
        <p:grpSpPr>
          <a:xfrm>
            <a:off x="3171825" y="4009521"/>
            <a:ext cx="9286875" cy="1819779"/>
            <a:chOff x="2105100" y="4212346"/>
            <a:chExt cx="4680391" cy="1754326"/>
          </a:xfrm>
        </p:grpSpPr>
        <p:pic>
          <p:nvPicPr>
            <p:cNvPr id="38" name="Picture 13">
              <a:extLst>
                <a:ext uri="{FF2B5EF4-FFF2-40B4-BE49-F238E27FC236}">
                  <a16:creationId xmlns:a16="http://schemas.microsoft.com/office/drawing/2014/main" id="{D4D1179F-8C63-4469-8168-FCCF9AB55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2105100" y="4212346"/>
              <a:ext cx="4680391" cy="1754326"/>
            </a:xfrm>
            <a:prstGeom prst="rect">
              <a:avLst/>
            </a:prstGeom>
          </p:spPr>
        </p:pic>
        <p:sp>
          <p:nvSpPr>
            <p:cNvPr id="39" name="TextBox 38">
              <a:extLst>
                <a:ext uri="{FF2B5EF4-FFF2-40B4-BE49-F238E27FC236}">
                  <a16:creationId xmlns:a16="http://schemas.microsoft.com/office/drawing/2014/main" id="{9427F381-7DCB-4645-A34A-12B12A47A2DA}"/>
                </a:ext>
              </a:extLst>
            </p:cNvPr>
            <p:cNvSpPr txBox="1"/>
            <p:nvPr/>
          </p:nvSpPr>
          <p:spPr>
            <a:xfrm>
              <a:off x="2135989" y="4283576"/>
              <a:ext cx="4620700"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a:t>
              </a:r>
              <a:r>
                <a:rPr lang="en-US" sz="3200" b="1" dirty="0" err="1">
                  <a:latin typeface="Calibri" panose="020F0502020204030204" pitchFamily="34" charset="0"/>
                  <a:cs typeface="Calibri" panose="020F0502020204030204" pitchFamily="34" charset="0"/>
                </a:rPr>
                <a:t>số</a:t>
              </a:r>
              <a:r>
                <a:rPr lang="vi-VN" sz="3200" b="1" dirty="0">
                  <a:latin typeface="Calibri" panose="020F0502020204030204" pitchFamily="34" charset="0"/>
                  <a:cs typeface="Calibri" panose="020F0502020204030204" pitchFamily="34" charset="0"/>
                </a:rPr>
                <a:t> có tất cả các cặp chữ số ờ từng hàng </a:t>
              </a:r>
              <a:r>
                <a:rPr lang="en-US" sz="3200" b="1" dirty="0" err="1">
                  <a:latin typeface="Calibri" panose="020F0502020204030204" pitchFamily="34" charset="0"/>
                  <a:cs typeface="Calibri" panose="020F0502020204030204" pitchFamily="34" charset="0"/>
                </a:rPr>
                <a:t>đều</a:t>
              </a:r>
              <a:r>
                <a:rPr lang="vi-VN" sz="3200" b="1" dirty="0">
                  <a:latin typeface="Calibri" panose="020F0502020204030204" pitchFamily="34" charset="0"/>
                  <a:cs typeface="Calibri" panose="020F0502020204030204" pitchFamily="34" charset="0"/>
                </a:rPr>
                <a:t> bằng nhau th</a:t>
              </a:r>
              <a:r>
                <a:rPr lang="en-US" sz="3200" b="1" dirty="0">
                  <a:latin typeface="Calibri" panose="020F0502020204030204" pitchFamily="34" charset="0"/>
                  <a:cs typeface="Calibri" panose="020F0502020204030204" pitchFamily="34" charset="0"/>
                </a:rPr>
                <a:t>ì</a:t>
              </a:r>
              <a:r>
                <a:rPr lang="vi-VN" sz="3200" b="1" dirty="0">
                  <a:latin typeface="Calibri" panose="020F0502020204030204" pitchFamily="34" charset="0"/>
                  <a:cs typeface="Calibri" panose="020F0502020204030204" pitchFamily="34" charset="0"/>
                </a:rPr>
                <a:t> hai số đó bằng nhau.</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3EA72FA7-A287-47FB-85A2-E8A5766C436A}"/>
              </a:ext>
            </a:extLst>
          </p:cNvPr>
          <p:cNvPicPr>
            <a:picLocks noChangeAspect="1"/>
          </p:cNvPicPr>
          <p:nvPr/>
        </p:nvPicPr>
        <p:blipFill>
          <a:blip r:embed="rId7"/>
          <a:stretch>
            <a:fillRect/>
          </a:stretch>
        </p:blipFill>
        <p:spPr>
          <a:xfrm>
            <a:off x="8990360" y="306261"/>
            <a:ext cx="2231329" cy="1444877"/>
          </a:xfrm>
          <a:prstGeom prst="rect">
            <a:avLst/>
          </a:prstGeom>
        </p:spPr>
      </p:pic>
    </p:spTree>
    <p:extLst>
      <p:ext uri="{BB962C8B-B14F-4D97-AF65-F5344CB8AC3E}">
        <p14:creationId xmlns:p14="http://schemas.microsoft.com/office/powerpoint/2010/main" val="52201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1" name="Picture 10">
            <a:extLst>
              <a:ext uri="{FF2B5EF4-FFF2-40B4-BE49-F238E27FC236}">
                <a16:creationId xmlns:a16="http://schemas.microsoft.com/office/drawing/2014/main" id="{DEC406AB-0B7E-436E-8D02-06F027711ABE}"/>
              </a:ext>
            </a:extLst>
          </p:cNvPr>
          <p:cNvPicPr>
            <a:picLocks noChangeAspect="1"/>
          </p:cNvPicPr>
          <p:nvPr/>
        </p:nvPicPr>
        <p:blipFill>
          <a:blip r:embed="rId3"/>
          <a:stretch>
            <a:fillRect/>
          </a:stretch>
        </p:blipFill>
        <p:spPr>
          <a:xfrm>
            <a:off x="2900940" y="2235234"/>
            <a:ext cx="9337982" cy="2308191"/>
          </a:xfrm>
          <a:prstGeom prst="rect">
            <a:avLst/>
          </a:prstGeom>
        </p:spPr>
      </p:pic>
    </p:spTree>
    <p:extLst>
      <p:ext uri="{BB962C8B-B14F-4D97-AF65-F5344CB8AC3E}">
        <p14:creationId xmlns:p14="http://schemas.microsoft.com/office/powerpoint/2010/main" val="2855279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6" name="Group 5">
            <a:extLst>
              <a:ext uri="{FF2B5EF4-FFF2-40B4-BE49-F238E27FC236}">
                <a16:creationId xmlns:a16="http://schemas.microsoft.com/office/drawing/2014/main" id="{2D62EF67-CC19-46F4-938F-6DBD4A316FB1}"/>
              </a:ext>
            </a:extLst>
          </p:cNvPr>
          <p:cNvGrpSpPr/>
          <p:nvPr/>
        </p:nvGrpSpPr>
        <p:grpSpPr>
          <a:xfrm>
            <a:off x="1036906" y="697305"/>
            <a:ext cx="4944794" cy="649499"/>
            <a:chOff x="2697431" y="1071030"/>
            <a:chExt cx="4944794" cy="649499"/>
          </a:xfrm>
        </p:grpSpPr>
        <p:grpSp>
          <p:nvGrpSpPr>
            <p:cNvPr id="7" name="Group 6">
              <a:extLst>
                <a:ext uri="{FF2B5EF4-FFF2-40B4-BE49-F238E27FC236}">
                  <a16:creationId xmlns:a16="http://schemas.microsoft.com/office/drawing/2014/main" id="{66505DD1-AB87-4DC7-8629-2BB192476D43}"/>
                </a:ext>
              </a:extLst>
            </p:cNvPr>
            <p:cNvGrpSpPr/>
            <p:nvPr/>
          </p:nvGrpSpPr>
          <p:grpSpPr>
            <a:xfrm>
              <a:off x="2697431" y="1071030"/>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ADE3B8DD-0767-4B6D-BD35-77429816077F}"/>
                </a:ext>
              </a:extLst>
            </p:cNvPr>
            <p:cNvSpPr txBox="1"/>
            <p:nvPr/>
          </p:nvSpPr>
          <p:spPr>
            <a:xfrm>
              <a:off x="3269023" y="1074198"/>
              <a:ext cx="43732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5050"/>
                  </a:solidFill>
                  <a:latin typeface="Calibri" panose="020F0502020204030204"/>
                </a:rPr>
                <a:t>Đ, S?</a:t>
              </a:r>
              <a:endParaRPr kumimoji="0" lang="vi-VN" sz="3600" b="1" i="0" u="none" strike="noStrike" kern="1200" cap="none" spc="0" normalizeH="0" baseline="0" noProof="0" dirty="0">
                <a:ln>
                  <a:noFill/>
                </a:ln>
                <a:solidFill>
                  <a:srgbClr val="FF5050"/>
                </a:solidFill>
                <a:effectLst/>
                <a:uLnTx/>
                <a:uFillTx/>
                <a:latin typeface="Arial" panose="020B0604020202020204" pitchFamily="34" charset="0"/>
                <a:ea typeface="+mn-ea"/>
                <a:cs typeface="+mn-cs"/>
              </a:endParaRPr>
            </a:p>
          </p:txBody>
        </p:sp>
      </p:grpSp>
      <p:sp>
        <p:nvSpPr>
          <p:cNvPr id="27" name="TextBox 26">
            <a:extLst>
              <a:ext uri="{FF2B5EF4-FFF2-40B4-BE49-F238E27FC236}">
                <a16:creationId xmlns:a16="http://schemas.microsoft.com/office/drawing/2014/main" id="{E7A81B1A-2865-46B8-811D-FB98B15B2FED}"/>
              </a:ext>
            </a:extLst>
          </p:cNvPr>
          <p:cNvSpPr txBox="1"/>
          <p:nvPr/>
        </p:nvSpPr>
        <p:spPr>
          <a:xfrm>
            <a:off x="2905125" y="1666875"/>
            <a:ext cx="4486275" cy="707886"/>
          </a:xfrm>
          <a:prstGeom prst="rect">
            <a:avLst/>
          </a:prstGeom>
          <a:noFill/>
        </p:spPr>
        <p:txBody>
          <a:bodyPr wrap="square" rtlCol="0">
            <a:spAutoFit/>
          </a:bodyPr>
          <a:lstStyle/>
          <a:p>
            <a:r>
              <a:rPr lang="pt-BR" sz="4000" b="1" i="0" dirty="0">
                <a:solidFill>
                  <a:srgbClr val="000000"/>
                </a:solidFill>
                <a:effectLst/>
                <a:latin typeface="Cambria" panose="02040503050406030204" pitchFamily="18" charset="0"/>
                <a:ea typeface="Cambria" panose="02040503050406030204" pitchFamily="18" charset="0"/>
              </a:rPr>
              <a:t>a) 9 876 &lt; 12 345</a:t>
            </a:r>
            <a:endParaRPr lang="en-US" sz="4000" b="1"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2F218B85-AED3-440B-AC8E-F9846B62DF4A}"/>
              </a:ext>
            </a:extLst>
          </p:cNvPr>
          <p:cNvSpPr txBox="1"/>
          <p:nvPr/>
        </p:nvSpPr>
        <p:spPr>
          <a:xfrm>
            <a:off x="2886075" y="2562225"/>
            <a:ext cx="5486400" cy="707886"/>
          </a:xfrm>
          <a:prstGeom prst="rect">
            <a:avLst/>
          </a:prstGeom>
          <a:noFill/>
        </p:spPr>
        <p:txBody>
          <a:bodyPr wrap="square" rtlCol="0">
            <a:spAutoFit/>
          </a:bodyPr>
          <a:lstStyle/>
          <a:p>
            <a:r>
              <a:rPr lang="pl-PL" sz="4000" b="1" i="0" dirty="0">
                <a:solidFill>
                  <a:srgbClr val="000000"/>
                </a:solidFill>
                <a:effectLst/>
                <a:latin typeface="Cambria" panose="02040503050406030204" pitchFamily="18" charset="0"/>
                <a:ea typeface="Cambria" panose="02040503050406030204" pitchFamily="18" charset="0"/>
              </a:rPr>
              <a:t>b) 30 724 &gt; 31 000</a:t>
            </a:r>
            <a:endParaRPr lang="en-US" sz="40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06F2A3D7-B333-4AD4-BE51-929D1F7FF68E}"/>
              </a:ext>
            </a:extLst>
          </p:cNvPr>
          <p:cNvSpPr txBox="1"/>
          <p:nvPr/>
        </p:nvSpPr>
        <p:spPr>
          <a:xfrm>
            <a:off x="2943225" y="3562350"/>
            <a:ext cx="5486400" cy="707886"/>
          </a:xfrm>
          <a:prstGeom prst="rect">
            <a:avLst/>
          </a:prstGeom>
          <a:noFill/>
        </p:spPr>
        <p:txBody>
          <a:bodyPr wrap="square" rtlCol="0">
            <a:spAutoFit/>
          </a:bodyPr>
          <a:lstStyle/>
          <a:p>
            <a:r>
              <a:rPr lang="pl-PL" sz="4000" b="1" i="0">
                <a:solidFill>
                  <a:srgbClr val="000000"/>
                </a:solidFill>
                <a:effectLst/>
                <a:latin typeface="Cambria" panose="02040503050406030204" pitchFamily="18" charset="0"/>
                <a:ea typeface="Cambria" panose="02040503050406030204" pitchFamily="18" charset="0"/>
              </a:rPr>
              <a:t>c) 41 035 &gt; 39 999</a:t>
            </a:r>
            <a:endParaRPr lang="en-US" sz="4000" b="1"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E2EB2749-AF85-4F79-A3A7-9D5414FB2676}"/>
              </a:ext>
            </a:extLst>
          </p:cNvPr>
          <p:cNvSpPr/>
          <p:nvPr/>
        </p:nvSpPr>
        <p:spPr>
          <a:xfrm>
            <a:off x="7162799" y="1743075"/>
            <a:ext cx="561975" cy="504825"/>
          </a:xfrm>
          <a:prstGeom prst="rect">
            <a:avLst/>
          </a:prstGeom>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1" name="Rectangle 30">
            <a:extLst>
              <a:ext uri="{FF2B5EF4-FFF2-40B4-BE49-F238E27FC236}">
                <a16:creationId xmlns:a16="http://schemas.microsoft.com/office/drawing/2014/main" id="{18CCF0DA-8DCC-4175-BE5D-6BCFA19E0FB5}"/>
              </a:ext>
            </a:extLst>
          </p:cNvPr>
          <p:cNvSpPr/>
          <p:nvPr/>
        </p:nvSpPr>
        <p:spPr>
          <a:xfrm>
            <a:off x="7410449" y="2638425"/>
            <a:ext cx="561975" cy="504825"/>
          </a:xfrm>
          <a:prstGeom prst="rect">
            <a:avLst/>
          </a:prstGeom>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2" name="Rectangle 31">
            <a:extLst>
              <a:ext uri="{FF2B5EF4-FFF2-40B4-BE49-F238E27FC236}">
                <a16:creationId xmlns:a16="http://schemas.microsoft.com/office/drawing/2014/main" id="{4E56FC0D-AB33-4F66-B840-57599354C647}"/>
              </a:ext>
            </a:extLst>
          </p:cNvPr>
          <p:cNvSpPr/>
          <p:nvPr/>
        </p:nvSpPr>
        <p:spPr>
          <a:xfrm>
            <a:off x="7448549" y="3667125"/>
            <a:ext cx="561975" cy="504825"/>
          </a:xfrm>
          <a:prstGeom prst="rect">
            <a:avLst/>
          </a:prstGeom>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3" name="Rectangle 32">
            <a:extLst>
              <a:ext uri="{FF2B5EF4-FFF2-40B4-BE49-F238E27FC236}">
                <a16:creationId xmlns:a16="http://schemas.microsoft.com/office/drawing/2014/main" id="{C000D80B-0450-4E15-AFFD-1D818BDF40A2}"/>
              </a:ext>
            </a:extLst>
          </p:cNvPr>
          <p:cNvSpPr/>
          <p:nvPr/>
        </p:nvSpPr>
        <p:spPr>
          <a:xfrm>
            <a:off x="7162799" y="1724025"/>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cxnSp>
        <p:nvCxnSpPr>
          <p:cNvPr id="35" name="Straight Connector 34">
            <a:extLst>
              <a:ext uri="{FF2B5EF4-FFF2-40B4-BE49-F238E27FC236}">
                <a16:creationId xmlns:a16="http://schemas.microsoft.com/office/drawing/2014/main" id="{58452B3A-71B3-4138-8BF8-400DE496AA6D}"/>
              </a:ext>
            </a:extLst>
          </p:cNvPr>
          <p:cNvCxnSpPr/>
          <p:nvPr/>
        </p:nvCxnSpPr>
        <p:spPr>
          <a:xfrm>
            <a:off x="3943350" y="31527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306AE4-B0C0-42C1-B77A-1B84378E7EF6}"/>
              </a:ext>
            </a:extLst>
          </p:cNvPr>
          <p:cNvCxnSpPr/>
          <p:nvPr/>
        </p:nvCxnSpPr>
        <p:spPr>
          <a:xfrm>
            <a:off x="6076950" y="31623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C636CF9-23EB-4635-BFEB-C53C333F0AF9}"/>
              </a:ext>
            </a:extLst>
          </p:cNvPr>
          <p:cNvSpPr/>
          <p:nvPr/>
        </p:nvSpPr>
        <p:spPr>
          <a:xfrm>
            <a:off x="7419974" y="2647950"/>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S</a:t>
            </a:r>
          </a:p>
        </p:txBody>
      </p:sp>
      <p:cxnSp>
        <p:nvCxnSpPr>
          <p:cNvPr id="38" name="Straight Connector 37">
            <a:extLst>
              <a:ext uri="{FF2B5EF4-FFF2-40B4-BE49-F238E27FC236}">
                <a16:creationId xmlns:a16="http://schemas.microsoft.com/office/drawing/2014/main" id="{D57F99F5-C878-4B6D-8EBA-4F2F00C7DCCC}"/>
              </a:ext>
            </a:extLst>
          </p:cNvPr>
          <p:cNvCxnSpPr>
            <a:cxnSpLocks/>
          </p:cNvCxnSpPr>
          <p:nvPr/>
        </p:nvCxnSpPr>
        <p:spPr>
          <a:xfrm>
            <a:off x="3581400" y="4152900"/>
            <a:ext cx="323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363C43-161C-4A34-92A9-907EA6273D84}"/>
              </a:ext>
            </a:extLst>
          </p:cNvPr>
          <p:cNvCxnSpPr>
            <a:cxnSpLocks/>
          </p:cNvCxnSpPr>
          <p:nvPr/>
        </p:nvCxnSpPr>
        <p:spPr>
          <a:xfrm>
            <a:off x="5695950" y="4143375"/>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03E76DB-D0C3-4349-8AAF-9BBCE7F24AE6}"/>
              </a:ext>
            </a:extLst>
          </p:cNvPr>
          <p:cNvSpPr/>
          <p:nvPr/>
        </p:nvSpPr>
        <p:spPr>
          <a:xfrm>
            <a:off x="7458074" y="3676650"/>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spTree>
    <p:extLst>
      <p:ext uri="{BB962C8B-B14F-4D97-AF65-F5344CB8AC3E}">
        <p14:creationId xmlns:p14="http://schemas.microsoft.com/office/powerpoint/2010/main" val="12808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animBg="1"/>
      <p:bldP spid="32" grpId="0" animBg="1"/>
      <p:bldP spid="33" grpId="0" animBg="1"/>
      <p:bldP spid="37"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9302C7C4-CD7C-4601-A170-C67D9450EC4A}"/>
              </a:ext>
            </a:extLst>
          </p:cNvPr>
          <p:cNvPicPr>
            <a:picLocks noChangeAspect="1"/>
          </p:cNvPicPr>
          <p:nvPr/>
        </p:nvPicPr>
        <p:blipFill>
          <a:blip r:embed="rId2"/>
          <a:stretch>
            <a:fillRect/>
          </a:stretch>
        </p:blipFill>
        <p:spPr>
          <a:xfrm>
            <a:off x="1690687" y="742950"/>
            <a:ext cx="1343025" cy="533400"/>
          </a:xfrm>
          <a:prstGeom prst="rect">
            <a:avLst/>
          </a:prstGeom>
        </p:spPr>
      </p:pic>
      <p:grpSp>
        <p:nvGrpSpPr>
          <p:cNvPr id="11" name="Group 10">
            <a:extLst>
              <a:ext uri="{FF2B5EF4-FFF2-40B4-BE49-F238E27FC236}">
                <a16:creationId xmlns:a16="http://schemas.microsoft.com/office/drawing/2014/main" id="{A42DA12F-6278-440C-A7A3-E5FC8B1DFC52}"/>
              </a:ext>
            </a:extLst>
          </p:cNvPr>
          <p:cNvGrpSpPr/>
          <p:nvPr/>
        </p:nvGrpSpPr>
        <p:grpSpPr>
          <a:xfrm>
            <a:off x="2552700" y="1590675"/>
            <a:ext cx="9001125" cy="2499467"/>
            <a:chOff x="2552700" y="1590675"/>
            <a:chExt cx="9001125" cy="2499467"/>
          </a:xfrm>
        </p:grpSpPr>
        <p:sp>
          <p:nvSpPr>
            <p:cNvPr id="4" name="TextBox 3">
              <a:extLst>
                <a:ext uri="{FF2B5EF4-FFF2-40B4-BE49-F238E27FC236}">
                  <a16:creationId xmlns:a16="http://schemas.microsoft.com/office/drawing/2014/main" id="{AB21C004-A28A-403B-89E2-4D8C0DD364C6}"/>
                </a:ext>
              </a:extLst>
            </p:cNvPr>
            <p:cNvSpPr txBox="1"/>
            <p:nvPr/>
          </p:nvSpPr>
          <p:spPr>
            <a:xfrm>
              <a:off x="2552700" y="1590675"/>
              <a:ext cx="9001125" cy="2499467"/>
            </a:xfrm>
            <a:prstGeom prst="rect">
              <a:avLst/>
            </a:prstGeom>
            <a:noFill/>
          </p:spPr>
          <p:txBody>
            <a:bodyPr wrap="square" rtlCol="0">
              <a:spAutoFit/>
            </a:bodyPr>
            <a:lstStyle/>
            <a:p>
              <a:pPr>
                <a:lnSpc>
                  <a:spcPct val="150000"/>
                </a:lnSpc>
              </a:pPr>
              <a:r>
                <a:rPr lang="pt-BR" sz="3600" dirty="0"/>
                <a:t>a) 29 100       26 189</a:t>
              </a:r>
            </a:p>
            <a:p>
              <a:pPr>
                <a:lnSpc>
                  <a:spcPct val="150000"/>
                </a:lnSpc>
              </a:pPr>
              <a:r>
                <a:rPr lang="pt-BR" sz="3600" dirty="0"/>
                <a:t>b) 38 197       38 307</a:t>
              </a:r>
            </a:p>
            <a:p>
              <a:pPr>
                <a:lnSpc>
                  <a:spcPct val="150000"/>
                </a:lnSpc>
              </a:pPr>
              <a:r>
                <a:rPr lang="pt-BR" sz="3600" dirty="0"/>
                <a:t>c) 52 740       50 000 + 2000 + 700 + 40</a:t>
              </a:r>
              <a:endParaRPr lang="en-US" sz="3600" dirty="0"/>
            </a:p>
          </p:txBody>
        </p:sp>
        <p:sp>
          <p:nvSpPr>
            <p:cNvPr id="24" name="Rectangle 23">
              <a:extLst>
                <a:ext uri="{FF2B5EF4-FFF2-40B4-BE49-F238E27FC236}">
                  <a16:creationId xmlns:a16="http://schemas.microsoft.com/office/drawing/2014/main" id="{FE10779B-8977-40F5-8649-FA532C622073}"/>
                </a:ext>
              </a:extLst>
            </p:cNvPr>
            <p:cNvSpPr/>
            <p:nvPr/>
          </p:nvSpPr>
          <p:spPr>
            <a:xfrm>
              <a:off x="4400549" y="1847850"/>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5" name="Rectangle 24">
              <a:extLst>
                <a:ext uri="{FF2B5EF4-FFF2-40B4-BE49-F238E27FC236}">
                  <a16:creationId xmlns:a16="http://schemas.microsoft.com/office/drawing/2014/main" id="{DF097837-1C7F-4BB9-8F75-86E0BD447455}"/>
                </a:ext>
              </a:extLst>
            </p:cNvPr>
            <p:cNvSpPr/>
            <p:nvPr/>
          </p:nvSpPr>
          <p:spPr>
            <a:xfrm>
              <a:off x="4457699" y="2638425"/>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6" name="Rectangle 25">
              <a:extLst>
                <a:ext uri="{FF2B5EF4-FFF2-40B4-BE49-F238E27FC236}">
                  <a16:creationId xmlns:a16="http://schemas.microsoft.com/office/drawing/2014/main" id="{2E6531E5-69BD-418E-8268-2119E2DE07A9}"/>
                </a:ext>
              </a:extLst>
            </p:cNvPr>
            <p:cNvSpPr/>
            <p:nvPr/>
          </p:nvSpPr>
          <p:spPr>
            <a:xfrm>
              <a:off x="4429124" y="3495675"/>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grpSp>
      <p:cxnSp>
        <p:nvCxnSpPr>
          <p:cNvPr id="34" name="Straight Connector 33">
            <a:extLst>
              <a:ext uri="{FF2B5EF4-FFF2-40B4-BE49-F238E27FC236}">
                <a16:creationId xmlns:a16="http://schemas.microsoft.com/office/drawing/2014/main" id="{AA594A39-567C-4305-B5DD-5580115ACA80}"/>
              </a:ext>
            </a:extLst>
          </p:cNvPr>
          <p:cNvCxnSpPr/>
          <p:nvPr/>
        </p:nvCxnSpPr>
        <p:spPr>
          <a:xfrm>
            <a:off x="3333750" y="23050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978672-3780-4975-BFFF-6044BDFA2BB5}"/>
              </a:ext>
            </a:extLst>
          </p:cNvPr>
          <p:cNvCxnSpPr/>
          <p:nvPr/>
        </p:nvCxnSpPr>
        <p:spPr>
          <a:xfrm>
            <a:off x="5314950" y="22860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C40BC88-E43B-46FA-941C-BF48AEF36D7D}"/>
              </a:ext>
            </a:extLst>
          </p:cNvPr>
          <p:cNvSpPr/>
          <p:nvPr/>
        </p:nvSpPr>
        <p:spPr>
          <a:xfrm>
            <a:off x="4400549" y="1847850"/>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&gt;</a:t>
            </a:r>
          </a:p>
        </p:txBody>
      </p:sp>
      <p:cxnSp>
        <p:nvCxnSpPr>
          <p:cNvPr id="42" name="Straight Connector 41">
            <a:extLst>
              <a:ext uri="{FF2B5EF4-FFF2-40B4-BE49-F238E27FC236}">
                <a16:creationId xmlns:a16="http://schemas.microsoft.com/office/drawing/2014/main" id="{47720848-825E-418F-87EF-1F4F0A00B2DD}"/>
              </a:ext>
            </a:extLst>
          </p:cNvPr>
          <p:cNvCxnSpPr/>
          <p:nvPr/>
        </p:nvCxnSpPr>
        <p:spPr>
          <a:xfrm>
            <a:off x="3705225" y="31337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885331-E66D-41D7-B325-F8B167A9F12B}"/>
              </a:ext>
            </a:extLst>
          </p:cNvPr>
          <p:cNvCxnSpPr/>
          <p:nvPr/>
        </p:nvCxnSpPr>
        <p:spPr>
          <a:xfrm>
            <a:off x="5686425" y="31146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3D7CEE0-6006-4321-8811-B5CE178E881E}"/>
              </a:ext>
            </a:extLst>
          </p:cNvPr>
          <p:cNvSpPr/>
          <p:nvPr/>
        </p:nvSpPr>
        <p:spPr>
          <a:xfrm>
            <a:off x="4457699" y="2628900"/>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&lt;</a:t>
            </a:r>
          </a:p>
        </p:txBody>
      </p:sp>
      <p:sp>
        <p:nvSpPr>
          <p:cNvPr id="46" name="Left Brace 45">
            <a:extLst>
              <a:ext uri="{FF2B5EF4-FFF2-40B4-BE49-F238E27FC236}">
                <a16:creationId xmlns:a16="http://schemas.microsoft.com/office/drawing/2014/main" id="{33FE04FC-3042-4877-AC8E-D81242CDAAB7}"/>
              </a:ext>
            </a:extLst>
          </p:cNvPr>
          <p:cNvSpPr/>
          <p:nvPr/>
        </p:nvSpPr>
        <p:spPr>
          <a:xfrm rot="16200000">
            <a:off x="7124703" y="2081214"/>
            <a:ext cx="481014" cy="4205287"/>
          </a:xfrm>
          <a:prstGeom prst="leftBrace">
            <a:avLst>
              <a:gd name="adj1" fmla="val 3435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F72E65A3-4EEF-42A8-91AD-91149121E15E}"/>
              </a:ext>
            </a:extLst>
          </p:cNvPr>
          <p:cNvSpPr txBox="1"/>
          <p:nvPr/>
        </p:nvSpPr>
        <p:spPr>
          <a:xfrm>
            <a:off x="6781801" y="4410076"/>
            <a:ext cx="1571625" cy="584775"/>
          </a:xfrm>
          <a:prstGeom prst="rect">
            <a:avLst/>
          </a:prstGeom>
          <a:noFill/>
        </p:spPr>
        <p:txBody>
          <a:bodyPr wrap="square" rtlCol="0">
            <a:spAutoFit/>
          </a:bodyPr>
          <a:lstStyle/>
          <a:p>
            <a:r>
              <a:rPr lang="en-US" sz="3200" b="1" dirty="0">
                <a:solidFill>
                  <a:srgbClr val="FF0000"/>
                </a:solidFill>
              </a:rPr>
              <a:t>52 740</a:t>
            </a:r>
          </a:p>
        </p:txBody>
      </p:sp>
      <p:sp>
        <p:nvSpPr>
          <p:cNvPr id="48" name="Rectangle 47">
            <a:extLst>
              <a:ext uri="{FF2B5EF4-FFF2-40B4-BE49-F238E27FC236}">
                <a16:creationId xmlns:a16="http://schemas.microsoft.com/office/drawing/2014/main" id="{3972889E-E6DE-4E0A-BC83-CFBE28DE0A54}"/>
              </a:ext>
            </a:extLst>
          </p:cNvPr>
          <p:cNvSpPr/>
          <p:nvPr/>
        </p:nvSpPr>
        <p:spPr>
          <a:xfrm>
            <a:off x="4438649" y="3476625"/>
            <a:ext cx="561975" cy="504825"/>
          </a:xfrm>
          <a:prstGeom prst="rect">
            <a:avLst/>
          </a:prstGeom>
          <a:solidFill>
            <a:srgbClr val="FFFF00"/>
          </a:solidFill>
          <a:ln w="38100">
            <a:extLst>
              <a:ext uri="{C807C97D-BFC1-408E-A445-0C87EB9F89A2}">
                <ask:lineSketchStyleProps xmln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89029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6247038"/>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7A83EED-AC60-48B7-AB99-66686F4F2276}"/>
              </a:ext>
            </a:extLst>
          </p:cNvPr>
          <p:cNvSpPr txBox="1"/>
          <p:nvPr/>
        </p:nvSpPr>
        <p:spPr>
          <a:xfrm>
            <a:off x="1619250" y="409575"/>
            <a:ext cx="9553575"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Một cây thần kỳ ra các quả với màu sắc khác nhau. Bạn khỉ sẽ leo theo các cành ghi số lớn hơn để lấy quả. Hỏi bạn khỉ lấy được quả màu gì?</a:t>
            </a:r>
            <a:endParaRPr lang="en-US" sz="28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3B1109-2671-413E-A438-C43DE11FDA01}"/>
              </a:ext>
            </a:extLst>
          </p:cNvPr>
          <p:cNvPicPr>
            <a:picLocks noChangeAspect="1"/>
          </p:cNvPicPr>
          <p:nvPr/>
        </p:nvPicPr>
        <p:blipFill>
          <a:blip r:embed="rId2"/>
          <a:stretch>
            <a:fillRect/>
          </a:stretch>
        </p:blipFill>
        <p:spPr>
          <a:xfrm>
            <a:off x="485775" y="2002318"/>
            <a:ext cx="6473024" cy="4217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Rounded Corners 12">
            <a:extLst>
              <a:ext uri="{FF2B5EF4-FFF2-40B4-BE49-F238E27FC236}">
                <a16:creationId xmlns:a16="http://schemas.microsoft.com/office/drawing/2014/main" id="{A28ACD45-EC10-47B0-894C-CB63F866F5DB}"/>
              </a:ext>
            </a:extLst>
          </p:cNvPr>
          <p:cNvSpPr/>
          <p:nvPr/>
        </p:nvSpPr>
        <p:spPr>
          <a:xfrm>
            <a:off x="6915150" y="2085975"/>
            <a:ext cx="50101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đầu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16" name="Straight Connector 15">
            <a:extLst>
              <a:ext uri="{FF2B5EF4-FFF2-40B4-BE49-F238E27FC236}">
                <a16:creationId xmlns:a16="http://schemas.microsoft.com/office/drawing/2014/main" id="{CD56E28F-8AD1-4B79-AB18-004796CFAD78}"/>
              </a:ext>
            </a:extLst>
          </p:cNvPr>
          <p:cNvCxnSpPr>
            <a:cxnSpLocks/>
          </p:cNvCxnSpPr>
          <p:nvPr/>
        </p:nvCxnSpPr>
        <p:spPr>
          <a:xfrm flipH="1" flipV="1">
            <a:off x="2247900" y="4105275"/>
            <a:ext cx="800100" cy="2952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33E0596-AEAD-4551-B52C-0917B8C6690F}"/>
              </a:ext>
            </a:extLst>
          </p:cNvPr>
          <p:cNvSpPr/>
          <p:nvPr/>
        </p:nvSpPr>
        <p:spPr>
          <a:xfrm>
            <a:off x="6829425" y="3429000"/>
            <a:ext cx="51244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52D2A9C0-DEA8-4D46-8C14-C557F1958873}"/>
              </a:ext>
            </a:extLst>
          </p:cNvPr>
          <p:cNvCxnSpPr>
            <a:cxnSpLocks/>
          </p:cNvCxnSpPr>
          <p:nvPr/>
        </p:nvCxnSpPr>
        <p:spPr>
          <a:xfrm flipH="1" flipV="1">
            <a:off x="1524000" y="3914775"/>
            <a:ext cx="657225" cy="1905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0F02F7B8-7867-483B-8591-3A94D1B17064}"/>
              </a:ext>
            </a:extLst>
          </p:cNvPr>
          <p:cNvSpPr/>
          <p:nvPr/>
        </p:nvSpPr>
        <p:spPr>
          <a:xfrm>
            <a:off x="6819900" y="4781550"/>
            <a:ext cx="5124450" cy="752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mbria" panose="02040503050406030204" pitchFamily="18" charset="0"/>
                <a:ea typeface="Cambria" panose="02040503050406030204" pitchFamily="18" charset="0"/>
              </a:rPr>
              <a:t>Bạn kh</a:t>
            </a:r>
            <a:r>
              <a:rPr lang="en-US" sz="2400" b="1" dirty="0">
                <a:latin typeface="Cambria" panose="02040503050406030204" pitchFamily="18" charset="0"/>
                <a:ea typeface="Cambria" panose="02040503050406030204" pitchFamily="18" charset="0"/>
              </a:rPr>
              <a:t>ỉ</a:t>
            </a:r>
            <a:r>
              <a:rPr lang="vi-VN" sz="2400" b="1" dirty="0">
                <a:latin typeface="Cambria" panose="02040503050406030204" pitchFamily="18" charset="0"/>
                <a:ea typeface="Cambria" panose="02040503050406030204" pitchFamily="18" charset="0"/>
              </a:rPr>
              <a:t> lấy được quả màu gì?</a:t>
            </a:r>
            <a:endParaRPr lang="en-US" sz="2400" b="1" dirty="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EC61F048-B639-4D22-8ED1-BEF2F6BB99C5}"/>
              </a:ext>
            </a:extLst>
          </p:cNvPr>
          <p:cNvSpPr/>
          <p:nvPr/>
        </p:nvSpPr>
        <p:spPr>
          <a:xfrm>
            <a:off x="1190625" y="3667124"/>
            <a:ext cx="457200" cy="40957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0077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0" grpId="0" animBg="1"/>
      <p:bldP spid="35"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290</Words>
  <Application>Microsoft Office PowerPoint</Application>
  <PresentationFormat>Widescreen</PresentationFormat>
  <Paragraphs>42</Paragraphs>
  <Slides>10</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宋体</vt:lpstr>
      <vt:lpstr>Arial</vt:lpstr>
      <vt:lpstr>Calibri</vt:lpstr>
      <vt:lpstr>Cambria</vt:lpstr>
      <vt:lpstr>等线</vt:lpstr>
      <vt:lpstr>ITC Avant Garde Std Bk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2022-11-26T14:03:13Z</dcterms:created>
  <dcterms:modified xsi:type="dcterms:W3CDTF">2024-04-05T14:36:25Z</dcterms:modified>
</cp:coreProperties>
</file>