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8" r:id="rId3"/>
    <p:sldId id="259" r:id="rId4"/>
    <p:sldId id="380" r:id="rId5"/>
    <p:sldId id="354" r:id="rId6"/>
    <p:sldId id="382" r:id="rId7"/>
    <p:sldId id="383" r:id="rId8"/>
    <p:sldId id="374" r:id="rId9"/>
    <p:sldId id="370" r:id="rId10"/>
    <p:sldId id="371" r:id="rId11"/>
    <p:sldId id="372" r:id="rId12"/>
    <p:sldId id="384" r:id="rId13"/>
    <p:sldId id="385" r:id="rId14"/>
    <p:sldId id="386" r:id="rId15"/>
    <p:sldId id="369" r:id="rId16"/>
    <p:sldId id="388" r:id="rId17"/>
    <p:sldId id="387" r:id="rId18"/>
    <p:sldId id="389" r:id="rId19"/>
    <p:sldId id="381" r:id="rId20"/>
    <p:sldId id="390" r:id="rId21"/>
    <p:sldId id="391" r:id="rId22"/>
    <p:sldId id="392" r:id="rId23"/>
    <p:sldId id="393" r:id="rId24"/>
    <p:sldId id="355" r:id="rId25"/>
    <p:sldId id="394" r:id="rId26"/>
  </p:sldIdLst>
  <p:sldSz cx="18288000" cy="10287000"/>
  <p:notesSz cx="6858000" cy="9144000"/>
  <p:embeddedFontLst>
    <p:embeddedFont>
      <p:font typeface="#9Slide03 Bebas Neue Bold" panose="020B0604020202020204" charset="0"/>
      <p:bold r:id="rId28"/>
    </p:embeddedFont>
    <p:embeddedFont>
      <p:font typeface="#9Slide07 HoneyCream" panose="020B0604020202020204" charset="0"/>
      <p:regular r:id="rId29"/>
    </p:embeddedFont>
    <p:embeddedFont>
      <p:font typeface="Calibri" panose="020F0502020204030204" pitchFamily="34" charset="0"/>
      <p:regular r:id="rId30"/>
      <p:bold r:id="rId31"/>
      <p:italic r:id="rId32"/>
      <p:boldItalic r:id="rId33"/>
    </p:embeddedFont>
    <p:embeddedFont>
      <p:font typeface="Cambria" panose="02040503050406030204" pitchFamily="18" charset="0"/>
      <p:regular r:id="rId34"/>
      <p:bold r:id="rId35"/>
      <p:italic r:id="rId36"/>
      <p:boldItalic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502E"/>
    <a:srgbClr val="EBCB7E"/>
    <a:srgbClr val="5D5548"/>
    <a:srgbClr val="584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1" autoAdjust="0"/>
    <p:restoredTop sz="94689" autoAdjust="0"/>
  </p:normalViewPr>
  <p:slideViewPr>
    <p:cSldViewPr>
      <p:cViewPr varScale="1">
        <p:scale>
          <a:sx n="46" d="100"/>
          <a:sy n="46" d="100"/>
        </p:scale>
        <p:origin x="92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60F626-7F69-3C4A-8485-45FCDF2958F2}" type="datetimeFigureOut">
              <a:rPr lang="en-VN" smtClean="0"/>
              <a:t>03/04/2024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EB5DCD-69F6-654D-A8DD-CDC7B1EBC5D1}" type="slidenum">
              <a:rPr lang="en-VN" smtClean="0"/>
              <a:t>‹#›</a:t>
            </a:fld>
            <a:endParaRPr lang="en-VN"/>
          </a:p>
        </p:txBody>
      </p:sp>
    </p:spTree>
    <p:extLst>
      <p:ext uri="{BB962C8B-B14F-4D97-AF65-F5344CB8AC3E}">
        <p14:creationId xmlns:p14="http://schemas.microsoft.com/office/powerpoint/2010/main" val="332239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5</a:t>
            </a:fld>
            <a:endParaRPr lang="en-VN"/>
          </a:p>
        </p:txBody>
      </p:sp>
    </p:spTree>
    <p:extLst>
      <p:ext uri="{BB962C8B-B14F-4D97-AF65-F5344CB8AC3E}">
        <p14:creationId xmlns:p14="http://schemas.microsoft.com/office/powerpoint/2010/main" val="2946876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6</a:t>
            </a:fld>
            <a:endParaRPr lang="en-VN"/>
          </a:p>
        </p:txBody>
      </p:sp>
    </p:spTree>
    <p:extLst>
      <p:ext uri="{BB962C8B-B14F-4D97-AF65-F5344CB8AC3E}">
        <p14:creationId xmlns:p14="http://schemas.microsoft.com/office/powerpoint/2010/main" val="1798631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14</a:t>
            </a:fld>
            <a:endParaRPr lang="en-VN"/>
          </a:p>
        </p:txBody>
      </p:sp>
    </p:spTree>
    <p:extLst>
      <p:ext uri="{BB962C8B-B14F-4D97-AF65-F5344CB8AC3E}">
        <p14:creationId xmlns:p14="http://schemas.microsoft.com/office/powerpoint/2010/main" val="79156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17</a:t>
            </a:fld>
            <a:endParaRPr lang="en-VN"/>
          </a:p>
        </p:txBody>
      </p:sp>
    </p:spTree>
    <p:extLst>
      <p:ext uri="{BB962C8B-B14F-4D97-AF65-F5344CB8AC3E}">
        <p14:creationId xmlns:p14="http://schemas.microsoft.com/office/powerpoint/2010/main" val="347606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18</a:t>
            </a:fld>
            <a:endParaRPr lang="en-VN"/>
          </a:p>
        </p:txBody>
      </p:sp>
    </p:spTree>
    <p:extLst>
      <p:ext uri="{BB962C8B-B14F-4D97-AF65-F5344CB8AC3E}">
        <p14:creationId xmlns:p14="http://schemas.microsoft.com/office/powerpoint/2010/main" val="1782355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20</a:t>
            </a:fld>
            <a:endParaRPr lang="en-VN"/>
          </a:p>
        </p:txBody>
      </p:sp>
    </p:spTree>
    <p:extLst>
      <p:ext uri="{BB962C8B-B14F-4D97-AF65-F5344CB8AC3E}">
        <p14:creationId xmlns:p14="http://schemas.microsoft.com/office/powerpoint/2010/main" val="57757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21</a:t>
            </a:fld>
            <a:endParaRPr lang="en-VN"/>
          </a:p>
        </p:txBody>
      </p:sp>
    </p:spTree>
    <p:extLst>
      <p:ext uri="{BB962C8B-B14F-4D97-AF65-F5344CB8AC3E}">
        <p14:creationId xmlns:p14="http://schemas.microsoft.com/office/powerpoint/2010/main" val="2776326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29EB5DCD-69F6-654D-A8DD-CDC7B1EBC5D1}" type="slidenum">
              <a:rPr lang="en-VN" smtClean="0"/>
              <a:t>22</a:t>
            </a:fld>
            <a:endParaRPr lang="en-VN"/>
          </a:p>
        </p:txBody>
      </p:sp>
    </p:spTree>
    <p:extLst>
      <p:ext uri="{BB962C8B-B14F-4D97-AF65-F5344CB8AC3E}">
        <p14:creationId xmlns:p14="http://schemas.microsoft.com/office/powerpoint/2010/main" val="294092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1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C2950AB6-B07C-3943-8BC3-F50F7A923AB6}"/>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43A0CB88-FC49-CF4E-A3F5-A1465D5713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BEEED968-E7E7-6E43-BD07-1F5CC6385230}"/>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163C79C0-B705-2545-89C7-ED46676A427C}"/>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988651E7-5EF9-4545-B73A-C9E7BFE40653}"/>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22.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32.emf"/></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em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3.emf"/><Relationship Id="rId5" Type="http://schemas.microsoft.com/office/2007/relationships/hdphoto" Target="../media/hdphoto3.wdp"/><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emf"/><Relationship Id="rId5" Type="http://schemas.microsoft.com/office/2007/relationships/hdphoto" Target="../media/hdphoto4.wdp"/><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png"/><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5.jpeg"/><Relationship Id="rId5" Type="http://schemas.microsoft.com/office/2007/relationships/hdphoto" Target="../media/hdphoto4.wdp"/><Relationship Id="rId4" Type="http://schemas.openxmlformats.org/officeDocument/2006/relationships/image" Target="../media/image20.png"/><Relationship Id="rId9"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7.e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0CD39C8-7A25-7D4F-9DCB-DC12CB964674}"/>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7" name="Freeform 3">
            <a:extLst>
              <a:ext uri="{FF2B5EF4-FFF2-40B4-BE49-F238E27FC236}">
                <a16:creationId xmlns:a16="http://schemas.microsoft.com/office/drawing/2014/main" id="{D1EE2AD4-BAA5-9447-82BD-31DC613BDD13}"/>
              </a:ext>
            </a:extLst>
          </p:cNvPr>
          <p:cNvSpPr/>
          <p:nvPr/>
        </p:nvSpPr>
        <p:spPr>
          <a:xfrm>
            <a:off x="-60743" y="0"/>
            <a:ext cx="18612974" cy="4153991"/>
          </a:xfrm>
          <a:prstGeom prst="rect">
            <a:avLst/>
          </a:prstGeom>
          <a:blipFill>
            <a:blip r:embed="rId3"/>
            <a:stretch>
              <a:fillRect t="-139239" b="1"/>
            </a:stretch>
          </a:blipFill>
        </p:spPr>
      </p:sp>
      <p:sp>
        <p:nvSpPr>
          <p:cNvPr id="21" name="Rectangle 20">
            <a:extLst>
              <a:ext uri="{FF2B5EF4-FFF2-40B4-BE49-F238E27FC236}">
                <a16:creationId xmlns:a16="http://schemas.microsoft.com/office/drawing/2014/main" id="{9387318E-B36F-3746-969A-28FEC46CD02D}"/>
              </a:ext>
            </a:extLst>
          </p:cNvPr>
          <p:cNvSpPr/>
          <p:nvPr/>
        </p:nvSpPr>
        <p:spPr>
          <a:xfrm>
            <a:off x="-71628" y="4174763"/>
            <a:ext cx="18823930" cy="5354859"/>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Freeform 3">
            <a:extLst>
              <a:ext uri="{FF2B5EF4-FFF2-40B4-BE49-F238E27FC236}">
                <a16:creationId xmlns:a16="http://schemas.microsoft.com/office/drawing/2014/main" id="{CC89A05F-7682-5146-83BF-38077B330424}"/>
              </a:ext>
            </a:extLst>
          </p:cNvPr>
          <p:cNvSpPr/>
          <p:nvPr/>
        </p:nvSpPr>
        <p:spPr>
          <a:xfrm>
            <a:off x="11049001" y="2247900"/>
            <a:ext cx="7467600" cy="8302437"/>
          </a:xfrm>
          <a:custGeom>
            <a:avLst/>
            <a:gdLst/>
            <a:ahLst/>
            <a:cxnLst/>
            <a:rect l="l" t="t" r="r" b="b"/>
            <a:pathLst>
              <a:path w="6605119" h="7083237">
                <a:moveTo>
                  <a:pt x="0" y="0"/>
                </a:moveTo>
                <a:lnTo>
                  <a:pt x="6605119" y="0"/>
                </a:lnTo>
                <a:lnTo>
                  <a:pt x="6605119" y="7083238"/>
                </a:lnTo>
                <a:lnTo>
                  <a:pt x="0" y="7083238"/>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id="{28667097-D097-424E-987F-7CEC71383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41876"/>
            <a:ext cx="2226575" cy="2226575"/>
          </a:xfrm>
          <a:prstGeom prst="rect">
            <a:avLst/>
          </a:prstGeom>
        </p:spPr>
      </p:pic>
      <p:pic>
        <p:nvPicPr>
          <p:cNvPr id="25" name="Picture 24">
            <a:extLst>
              <a:ext uri="{FF2B5EF4-FFF2-40B4-BE49-F238E27FC236}">
                <a16:creationId xmlns:a16="http://schemas.microsoft.com/office/drawing/2014/main" id="{0A639FFE-05B8-DA49-8D16-018A6F3D0E32}"/>
              </a:ext>
            </a:extLst>
          </p:cNvPr>
          <p:cNvPicPr>
            <a:picLocks noChangeAspect="1"/>
          </p:cNvPicPr>
          <p:nvPr/>
        </p:nvPicPr>
        <p:blipFill>
          <a:blip r:embed="rId6"/>
          <a:stretch>
            <a:fillRect/>
          </a:stretch>
        </p:blipFill>
        <p:spPr>
          <a:xfrm>
            <a:off x="838200" y="4000500"/>
            <a:ext cx="10947400" cy="5969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C1A2AC3B-5768-BE46-8ED6-1B11F83FF656}"/>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360389" y="2039958"/>
              <a:ext cx="9417712" cy="3077765"/>
            </a:xfrm>
            <a:prstGeom prst="rect">
              <a:avLst/>
            </a:prstGeom>
            <a:noFill/>
          </p:spPr>
          <p:txBody>
            <a:bodyPr wrap="square" rtlCol="0">
              <a:spAutoFit/>
            </a:bodyPr>
            <a:lstStyle/>
            <a:p>
              <a:pPr algn="just"/>
              <a:r>
                <a:rPr lang="vi-VN" sz="4200" dirty="0">
                  <a:latin typeface="Cambria" panose="02040503050406030204" pitchFamily="18" charset="0"/>
                </a:rPr>
                <a:t>Hội quán là nơi sinh hoạt cộng đồng và cũng là nơi thờ các vị thần của người Hoa. Các hội quán ở phố cổ Hội An được xây dựng trên nền đất rộng, cao ráo, quay mặt về hướng nam và mang đậm phong cách kiến trúc Trung Hoa; tiêu biểu là các hội quán: Phúc Kiến, Quảng Đông, Hải Nam,…</a:t>
              </a: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1292833" y="1943100"/>
            <a:ext cx="10508784" cy="1254264"/>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b) Hội quán của người Hoa</a:t>
              </a:r>
              <a:endParaRPr lang="en-VN" sz="9000" dirty="0">
                <a:latin typeface="Cambria" panose="02040503050406030204" pitchFamily="18" charset="0"/>
              </a:endParaRPr>
            </a:p>
          </p:txBody>
        </p:sp>
      </p:grpSp>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2526" y="5692470"/>
            <a:ext cx="4594530" cy="4594530"/>
          </a:xfrm>
          <a:prstGeom prst="rect">
            <a:avLst/>
          </a:prstGeom>
        </p:spPr>
      </p:pic>
      <p:pic>
        <p:nvPicPr>
          <p:cNvPr id="13" name="Picture 12">
            <a:extLst>
              <a:ext uri="{FF2B5EF4-FFF2-40B4-BE49-F238E27FC236}">
                <a16:creationId xmlns:a16="http://schemas.microsoft.com/office/drawing/2014/main" id="{3B74E423-B6F0-1946-B748-EACD2C448F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6636" y="1910576"/>
            <a:ext cx="5384800" cy="4334764"/>
          </a:xfrm>
          <a:prstGeom prst="rect">
            <a:avLst/>
          </a:prstGeom>
        </p:spPr>
      </p:pic>
    </p:spTree>
    <p:extLst>
      <p:ext uri="{BB962C8B-B14F-4D97-AF65-F5344CB8AC3E}">
        <p14:creationId xmlns:p14="http://schemas.microsoft.com/office/powerpoint/2010/main" val="19701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A7B9A00-AEE2-E249-95DD-AE07FEECCF7E}"/>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360390" y="2078884"/>
              <a:ext cx="8738196" cy="3077765"/>
            </a:xfrm>
            <a:prstGeom prst="rect">
              <a:avLst/>
            </a:prstGeom>
            <a:noFill/>
          </p:spPr>
          <p:txBody>
            <a:bodyPr wrap="square" rtlCol="0">
              <a:spAutoFit/>
            </a:bodyPr>
            <a:lstStyle/>
            <a:p>
              <a:pPr algn="just"/>
              <a:r>
                <a:rPr lang="vi-VN" sz="4200" dirty="0">
                  <a:latin typeface="Cambria" panose="02040503050406030204" pitchFamily="18" charset="0"/>
                </a:rPr>
                <a:t>Chùa Cầu tương truyền do thương nhân Nhật Bản ở Hội An xây dựng vào khoảng cuối thế kỉ XVI – đầu thế kỉ XVII. Chùa Cầu được làm bằng gỗ, hình vòng cung, mái lợp ngói âm dương, hai bên đều có hành lang cho du khách dừng chân ngắm cảnh,…</a:t>
              </a: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1292833" y="1943100"/>
            <a:ext cx="9534437" cy="1254264"/>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c) Chùa Cầu</a:t>
              </a:r>
              <a:endParaRPr lang="en-VN" sz="9000" dirty="0">
                <a:latin typeface="Cambria" panose="02040503050406030204" pitchFamily="18" charset="0"/>
              </a:endParaRPr>
            </a:p>
          </p:txBody>
        </p:sp>
      </p:grpSp>
      <p:pic>
        <p:nvPicPr>
          <p:cNvPr id="8" name="Picture 7">
            <a:extLst>
              <a:ext uri="{FF2B5EF4-FFF2-40B4-BE49-F238E27FC236}">
                <a16:creationId xmlns:a16="http://schemas.microsoft.com/office/drawing/2014/main" id="{835365CF-D7FB-4442-9A51-65A5BC8EB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1417" y="4963026"/>
            <a:ext cx="4594530" cy="4594530"/>
          </a:xfrm>
          <a:prstGeom prst="rect">
            <a:avLst/>
          </a:prstGeom>
        </p:spPr>
      </p:pic>
      <p:pic>
        <p:nvPicPr>
          <p:cNvPr id="14" name="Picture 13">
            <a:extLst>
              <a:ext uri="{FF2B5EF4-FFF2-40B4-BE49-F238E27FC236}">
                <a16:creationId xmlns:a16="http://schemas.microsoft.com/office/drawing/2014/main" id="{9B6E9B37-BCF3-1F45-ACC6-9B5D5F9F81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70390" y="1518043"/>
            <a:ext cx="4594530" cy="3951296"/>
          </a:xfrm>
          <a:prstGeom prst="rect">
            <a:avLst/>
          </a:prstGeom>
        </p:spPr>
      </p:pic>
    </p:spTree>
    <p:extLst>
      <p:ext uri="{BB962C8B-B14F-4D97-AF65-F5344CB8AC3E}">
        <p14:creationId xmlns:p14="http://schemas.microsoft.com/office/powerpoint/2010/main" val="54240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0A7B9A00-AEE2-E249-95DD-AE07FEECCF7E}"/>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459703" y="1130729"/>
            <a:ext cx="17368595" cy="8677221"/>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pic>
        <p:nvPicPr>
          <p:cNvPr id="3" name="Picture 2">
            <a:extLst>
              <a:ext uri="{FF2B5EF4-FFF2-40B4-BE49-F238E27FC236}">
                <a16:creationId xmlns:a16="http://schemas.microsoft.com/office/drawing/2014/main" id="{2C96DB3C-6A8C-FE4B-919B-4FB8AAC34E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868" y="1302063"/>
            <a:ext cx="12265609" cy="8233290"/>
          </a:xfrm>
          <a:prstGeom prst="rect">
            <a:avLst/>
          </a:prstGeom>
        </p:spPr>
      </p:pic>
      <p:pic>
        <p:nvPicPr>
          <p:cNvPr id="13" name="Picture 12">
            <a:extLst>
              <a:ext uri="{FF2B5EF4-FFF2-40B4-BE49-F238E27FC236}">
                <a16:creationId xmlns:a16="http://schemas.microsoft.com/office/drawing/2014/main" id="{FCF07A4E-7BCF-BC47-BC91-789356CF99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2600" y="4317968"/>
            <a:ext cx="6096000" cy="6096000"/>
          </a:xfrm>
          <a:prstGeom prst="rect">
            <a:avLst/>
          </a:prstGeom>
        </p:spPr>
      </p:pic>
    </p:spTree>
    <p:extLst>
      <p:ext uri="{BB962C8B-B14F-4D97-AF65-F5344CB8AC3E}">
        <p14:creationId xmlns:p14="http://schemas.microsoft.com/office/powerpoint/2010/main" val="202856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6C84ABA-5CAB-1C4B-8496-47835C21BC98}"/>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621046" y="647700"/>
            <a:ext cx="10498987" cy="4827154"/>
            <a:chOff x="457200" y="876300"/>
            <a:chExt cx="9829800" cy="5138583"/>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5138583"/>
            </a:xfrm>
            <a:prstGeom prst="wedgeRoundRectCallout">
              <a:avLst>
                <a:gd name="adj1" fmla="val -22510"/>
                <a:gd name="adj2" fmla="val 6155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866621" y="1261559"/>
              <a:ext cx="9420379" cy="4472807"/>
            </a:xfrm>
            <a:prstGeom prst="rect">
              <a:avLst/>
            </a:prstGeom>
          </p:spPr>
          <p:txBody>
            <a:bodyPr wrap="square" lIns="0" tIns="0" rIns="0" bIns="0" rtlCol="0" anchor="t">
              <a:spAutoFit/>
            </a:bodyPr>
            <a:lstStyle/>
            <a:p>
              <a:pPr>
                <a:lnSpc>
                  <a:spcPct val="115000"/>
                </a:lnSpc>
                <a:spcAft>
                  <a:spcPts val="800"/>
                </a:spcAft>
              </a:pPr>
              <a:r>
                <a:rPr lang="pt-BR" sz="4000" dirty="0" err="1">
                  <a:effectLst/>
                  <a:latin typeface="Cambria" panose="02040503050406030204" pitchFamily="18" charset="0"/>
                  <a:ea typeface="Times New Roman" panose="02020603050405020304" pitchFamily="18" charset="0"/>
                </a:rPr>
                <a:t>Lịch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sử</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hình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thành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phố</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Hội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An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gắn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liền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với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phong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cách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kiến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trúc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truyền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thống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kính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đầy</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ấn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tượng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Trải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qua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những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tác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động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từ</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lịch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sử</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ảnh</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hưởng</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bởi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nhiều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nền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văn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hóa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khác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nhau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phố</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cổ</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Hội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An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là</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nơi</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giao</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hòa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của</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nhiều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kiểu</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kiến</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trúc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độc</a:t>
              </a:r>
              <a:r>
                <a:rPr lang="pt-BR" sz="4000" dirty="0">
                  <a:effectLst/>
                  <a:latin typeface="Cambria" panose="02040503050406030204" pitchFamily="18" charset="0"/>
                  <a:ea typeface="Times New Roman" panose="02020603050405020304" pitchFamily="18" charset="0"/>
                </a:rPr>
                <a:t> </a:t>
              </a:r>
              <a:r>
                <a:rPr lang="pt-BR" sz="4000" dirty="0" err="1">
                  <a:effectLst/>
                  <a:latin typeface="Cambria" panose="02040503050406030204" pitchFamily="18" charset="0"/>
                  <a:ea typeface="Times New Roman" panose="02020603050405020304" pitchFamily="18" charset="0"/>
                </a:rPr>
                <a:t>đáo</a:t>
              </a:r>
              <a:r>
                <a:rPr lang="pt-BR" sz="4000" dirty="0">
                  <a:effectLst/>
                  <a:latin typeface="Cambria" panose="02040503050406030204" pitchFamily="18" charset="0"/>
                  <a:ea typeface="Times New Roman" panose="02020603050405020304" pitchFamily="18" charset="0"/>
                </a:rPr>
                <a:t>.</a:t>
              </a:r>
              <a:r>
                <a:rPr lang="en-VN" sz="4000" dirty="0">
                  <a:effectLst/>
                  <a:latin typeface="Cambria" panose="02040503050406030204" pitchFamily="18" charset="0"/>
                </a:rPr>
                <a:t> </a:t>
              </a:r>
              <a:endParaRPr lang="en-VN" sz="4000" dirty="0">
                <a:effectLst/>
                <a:latin typeface="Cambria" panose="02040503050406030204" pitchFamily="18" charset="0"/>
                <a:ea typeface="Times New Roman" panose="02020603050405020304" pitchFamily="18" charset="0"/>
              </a:endParaRPr>
            </a:p>
          </p:txBody>
        </p:sp>
      </p:grpSp>
      <p:sp>
        <p:nvSpPr>
          <p:cNvPr id="9" name="Freeform 5">
            <a:extLst>
              <a:ext uri="{FF2B5EF4-FFF2-40B4-BE49-F238E27FC236}">
                <a16:creationId xmlns:a16="http://schemas.microsoft.com/office/drawing/2014/main" id="{FA0D0EA0-207D-C244-A950-CD9881151F23}"/>
              </a:ext>
            </a:extLst>
          </p:cNvPr>
          <p:cNvSpPr/>
          <p:nvPr/>
        </p:nvSpPr>
        <p:spPr>
          <a:xfrm>
            <a:off x="11801821" y="5474854"/>
            <a:ext cx="5945345" cy="4008708"/>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id="{D3309D18-DAD1-EF4C-81FA-E1627A5FF8F9}"/>
              </a:ext>
            </a:extLst>
          </p:cNvPr>
          <p:cNvSpPr/>
          <p:nvPr/>
        </p:nvSpPr>
        <p:spPr>
          <a:xfrm>
            <a:off x="11801821" y="1179267"/>
            <a:ext cx="5945345" cy="4174213"/>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4BBD72F-6ADE-2E49-8646-89B80AE99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17" y="5413384"/>
            <a:ext cx="3533955" cy="4994990"/>
          </a:xfrm>
          <a:prstGeom prst="rect">
            <a:avLst/>
          </a:prstGeom>
        </p:spPr>
      </p:pic>
      <p:sp>
        <p:nvSpPr>
          <p:cNvPr id="15" name="Freeform 4">
            <a:extLst>
              <a:ext uri="{FF2B5EF4-FFF2-40B4-BE49-F238E27FC236}">
                <a16:creationId xmlns:a16="http://schemas.microsoft.com/office/drawing/2014/main" id="{76D98D40-7CDA-BF4D-9283-D9B07FDBE95B}"/>
              </a:ext>
            </a:extLst>
          </p:cNvPr>
          <p:cNvSpPr/>
          <p:nvPr/>
        </p:nvSpPr>
        <p:spPr>
          <a:xfrm>
            <a:off x="5515582" y="5676900"/>
            <a:ext cx="5945345" cy="3806662"/>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6"/>
            <a:stretch>
              <a:fillRect/>
            </a:stretch>
          </a:blipFill>
        </p:spPr>
      </p:sp>
    </p:spTree>
    <p:extLst>
      <p:ext uri="{BB962C8B-B14F-4D97-AF65-F5344CB8AC3E}">
        <p14:creationId xmlns:p14="http://schemas.microsoft.com/office/powerpoint/2010/main" val="1987761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5"/>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007125" y="1479269"/>
              <a:ext cx="10322567" cy="2687915"/>
            </a:xfrm>
            <a:prstGeom prst="rect">
              <a:avLst/>
            </a:prstGeom>
            <a:noFill/>
          </p:spPr>
          <p:txBody>
            <a:bodyPr wrap="square" rtlCol="0">
              <a:spAutoFit/>
            </a:bodyPr>
            <a:lstStyle/>
            <a:p>
              <a:pPr algn="just"/>
              <a:r>
                <a:rPr lang="vi-VN" sz="3200" dirty="0">
                  <a:latin typeface="Cambria" panose="02040503050406030204" pitchFamily="18" charset="0"/>
                </a:rPr>
                <a:t>Hội An với nhiều sản phẩm du lịch độc đáo như “Đêm phố cổ”, “Lễ hội đèn lồng”,… kết hợp các hoạt động văn hóa truyền thống khác nên đã thu hút đông đảo lượng du khách trong nước và quốc tế đến tham quan.</a:t>
              </a:r>
            </a:p>
            <a:p>
              <a:pPr algn="just"/>
              <a:r>
                <a:rPr lang="vi-VN" sz="3200" dirty="0">
                  <a:latin typeface="Cambria" panose="02040503050406030204" pitchFamily="18" charset="0"/>
                </a:rPr>
                <a:t>Để bảo tồn và phát huy giá trị của phố cổ Hội An, nhiều hoạt động được tiến hành thường xuyên như: tổ chức các lễ hội văn hóa mang đậm nét đặc sắc của địa phương; du lịch kết hợp bảo vệ môi trường; bảo tồn, tu bổ, phục dựng các di tích</a:t>
              </a:r>
              <a:r>
                <a:rPr lang="en-US" sz="3200" dirty="0">
                  <a:latin typeface="Cambria" panose="02040503050406030204" pitchFamily="18" charset="0"/>
                </a:rPr>
                <a:t>.</a:t>
              </a:r>
              <a:endParaRPr lang="en-VN" sz="32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6047672" y="1621533"/>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en-VN" sz="4400" b="1" dirty="0">
              <a:solidFill>
                <a:srgbClr val="C00000"/>
              </a:solidFill>
              <a:latin typeface="Cambria" panose="02040503050406030204" pitchFamily="18" charset="0"/>
            </a:endParaRPr>
          </a:p>
        </p:txBody>
      </p:sp>
      <p:pic>
        <p:nvPicPr>
          <p:cNvPr id="4" name="Picture 3">
            <a:extLst>
              <a:ext uri="{FF2B5EF4-FFF2-40B4-BE49-F238E27FC236}">
                <a16:creationId xmlns:a16="http://schemas.microsoft.com/office/drawing/2014/main" id="{A0D4A1C6-EE8E-2F4B-B24A-0527A4D79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864372"/>
            <a:ext cx="4267892" cy="5353805"/>
          </a:xfrm>
          <a:prstGeom prst="rect">
            <a:avLst/>
          </a:prstGeom>
        </p:spPr>
      </p:pic>
      <p:sp>
        <p:nvSpPr>
          <p:cNvPr id="5" name="TextBox 4">
            <a:extLst>
              <a:ext uri="{FF2B5EF4-FFF2-40B4-BE49-F238E27FC236}">
                <a16:creationId xmlns:a16="http://schemas.microsoft.com/office/drawing/2014/main" id="{E3CD5CA3-6077-C946-A981-7A3901A304C9}"/>
              </a:ext>
            </a:extLst>
          </p:cNvPr>
          <p:cNvSpPr txBox="1"/>
          <p:nvPr/>
        </p:nvSpPr>
        <p:spPr>
          <a:xfrm>
            <a:off x="2345376" y="7609753"/>
            <a:ext cx="10964839" cy="1200329"/>
          </a:xfrm>
          <a:prstGeom prst="rect">
            <a:avLst/>
          </a:prstGeom>
          <a:solidFill>
            <a:schemeClr val="accent2"/>
          </a:solidFill>
          <a:ln>
            <a:solidFill>
              <a:schemeClr val="tx1"/>
            </a:solidFill>
          </a:ln>
        </p:spPr>
        <p:txBody>
          <a:bodyPr wrap="square" rtlCol="0">
            <a:spAutoFit/>
          </a:bodyPr>
          <a:lstStyle/>
          <a:p>
            <a:pPr algn="ctr"/>
            <a:r>
              <a:rPr lang="en-US" sz="3600" dirty="0" err="1">
                <a:solidFill>
                  <a:schemeClr val="bg1"/>
                </a:solidFill>
                <a:effectLst/>
                <a:latin typeface="Cambria" panose="02040503050406030204" pitchFamily="18" charset="0"/>
                <a:ea typeface="Times New Roman" panose="02020603050405020304" pitchFamily="18" charset="0"/>
              </a:rPr>
              <a:t>Vì</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sao</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phố</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cổ</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Hội</a:t>
            </a:r>
            <a:r>
              <a:rPr lang="en-US" sz="3600" dirty="0">
                <a:solidFill>
                  <a:schemeClr val="bg1"/>
                </a:solidFill>
                <a:effectLst/>
                <a:latin typeface="Cambria" panose="02040503050406030204" pitchFamily="18" charset="0"/>
                <a:ea typeface="Times New Roman" panose="02020603050405020304" pitchFamily="18" charset="0"/>
              </a:rPr>
              <a:t> An </a:t>
            </a:r>
            <a:r>
              <a:rPr lang="en-US" sz="3600" dirty="0" err="1">
                <a:solidFill>
                  <a:schemeClr val="bg1"/>
                </a:solidFill>
                <a:effectLst/>
                <a:latin typeface="Cambria" panose="02040503050406030204" pitchFamily="18" charset="0"/>
                <a:ea typeface="Times New Roman" panose="02020603050405020304" pitchFamily="18" charset="0"/>
              </a:rPr>
              <a:t>là</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điểm</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thu</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hút</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nhiều</a:t>
            </a:r>
            <a:r>
              <a:rPr lang="en-US" sz="3600" dirty="0">
                <a:solidFill>
                  <a:schemeClr val="bg1"/>
                </a:solidFill>
                <a:effectLst/>
                <a:latin typeface="Cambria" panose="02040503050406030204" pitchFamily="18" charset="0"/>
                <a:ea typeface="Times New Roman" panose="02020603050405020304" pitchFamily="18" charset="0"/>
              </a:rPr>
              <a:t> du </a:t>
            </a:r>
            <a:r>
              <a:rPr lang="en-US" sz="3600" dirty="0" err="1">
                <a:solidFill>
                  <a:schemeClr val="bg1"/>
                </a:solidFill>
                <a:effectLst/>
                <a:latin typeface="Cambria" panose="02040503050406030204" pitchFamily="18" charset="0"/>
                <a:ea typeface="Times New Roman" panose="02020603050405020304" pitchFamily="18" charset="0"/>
              </a:rPr>
              <a:t>khách</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trong</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nước</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và</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quốc</a:t>
            </a:r>
            <a:r>
              <a:rPr lang="en-US" sz="3600" dirty="0">
                <a:solidFill>
                  <a:schemeClr val="bg1"/>
                </a:solidFill>
                <a:effectLst/>
                <a:latin typeface="Cambria" panose="02040503050406030204" pitchFamily="18" charset="0"/>
                <a:ea typeface="Times New Roman" panose="02020603050405020304" pitchFamily="18" charset="0"/>
              </a:rPr>
              <a:t> </a:t>
            </a:r>
            <a:r>
              <a:rPr lang="en-US" sz="3600" dirty="0" err="1">
                <a:solidFill>
                  <a:schemeClr val="bg1"/>
                </a:solidFill>
                <a:effectLst/>
                <a:latin typeface="Cambria" panose="02040503050406030204" pitchFamily="18" charset="0"/>
                <a:ea typeface="Times New Roman" panose="02020603050405020304" pitchFamily="18" charset="0"/>
              </a:rPr>
              <a:t>tế</a:t>
            </a:r>
            <a:r>
              <a:rPr lang="en-US" sz="3600" dirty="0">
                <a:solidFill>
                  <a:schemeClr val="bg1"/>
                </a:solidFill>
                <a:effectLst/>
                <a:latin typeface="Cambria" panose="02040503050406030204" pitchFamily="18" charset="0"/>
                <a:ea typeface="Times New Roman" panose="02020603050405020304" pitchFamily="18" charset="0"/>
              </a:rPr>
              <a:t>?</a:t>
            </a:r>
            <a:endParaRPr lang="en-VN" sz="3600" dirty="0">
              <a:solidFill>
                <a:schemeClr val="bg1"/>
              </a:solidFill>
              <a:effectLst/>
              <a:latin typeface="Cambria" panose="02040503050406030204" pitchFamily="18" charset="0"/>
              <a:ea typeface="Calibri" panose="020F0502020204030204" pitchFamily="34"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4145802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897605B6-16A2-914D-A388-AFB968A5C858}"/>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362626" y="1333500"/>
            <a:ext cx="9829800" cy="6362700"/>
            <a:chOff x="457200" y="876300"/>
            <a:chExt cx="9829800" cy="6362700"/>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6362700"/>
            </a:xfrm>
            <a:prstGeom prst="wedgeRoundRectCallout">
              <a:avLst>
                <a:gd name="adj1" fmla="val 30670"/>
                <a:gd name="adj2" fmla="val 4978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1060347" y="1358228"/>
              <a:ext cx="8623506" cy="5257145"/>
            </a:xfrm>
            <a:prstGeom prst="rect">
              <a:avLst/>
            </a:prstGeom>
          </p:spPr>
          <p:txBody>
            <a:bodyPr wrap="square" lIns="0" tIns="0" rIns="0" bIns="0" rtlCol="0" anchor="t">
              <a:spAutoFit/>
            </a:bodyPr>
            <a:lstStyle/>
            <a:p>
              <a:pPr algn="just">
                <a:lnSpc>
                  <a:spcPct val="120000"/>
                </a:lnSpc>
              </a:pPr>
              <a:r>
                <a:rPr lang="en-US" sz="3600" dirty="0" err="1">
                  <a:solidFill>
                    <a:srgbClr val="000000"/>
                  </a:solidFill>
                  <a:effectLst/>
                  <a:latin typeface="Cambria" panose="02040503050406030204" pitchFamily="18" charset="0"/>
                  <a:ea typeface="Times New Roman" panose="02020603050405020304" pitchFamily="18" charset="0"/>
                </a:rPr>
                <a:t>Hiện</a:t>
              </a:r>
              <a:r>
                <a:rPr lang="en-US" sz="3600" dirty="0">
                  <a:solidFill>
                    <a:srgbClr val="000000"/>
                  </a:solidFill>
                  <a:effectLst/>
                  <a:latin typeface="Cambria" panose="02040503050406030204" pitchFamily="18" charset="0"/>
                  <a:ea typeface="Times New Roman" panose="02020603050405020304" pitchFamily="18" charset="0"/>
                </a:rPr>
                <a:t> nay, </a:t>
              </a:r>
              <a:r>
                <a:rPr lang="en-US" sz="3600" dirty="0" err="1">
                  <a:solidFill>
                    <a:srgbClr val="000000"/>
                  </a:solidFill>
                  <a:effectLst/>
                  <a:latin typeface="Cambria" panose="02040503050406030204" pitchFamily="18" charset="0"/>
                  <a:ea typeface="Times New Roman" panose="02020603050405020304" pitchFamily="18" charset="0"/>
                </a:rPr>
                <a:t>phố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cổ</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An </a:t>
              </a:r>
              <a:r>
                <a:rPr lang="en-US" sz="3600" dirty="0" err="1">
                  <a:solidFill>
                    <a:srgbClr val="000000"/>
                  </a:solidFill>
                  <a:effectLst/>
                  <a:latin typeface="Cambria" panose="02040503050406030204" pitchFamily="18" charset="0"/>
                  <a:ea typeface="Times New Roman" panose="02020603050405020304" pitchFamily="18" charset="0"/>
                </a:rPr>
                <a:t>bảo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tồn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giá</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trị</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văn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hoá</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đặc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sắc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trình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kiến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trúc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tiêu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biểu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mặt</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khác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chính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quyền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địa</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phương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người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dân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An </a:t>
              </a:r>
              <a:r>
                <a:rPr lang="en-US" sz="3600" dirty="0" err="1">
                  <a:solidFill>
                    <a:srgbClr val="000000"/>
                  </a:solidFill>
                  <a:effectLst/>
                  <a:latin typeface="Cambria" panose="02040503050406030204" pitchFamily="18" charset="0"/>
                  <a:ea typeface="Times New Roman" panose="02020603050405020304" pitchFamily="18" charset="0"/>
                </a:rPr>
                <a:t>còn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tạo</a:t>
              </a:r>
              <a:r>
                <a:rPr lang="en-US" sz="3600" dirty="0">
                  <a:solidFill>
                    <a:srgbClr val="000000"/>
                  </a:solidFill>
                  <a:effectLst/>
                  <a:latin typeface="Cambria" panose="02040503050406030204" pitchFamily="18" charset="0"/>
                  <a:ea typeface="Times New Roman" panose="02020603050405020304" pitchFamily="18" charset="0"/>
                </a:rPr>
                <a:t> ra </a:t>
              </a:r>
              <a:r>
                <a:rPr lang="en-US" sz="3600" dirty="0" err="1">
                  <a:solidFill>
                    <a:srgbClr val="000000"/>
                  </a:solidFill>
                  <a:effectLst/>
                  <a:latin typeface="Cambria" panose="02040503050406030204" pitchFamily="18" charset="0"/>
                  <a:ea typeface="Times New Roman" panose="02020603050405020304" pitchFamily="18" charset="0"/>
                </a:rPr>
                <a:t>nhiều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sản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phẩm</a:t>
              </a:r>
              <a:r>
                <a:rPr lang="en-US" sz="3600" dirty="0">
                  <a:solidFill>
                    <a:srgbClr val="000000"/>
                  </a:solidFill>
                  <a:effectLst/>
                  <a:latin typeface="Cambria" panose="02040503050406030204" pitchFamily="18" charset="0"/>
                  <a:ea typeface="Times New Roman" panose="02020603050405020304" pitchFamily="18" charset="0"/>
                </a:rPr>
                <a:t> du </a:t>
              </a:r>
              <a:r>
                <a:rPr lang="en-US" sz="3600" dirty="0" err="1">
                  <a:solidFill>
                    <a:srgbClr val="000000"/>
                  </a:solidFill>
                  <a:effectLst/>
                  <a:latin typeface="Cambria" panose="02040503050406030204" pitchFamily="18" charset="0"/>
                  <a:ea typeface="Times New Roman" panose="02020603050405020304" pitchFamily="18" charset="0"/>
                </a:rPr>
                <a:t>lịch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độc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đáo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như</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Đêm</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phố</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cổ</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Lễ</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hội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đèn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lồng</a:t>
              </a:r>
              <a:r>
                <a:rPr lang="en-US" sz="3600" dirty="0">
                  <a:solidFill>
                    <a:srgbClr val="000000"/>
                  </a:solidFill>
                  <a:effectLst/>
                  <a:latin typeface="Cambria" panose="02040503050406030204" pitchFamily="18" charset="0"/>
                  <a:ea typeface="Times New Roman" panose="02020603050405020304" pitchFamily="18" charset="0"/>
                </a:rPr>
                <a:t>”, “Du </a:t>
              </a:r>
              <a:r>
                <a:rPr lang="en-US" sz="3600" dirty="0" err="1">
                  <a:solidFill>
                    <a:srgbClr val="000000"/>
                  </a:solidFill>
                  <a:effectLst/>
                  <a:latin typeface="Cambria" panose="02040503050406030204" pitchFamily="18" charset="0"/>
                  <a:ea typeface="Times New Roman" panose="02020603050405020304" pitchFamily="18" charset="0"/>
                </a:rPr>
                <a:t>thuyền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trên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sông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Hoài</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nên</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đã</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thu</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hút</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được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đông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đảo</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khách</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trong</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nước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và</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quốc</a:t>
              </a:r>
              <a:r>
                <a:rPr lang="en-US" sz="3600" dirty="0">
                  <a:solidFill>
                    <a:srgbClr val="000000"/>
                  </a:solidFill>
                  <a:effectLst/>
                  <a:latin typeface="Cambria" panose="02040503050406030204" pitchFamily="18" charset="0"/>
                  <a:ea typeface="Times New Roman" panose="02020603050405020304" pitchFamily="18" charset="0"/>
                </a:rPr>
                <a:t> </a:t>
              </a:r>
              <a:r>
                <a:rPr lang="en-US" sz="3600" dirty="0" err="1">
                  <a:solidFill>
                    <a:srgbClr val="000000"/>
                  </a:solidFill>
                  <a:effectLst/>
                  <a:latin typeface="Cambria" panose="02040503050406030204" pitchFamily="18" charset="0"/>
                  <a:ea typeface="Times New Roman" panose="02020603050405020304" pitchFamily="18" charset="0"/>
                </a:rPr>
                <a:t>tế</a:t>
              </a:r>
              <a:r>
                <a:rPr lang="en-US" sz="3600" dirty="0">
                  <a:solidFill>
                    <a:srgbClr val="000000"/>
                  </a:solidFill>
                  <a:effectLst/>
                  <a:latin typeface="Cambria" panose="02040503050406030204" pitchFamily="18" charset="0"/>
                  <a:ea typeface="Times New Roman" panose="02020603050405020304" pitchFamily="18" charset="0"/>
                </a:rPr>
                <a:t>.</a:t>
              </a:r>
              <a:r>
                <a:rPr lang="en-VN" sz="3600" dirty="0">
                  <a:effectLst/>
                  <a:latin typeface="Cambria" panose="02040503050406030204" pitchFamily="18" charset="0"/>
                </a:rPr>
                <a:t> </a:t>
              </a:r>
              <a:endParaRPr lang="en-VN" sz="3600" dirty="0">
                <a:effectLst/>
                <a:latin typeface="Cambria" panose="02040503050406030204" pitchFamily="18" charset="0"/>
                <a:ea typeface="Times New Roman" panose="02020603050405020304" pitchFamily="18" charset="0"/>
              </a:endParaRPr>
            </a:p>
          </p:txBody>
        </p:sp>
      </p:grpSp>
      <p:sp>
        <p:nvSpPr>
          <p:cNvPr id="8" name="Freeform 3">
            <a:extLst>
              <a:ext uri="{FF2B5EF4-FFF2-40B4-BE49-F238E27FC236}">
                <a16:creationId xmlns:a16="http://schemas.microsoft.com/office/drawing/2014/main" id="{1927458B-923E-1346-A04D-6D26ACC7B2B6}"/>
              </a:ext>
            </a:extLst>
          </p:cNvPr>
          <p:cNvSpPr/>
          <p:nvPr/>
        </p:nvSpPr>
        <p:spPr>
          <a:xfrm>
            <a:off x="10615793" y="1028700"/>
            <a:ext cx="7511865" cy="6362700"/>
          </a:xfrm>
          <a:custGeom>
            <a:avLst/>
            <a:gdLst/>
            <a:ahLst/>
            <a:cxnLst/>
            <a:rect l="l" t="t" r="r" b="b"/>
            <a:pathLst>
              <a:path w="8229600" h="4937760">
                <a:moveTo>
                  <a:pt x="0" y="0"/>
                </a:moveTo>
                <a:lnTo>
                  <a:pt x="8229600" y="0"/>
                </a:lnTo>
                <a:lnTo>
                  <a:pt x="8229600" y="4937760"/>
                </a:lnTo>
                <a:lnTo>
                  <a:pt x="0" y="4937760"/>
                </a:lnTo>
                <a:lnTo>
                  <a:pt x="0" y="0"/>
                </a:lnTo>
                <a:close/>
              </a:path>
            </a:pathLst>
          </a:custGeom>
          <a:blipFill>
            <a:blip r:embed="rId3"/>
            <a:stretch>
              <a:fillRect/>
            </a:stretch>
          </a:blipFill>
        </p:spPr>
      </p:sp>
      <p:pic>
        <p:nvPicPr>
          <p:cNvPr id="13" name="Picture 4" descr="Thảo luận nhóm">
            <a:extLst>
              <a:ext uri="{FF2B5EF4-FFF2-40B4-BE49-F238E27FC236}">
                <a16:creationId xmlns:a16="http://schemas.microsoft.com/office/drawing/2014/main" id="{35CA45DE-B064-CC42-A160-FCF0D24E2CB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88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897605B6-16A2-914D-A388-AFB968A5C858}"/>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3772726" y="1447800"/>
            <a:ext cx="9829800" cy="7391400"/>
            <a:chOff x="457200" y="876300"/>
            <a:chExt cx="9829800" cy="7391400"/>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7391400"/>
            </a:xfrm>
            <a:prstGeom prst="wedgeRoundRectCallout">
              <a:avLst>
                <a:gd name="adj1" fmla="val 30670"/>
                <a:gd name="adj2" fmla="val 49787"/>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1060347" y="1358228"/>
              <a:ext cx="8623506" cy="6445804"/>
            </a:xfrm>
            <a:prstGeom prst="rect">
              <a:avLst/>
            </a:prstGeom>
          </p:spPr>
          <p:txBody>
            <a:bodyPr wrap="square" lIns="0" tIns="0" rIns="0" bIns="0" rtlCol="0" anchor="t">
              <a:spAutoFit/>
            </a:bodyPr>
            <a:lstStyle/>
            <a:p>
              <a:pPr algn="just">
                <a:lnSpc>
                  <a:spcPct val="120000"/>
                </a:lnSpc>
              </a:pPr>
              <a:r>
                <a:rPr lang="en-US" sz="3200" dirty="0" err="1">
                  <a:solidFill>
                    <a:srgbClr val="000000"/>
                  </a:solidFill>
                  <a:effectLst/>
                  <a:latin typeface="Cambria" panose="02040503050406030204" pitchFamily="18" charset="0"/>
                  <a:ea typeface="Times New Roman" panose="02020603050405020304" pitchFamily="18" charset="0"/>
                </a:rPr>
                <a:t>Ngày</a:t>
              </a:r>
              <a:r>
                <a:rPr lang="en-US" sz="3200" dirty="0">
                  <a:solidFill>
                    <a:srgbClr val="000000"/>
                  </a:solidFill>
                  <a:effectLst/>
                  <a:latin typeface="Cambria" panose="02040503050406030204" pitchFamily="18" charset="0"/>
                  <a:ea typeface="Times New Roman" panose="02020603050405020304" pitchFamily="18" charset="0"/>
                </a:rPr>
                <a:t> nay,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còn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rất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giá</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trị</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Phùng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Hưng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Đức</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Thái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Phiên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Tấn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Ký</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đẹp</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xây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dựng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từ</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kỉ</a:t>
              </a:r>
              <a:r>
                <a:rPr lang="en-US" sz="3200" dirty="0">
                  <a:solidFill>
                    <a:srgbClr val="000000"/>
                  </a:solidFill>
                  <a:effectLst/>
                  <a:latin typeface="Cambria" panose="02040503050406030204" pitchFamily="18" charset="0"/>
                  <a:ea typeface="Times New Roman" panose="02020603050405020304" pitchFamily="18" charset="0"/>
                </a:rPr>
                <a:t> XVIII, </a:t>
              </a:r>
              <a:r>
                <a:rPr lang="en-US" sz="3200" dirty="0" err="1">
                  <a:solidFill>
                    <a:srgbClr val="000000"/>
                  </a:solidFill>
                  <a:effectLst/>
                  <a:latin typeface="Cambria" panose="02040503050406030204" pitchFamily="18" charset="0"/>
                  <a:ea typeface="Times New Roman" panose="02020603050405020304" pitchFamily="18" charset="0"/>
                </a:rPr>
                <a:t>đến</a:t>
              </a:r>
              <a:r>
                <a:rPr lang="en-US" sz="3200" dirty="0">
                  <a:solidFill>
                    <a:srgbClr val="000000"/>
                  </a:solidFill>
                  <a:effectLst/>
                  <a:latin typeface="Cambria" panose="02040503050406030204" pitchFamily="18" charset="0"/>
                  <a:ea typeface="Times New Roman" panose="02020603050405020304" pitchFamily="18" charset="0"/>
                </a:rPr>
                <a:t> nay </a:t>
              </a:r>
              <a:r>
                <a:rPr lang="en-US" sz="3200" dirty="0" err="1">
                  <a:solidFill>
                    <a:srgbClr val="000000"/>
                  </a:solidFill>
                  <a:effectLst/>
                  <a:latin typeface="Cambria" panose="02040503050406030204" pitchFamily="18" charset="0"/>
                  <a:ea typeface="Times New Roman" panose="02020603050405020304" pitchFamily="18" charset="0"/>
                </a:rPr>
                <a:t>ngôi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trải</a:t>
              </a:r>
              <a:r>
                <a:rPr lang="en-US" sz="3200" dirty="0">
                  <a:solidFill>
                    <a:srgbClr val="000000"/>
                  </a:solidFill>
                  <a:effectLst/>
                  <a:latin typeface="Cambria" panose="02040503050406030204" pitchFamily="18" charset="0"/>
                  <a:ea typeface="Times New Roman" panose="02020603050405020304" pitchFamily="18" charset="0"/>
                </a:rPr>
                <a:t> qua </a:t>
              </a:r>
              <a:r>
                <a:rPr lang="en-US" sz="3200" dirty="0" err="1">
                  <a:solidFill>
                    <a:srgbClr val="000000"/>
                  </a:solidFill>
                  <a:effectLst/>
                  <a:latin typeface="Cambria" panose="02040503050406030204" pitchFamily="18" charset="0"/>
                  <a:ea typeface="Times New Roman" panose="02020603050405020304" pitchFamily="18" charset="0"/>
                </a:rPr>
                <a:t>bảy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hệ</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vẫn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nguyên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vẹn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Ngôi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kết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của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sự</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kết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hợp</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cách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kiến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trúc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Việt</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Nhật</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Trung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Vật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liệu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trang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trí</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trong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chủ</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yếu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gỗ</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quý</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chạm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trổ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tinh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xảo</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với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các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hình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ảnh</a:t>
              </a:r>
              <a:r>
                <a:rPr lang="en-US" sz="3200" dirty="0">
                  <a:solidFill>
                    <a:srgbClr val="000000"/>
                  </a:solidFill>
                  <a:effectLst/>
                  <a:latin typeface="Cambria" panose="02040503050406030204" pitchFamily="18" charset="0"/>
                  <a:ea typeface="Times New Roman" panose="02020603050405020304" pitchFamily="18" charset="0"/>
                </a:rPr>
                <a:t> ý </a:t>
              </a:r>
              <a:r>
                <a:rPr lang="en-US" sz="3200" dirty="0" err="1">
                  <a:solidFill>
                    <a:srgbClr val="000000"/>
                  </a:solidFill>
                  <a:effectLst/>
                  <a:latin typeface="Cambria" panose="02040503050406030204" pitchFamily="18" charset="0"/>
                  <a:ea typeface="Times New Roman" panose="02020603050405020304" pitchFamily="18" charset="0"/>
                </a:rPr>
                <a:t>nghĩa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như</a:t>
              </a:r>
              <a:r>
                <a:rPr lang="en-US" sz="3200" dirty="0">
                  <a:solidFill>
                    <a:srgbClr val="000000"/>
                  </a:solidFill>
                  <a:effectLst/>
                  <a:latin typeface="Cambria" panose="02040503050406030204" pitchFamily="18" charset="0"/>
                  <a:ea typeface="Times New Roman" panose="02020603050405020304" pitchFamily="18" charset="0"/>
                </a:rPr>
                <a:t>: con </a:t>
              </a:r>
              <a:r>
                <a:rPr lang="en-US" sz="3200" dirty="0" err="1">
                  <a:solidFill>
                    <a:srgbClr val="000000"/>
                  </a:solidFill>
                  <a:effectLst/>
                  <a:latin typeface="Cambria" panose="02040503050406030204" pitchFamily="18" charset="0"/>
                  <a:ea typeface="Times New Roman" panose="02020603050405020304" pitchFamily="18" charset="0"/>
                </a:rPr>
                <a:t>dơi</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hạnh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phúc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hòm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thư</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học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hành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đỗ</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đạt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lựu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có</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con </a:t>
              </a:r>
              <a:r>
                <a:rPr lang="en-US" sz="3200" dirty="0" err="1">
                  <a:solidFill>
                    <a:srgbClr val="000000"/>
                  </a:solidFill>
                  <a:effectLst/>
                  <a:latin typeface="Cambria" panose="02040503050406030204" pitchFamily="18" charset="0"/>
                  <a:ea typeface="Times New Roman" panose="02020603050405020304" pitchFamily="18" charset="0"/>
                </a:rPr>
                <a:t>cái</a:t>
              </a:r>
              <a:r>
                <a:rPr lang="en-US" sz="3200" dirty="0">
                  <a:solidFill>
                    <a:srgbClr val="000000"/>
                  </a:solidFill>
                  <a:effectLst/>
                  <a:latin typeface="Cambria" panose="02040503050406030204" pitchFamily="18" charset="0"/>
                  <a:ea typeface="Times New Roman" panose="02020603050405020304" pitchFamily="18" charset="0"/>
                </a:rPr>
                <a:t>,…</a:t>
              </a:r>
              <a:r>
                <a:rPr lang="en-VN" sz="3200" dirty="0">
                  <a:effectLst/>
                  <a:latin typeface="Cambria" panose="02040503050406030204" pitchFamily="18" charset="0"/>
                </a:rPr>
                <a:t> </a:t>
              </a:r>
              <a:endParaRPr lang="en-VN" sz="3200" dirty="0">
                <a:effectLst/>
                <a:latin typeface="Cambria" panose="02040503050406030204" pitchFamily="18" charset="0"/>
                <a:ea typeface="Times New Roman" panose="02020603050405020304" pitchFamily="18" charset="0"/>
              </a:endParaRPr>
            </a:p>
          </p:txBody>
        </p:sp>
      </p:grpSp>
      <p:pic>
        <p:nvPicPr>
          <p:cNvPr id="9" name="Picture 8">
            <a:extLst>
              <a:ext uri="{FF2B5EF4-FFF2-40B4-BE49-F238E27FC236}">
                <a16:creationId xmlns:a16="http://schemas.microsoft.com/office/drawing/2014/main" id="{A68B7E3A-A0EC-CF42-B90B-A6DEA02DF0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736126"/>
            <a:ext cx="5342243" cy="7550874"/>
          </a:xfrm>
          <a:prstGeom prst="rect">
            <a:avLst/>
          </a:prstGeom>
        </p:spPr>
      </p:pic>
      <p:sp>
        <p:nvSpPr>
          <p:cNvPr id="10" name="Freeform 4">
            <a:extLst>
              <a:ext uri="{FF2B5EF4-FFF2-40B4-BE49-F238E27FC236}">
                <a16:creationId xmlns:a16="http://schemas.microsoft.com/office/drawing/2014/main" id="{6CD55CDD-B51F-EB45-A3F2-1B96A0158B22}"/>
              </a:ext>
            </a:extLst>
          </p:cNvPr>
          <p:cNvSpPr/>
          <p:nvPr/>
        </p:nvSpPr>
        <p:spPr>
          <a:xfrm>
            <a:off x="14013779" y="1929728"/>
            <a:ext cx="4076700" cy="3376320"/>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4"/>
            <a:stretch>
              <a:fillRect/>
            </a:stretch>
          </a:blipFill>
        </p:spPr>
      </p:sp>
      <p:sp>
        <p:nvSpPr>
          <p:cNvPr id="13" name="Freeform 6">
            <a:extLst>
              <a:ext uri="{FF2B5EF4-FFF2-40B4-BE49-F238E27FC236}">
                <a16:creationId xmlns:a16="http://schemas.microsoft.com/office/drawing/2014/main" id="{851338F7-DD56-5B4F-B5CB-5518CD0EBAD4}"/>
              </a:ext>
            </a:extLst>
          </p:cNvPr>
          <p:cNvSpPr/>
          <p:nvPr/>
        </p:nvSpPr>
        <p:spPr>
          <a:xfrm>
            <a:off x="14013779" y="5462880"/>
            <a:ext cx="4076700" cy="3376320"/>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5"/>
            <a:stretch>
              <a:fillRect/>
            </a:stretch>
          </a:blipFill>
        </p:spPr>
      </p:sp>
      <p:pic>
        <p:nvPicPr>
          <p:cNvPr id="6" name="Picture 5">
            <a:extLst>
              <a:ext uri="{FF2B5EF4-FFF2-40B4-BE49-F238E27FC236}">
                <a16:creationId xmlns:a16="http://schemas.microsoft.com/office/drawing/2014/main" id="{C401F3A5-88CB-F541-BCF4-18918A3C974C}"/>
              </a:ext>
            </a:extLst>
          </p:cNvPr>
          <p:cNvPicPr>
            <a:picLocks noChangeAspect="1"/>
          </p:cNvPicPr>
          <p:nvPr/>
        </p:nvPicPr>
        <p:blipFill>
          <a:blip r:embed="rId6"/>
          <a:stretch>
            <a:fillRect/>
          </a:stretch>
        </p:blipFill>
        <p:spPr>
          <a:xfrm>
            <a:off x="127000" y="1778000"/>
            <a:ext cx="6273800" cy="1460500"/>
          </a:xfrm>
          <a:prstGeom prst="rect">
            <a:avLst/>
          </a:prstGeom>
        </p:spPr>
      </p:pic>
    </p:spTree>
    <p:extLst>
      <p:ext uri="{BB962C8B-B14F-4D97-AF65-F5344CB8AC3E}">
        <p14:creationId xmlns:p14="http://schemas.microsoft.com/office/powerpoint/2010/main" val="3257205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5"/>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1007125" y="1479269"/>
              <a:ext cx="10322567" cy="2687915"/>
            </a:xfrm>
            <a:prstGeom prst="rect">
              <a:avLst/>
            </a:prstGeom>
            <a:noFill/>
          </p:spPr>
          <p:txBody>
            <a:bodyPr wrap="square" rtlCol="0">
              <a:spAutoFit/>
            </a:bodyPr>
            <a:lstStyle/>
            <a:p>
              <a:pPr algn="just"/>
              <a:r>
                <a:rPr lang="vi-VN" sz="3200" dirty="0">
                  <a:latin typeface="Cambria" panose="02040503050406030204" pitchFamily="18" charset="0"/>
                </a:rPr>
                <a:t>Hội An với nhiều sản phẩm du lịch độc đáo như “Đêm phố cổ”, “Lễ hội đèn lồng”,… kết hợp các hoạt động văn hóa truyền thống khác nên đã thu hút đông đảo lượng du khách trong nước và quốc tế đến tham quan.</a:t>
              </a:r>
            </a:p>
            <a:p>
              <a:pPr algn="just"/>
              <a:r>
                <a:rPr lang="vi-VN" sz="3200" dirty="0">
                  <a:latin typeface="Cambria" panose="02040503050406030204" pitchFamily="18" charset="0"/>
                </a:rPr>
                <a:t>Để bảo tồn và phát huy giá trị của phố cổ Hội An, nhiều hoạt động được tiến hành thường xuyên như: tổ chức các lễ hội văn hóa mang đậm nét đặc sắc của địa phương; du lịch kết hợp bảo vệ môi trường; bảo tồn, tu bổ, phục dựng các di tích</a:t>
              </a:r>
              <a:endParaRPr lang="en-VN" sz="32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6047672" y="1621533"/>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en-VN" sz="4400" b="1" dirty="0">
              <a:solidFill>
                <a:srgbClr val="C00000"/>
              </a:solidFill>
              <a:latin typeface="Cambria" panose="02040503050406030204" pitchFamily="18" charset="0"/>
            </a:endParaRPr>
          </a:p>
        </p:txBody>
      </p:sp>
      <p:pic>
        <p:nvPicPr>
          <p:cNvPr id="4" name="Picture 3">
            <a:extLst>
              <a:ext uri="{FF2B5EF4-FFF2-40B4-BE49-F238E27FC236}">
                <a16:creationId xmlns:a16="http://schemas.microsoft.com/office/drawing/2014/main" id="{A0D4A1C6-EE8E-2F4B-B24A-0527A4D79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1864372"/>
            <a:ext cx="4267892" cy="5353805"/>
          </a:xfrm>
          <a:prstGeom prst="rect">
            <a:avLst/>
          </a:prstGeom>
        </p:spPr>
      </p:pic>
      <p:sp>
        <p:nvSpPr>
          <p:cNvPr id="5" name="TextBox 4">
            <a:extLst>
              <a:ext uri="{FF2B5EF4-FFF2-40B4-BE49-F238E27FC236}">
                <a16:creationId xmlns:a16="http://schemas.microsoft.com/office/drawing/2014/main" id="{E3CD5CA3-6077-C946-A981-7A3901A304C9}"/>
              </a:ext>
            </a:extLst>
          </p:cNvPr>
          <p:cNvSpPr txBox="1"/>
          <p:nvPr/>
        </p:nvSpPr>
        <p:spPr>
          <a:xfrm>
            <a:off x="2350952" y="7486033"/>
            <a:ext cx="10964839" cy="1447769"/>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i="1" dirty="0" err="1">
                <a:solidFill>
                  <a:schemeClr val="bg1"/>
                </a:solidFill>
                <a:effectLst/>
                <a:latin typeface="Cambria" panose="02040503050406030204" pitchFamily="18" charset="0"/>
              </a:rPr>
              <a:t>Nêu</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một</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số</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biện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pháp</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góp</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phần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bảo</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tồn</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và</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phát</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huy</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giá</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trị</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phố</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cổ</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Hội</a:t>
            </a:r>
            <a:r>
              <a:rPr lang="pt-BR" sz="4000" i="1" dirty="0">
                <a:solidFill>
                  <a:schemeClr val="bg1"/>
                </a:solidFill>
                <a:effectLst/>
                <a:latin typeface="Cambria" panose="02040503050406030204" pitchFamily="18" charset="0"/>
              </a:rPr>
              <a:t> </a:t>
            </a:r>
            <a:r>
              <a:rPr lang="pt-BR" sz="4000" i="1" dirty="0" err="1">
                <a:solidFill>
                  <a:schemeClr val="bg1"/>
                </a:solidFill>
                <a:effectLst/>
                <a:latin typeface="Cambria" panose="02040503050406030204" pitchFamily="18" charset="0"/>
              </a:rPr>
              <a:t>An</a:t>
            </a:r>
            <a:r>
              <a:rPr lang="pt-BR" sz="4000" i="1" dirty="0">
                <a:solidFill>
                  <a:schemeClr val="bg1"/>
                </a:solidFill>
                <a:effectLst/>
                <a:latin typeface="Cambria" panose="02040503050406030204" pitchFamily="18" charset="0"/>
              </a:rPr>
              <a:t>?</a:t>
            </a:r>
            <a:endParaRPr lang="en-VN" sz="4000" i="1" dirty="0">
              <a:solidFill>
                <a:schemeClr val="bg1"/>
              </a:solidFill>
              <a:effectLst/>
              <a:latin typeface="Cambria" panose="02040503050406030204" pitchFamily="18"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998611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22730" y="1085343"/>
            <a:ext cx="17368595" cy="811631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2" name="TextBox 11">
            <a:extLst>
              <a:ext uri="{FF2B5EF4-FFF2-40B4-BE49-F238E27FC236}">
                <a16:creationId xmlns:a16="http://schemas.microsoft.com/office/drawing/2014/main" id="{4675B20B-FD63-1A48-92F5-C6C1597B855B}"/>
              </a:ext>
            </a:extLst>
          </p:cNvPr>
          <p:cNvSpPr txBox="1"/>
          <p:nvPr/>
        </p:nvSpPr>
        <p:spPr>
          <a:xfrm>
            <a:off x="3389290" y="1705332"/>
            <a:ext cx="11235473" cy="769441"/>
          </a:xfrm>
          <a:prstGeom prst="rect">
            <a:avLst/>
          </a:prstGeom>
          <a:noFill/>
        </p:spPr>
        <p:txBody>
          <a:bodyPr wrap="square" rtlCol="0">
            <a:spAutoFit/>
          </a:bodyPr>
          <a:lstStyle/>
          <a:p>
            <a:pPr algn="ctr"/>
            <a:r>
              <a:rPr lang="en-US" sz="4400" b="1" dirty="0">
                <a:solidFill>
                  <a:srgbClr val="C00000"/>
                </a:solidFill>
                <a:latin typeface="Cambria" panose="02040503050406030204" pitchFamily="18" charset="0"/>
              </a:rPr>
              <a:t>3. </a:t>
            </a:r>
            <a:r>
              <a:rPr lang="en-US" sz="4400" b="1" dirty="0" err="1">
                <a:solidFill>
                  <a:srgbClr val="C00000"/>
                </a:solidFill>
                <a:latin typeface="Cambria" panose="02040503050406030204" pitchFamily="18" charset="0"/>
              </a:rPr>
              <a:t>Bảo</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tồn</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và</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phát</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huy</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giá</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trị</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phố</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cổ</a:t>
            </a:r>
            <a:r>
              <a:rPr lang="en-US" sz="4400" b="1" dirty="0">
                <a:solidFill>
                  <a:srgbClr val="C00000"/>
                </a:solidFill>
                <a:latin typeface="Cambria" panose="02040503050406030204" pitchFamily="18" charset="0"/>
              </a:rPr>
              <a:t> </a:t>
            </a:r>
            <a:r>
              <a:rPr lang="en-US" sz="4400" b="1" dirty="0" err="1">
                <a:solidFill>
                  <a:srgbClr val="C00000"/>
                </a:solidFill>
                <a:latin typeface="Cambria" panose="02040503050406030204" pitchFamily="18" charset="0"/>
              </a:rPr>
              <a:t>Hội</a:t>
            </a:r>
            <a:r>
              <a:rPr lang="en-US" sz="4400" b="1" dirty="0">
                <a:solidFill>
                  <a:srgbClr val="C00000"/>
                </a:solidFill>
                <a:latin typeface="Cambria" panose="02040503050406030204" pitchFamily="18" charset="0"/>
              </a:rPr>
              <a:t> An</a:t>
            </a:r>
            <a:endParaRPr lang="en-VN" sz="4400" b="1" dirty="0">
              <a:solidFill>
                <a:srgbClr val="C00000"/>
              </a:solidFill>
              <a:latin typeface="Cambria" panose="02040503050406030204" pitchFamily="18" charset="0"/>
            </a:endParaRPr>
          </a:p>
        </p:txBody>
      </p:sp>
      <p:sp>
        <p:nvSpPr>
          <p:cNvPr id="5" name="TextBox 4">
            <a:extLst>
              <a:ext uri="{FF2B5EF4-FFF2-40B4-BE49-F238E27FC236}">
                <a16:creationId xmlns:a16="http://schemas.microsoft.com/office/drawing/2014/main" id="{E3CD5CA3-6077-C946-A981-7A3901A304C9}"/>
              </a:ext>
            </a:extLst>
          </p:cNvPr>
          <p:cNvSpPr txBox="1"/>
          <p:nvPr/>
        </p:nvSpPr>
        <p:spPr>
          <a:xfrm>
            <a:off x="1453534" y="2984321"/>
            <a:ext cx="7010400" cy="739883"/>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dirty="0" err="1">
                <a:solidFill>
                  <a:schemeClr val="bg1"/>
                </a:solidFill>
                <a:effectLst/>
                <a:latin typeface="Cambria" panose="02040503050406030204" pitchFamily="18" charset="0"/>
              </a:rPr>
              <a:t>Nên</a:t>
            </a:r>
            <a:r>
              <a:rPr lang="pt-BR" sz="4000" dirty="0">
                <a:solidFill>
                  <a:schemeClr val="bg1"/>
                </a:solidFill>
                <a:effectLst/>
                <a:latin typeface="Cambria" panose="02040503050406030204" pitchFamily="18" charset="0"/>
              </a:rPr>
              <a:t> </a:t>
            </a:r>
            <a:r>
              <a:rPr lang="pt-BR" sz="4000" dirty="0" err="1">
                <a:solidFill>
                  <a:schemeClr val="bg1"/>
                </a:solidFill>
                <a:effectLst/>
                <a:latin typeface="Cambria" panose="02040503050406030204" pitchFamily="18" charset="0"/>
              </a:rPr>
              <a:t>làm</a:t>
            </a:r>
            <a:endParaRPr lang="en-VN" sz="4000" dirty="0">
              <a:solidFill>
                <a:schemeClr val="bg1"/>
              </a:solidFill>
              <a:effectLst/>
              <a:latin typeface="Cambria" panose="02040503050406030204" pitchFamily="18" charset="0"/>
            </a:endParaRPr>
          </a:p>
        </p:txBody>
      </p:sp>
      <p:sp>
        <p:nvSpPr>
          <p:cNvPr id="15" name="Freeform 2">
            <a:extLst>
              <a:ext uri="{FF2B5EF4-FFF2-40B4-BE49-F238E27FC236}">
                <a16:creationId xmlns:a16="http://schemas.microsoft.com/office/drawing/2014/main" id="{E6EE877D-5FEF-D046-B839-5B5B8979B572}"/>
              </a:ext>
            </a:extLst>
          </p:cNvPr>
          <p:cNvSpPr/>
          <p:nvPr/>
        </p:nvSpPr>
        <p:spPr>
          <a:xfrm>
            <a:off x="14278356" y="7917572"/>
            <a:ext cx="3976190" cy="2331186"/>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0">
            <a:extLst>
              <a:ext uri="{FF2B5EF4-FFF2-40B4-BE49-F238E27FC236}">
                <a16:creationId xmlns:a16="http://schemas.microsoft.com/office/drawing/2014/main" id="{763307D2-7902-D949-9757-3E8D2F113166}"/>
              </a:ext>
            </a:extLst>
          </p:cNvPr>
          <p:cNvSpPr txBox="1"/>
          <p:nvPr/>
        </p:nvSpPr>
        <p:spPr>
          <a:xfrm>
            <a:off x="9525000" y="2984321"/>
            <a:ext cx="7010400" cy="739883"/>
          </a:xfrm>
          <a:prstGeom prst="rect">
            <a:avLst/>
          </a:prstGeom>
          <a:solidFill>
            <a:schemeClr val="accent2"/>
          </a:solidFill>
          <a:ln>
            <a:solidFill>
              <a:schemeClr val="tx1"/>
            </a:solidFill>
          </a:ln>
        </p:spPr>
        <p:txBody>
          <a:bodyPr wrap="square" rtlCol="0">
            <a:spAutoFit/>
          </a:bodyPr>
          <a:lstStyle/>
          <a:p>
            <a:pPr algn="ctr">
              <a:lnSpc>
                <a:spcPct val="115000"/>
              </a:lnSpc>
              <a:spcAft>
                <a:spcPts val="800"/>
              </a:spcAft>
              <a:tabLst>
                <a:tab pos="255270" algn="l"/>
              </a:tabLst>
            </a:pPr>
            <a:r>
              <a:rPr lang="pt-BR" sz="4000" dirty="0" err="1">
                <a:solidFill>
                  <a:schemeClr val="bg1"/>
                </a:solidFill>
                <a:latin typeface="Cambria" panose="02040503050406030204" pitchFamily="18" charset="0"/>
              </a:rPr>
              <a:t>Không</a:t>
            </a:r>
            <a:r>
              <a:rPr lang="pt-BR" sz="4000" dirty="0">
                <a:solidFill>
                  <a:schemeClr val="bg1"/>
                </a:solidFill>
                <a:latin typeface="Cambria" panose="02040503050406030204" pitchFamily="18" charset="0"/>
              </a:rPr>
              <a:t> </a:t>
            </a:r>
            <a:r>
              <a:rPr lang="pt-BR" sz="4000" dirty="0" err="1">
                <a:solidFill>
                  <a:schemeClr val="bg1"/>
                </a:solidFill>
                <a:latin typeface="Cambria" panose="02040503050406030204" pitchFamily="18" charset="0"/>
              </a:rPr>
              <a:t>n</a:t>
            </a:r>
            <a:r>
              <a:rPr lang="pt-BR" sz="4000" dirty="0" err="1">
                <a:solidFill>
                  <a:schemeClr val="bg1"/>
                </a:solidFill>
                <a:effectLst/>
                <a:latin typeface="Cambria" panose="02040503050406030204" pitchFamily="18" charset="0"/>
              </a:rPr>
              <a:t>ên</a:t>
            </a:r>
            <a:r>
              <a:rPr lang="pt-BR" sz="4000" dirty="0">
                <a:solidFill>
                  <a:schemeClr val="bg1"/>
                </a:solidFill>
                <a:effectLst/>
                <a:latin typeface="Cambria" panose="02040503050406030204" pitchFamily="18" charset="0"/>
              </a:rPr>
              <a:t> </a:t>
            </a:r>
            <a:r>
              <a:rPr lang="pt-BR" sz="4000" dirty="0" err="1">
                <a:solidFill>
                  <a:schemeClr val="bg1"/>
                </a:solidFill>
                <a:effectLst/>
                <a:latin typeface="Cambria" panose="02040503050406030204" pitchFamily="18" charset="0"/>
              </a:rPr>
              <a:t>làm</a:t>
            </a:r>
            <a:endParaRPr lang="en-VN" sz="4000" dirty="0">
              <a:solidFill>
                <a:schemeClr val="bg1"/>
              </a:solidFill>
              <a:effectLst/>
              <a:latin typeface="Cambria" panose="02040503050406030204" pitchFamily="18" charset="0"/>
            </a:endParaRPr>
          </a:p>
        </p:txBody>
      </p:sp>
      <p:cxnSp>
        <p:nvCxnSpPr>
          <p:cNvPr id="3" name="Straight Connector 2">
            <a:extLst>
              <a:ext uri="{FF2B5EF4-FFF2-40B4-BE49-F238E27FC236}">
                <a16:creationId xmlns:a16="http://schemas.microsoft.com/office/drawing/2014/main" id="{2A5045D7-F069-FB44-A38E-4CA3CBCD6D9D}"/>
              </a:ext>
            </a:extLst>
          </p:cNvPr>
          <p:cNvCxnSpPr/>
          <p:nvPr/>
        </p:nvCxnSpPr>
        <p:spPr>
          <a:xfrm>
            <a:off x="8991600" y="3238500"/>
            <a:ext cx="0" cy="5172938"/>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682D41C-5BA6-9647-95D8-67D3A77DA3C4}"/>
              </a:ext>
            </a:extLst>
          </p:cNvPr>
          <p:cNvSpPr txBox="1"/>
          <p:nvPr/>
        </p:nvSpPr>
        <p:spPr>
          <a:xfrm>
            <a:off x="920135" y="4174759"/>
            <a:ext cx="7538066" cy="4031873"/>
          </a:xfrm>
          <a:prstGeom prst="rect">
            <a:avLst/>
          </a:prstGeom>
          <a:noFill/>
        </p:spPr>
        <p:txBody>
          <a:bodyPr wrap="square" rtlCol="0">
            <a:spAutoFit/>
          </a:bodyPr>
          <a:lstStyle/>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Tổ chức các lễ hội văn hoá mang đậm nét đặc sắc của địa phương</a:t>
            </a:r>
          </a:p>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Bảo tồn, tu bổ, phục dựng các di tích</a:t>
            </a:r>
          </a:p>
          <a:p>
            <a:pPr marL="571500" indent="-571500" algn="just">
              <a:spcAft>
                <a:spcPts val="0"/>
              </a:spcAft>
              <a:buFont typeface="Arial" panose="020B0604020202020204" pitchFamily="34" charset="0"/>
              <a:buChar char="•"/>
            </a:pPr>
            <a:r>
              <a:rPr lang="vi-VN" sz="3200" b="0" i="0" dirty="0">
                <a:effectLst/>
                <a:latin typeface="Cambria" panose="02040503050406030204" pitchFamily="18" charset="0"/>
              </a:rPr>
              <a:t>Tuyên truyền, giáo dục nâng cao ý thức trách nhiệm của người dân.</a:t>
            </a:r>
            <a:endParaRPr lang="en-VN" sz="3200" b="0" i="0" dirty="0">
              <a:effectLst/>
              <a:latin typeface="Cambria" panose="02040503050406030204" pitchFamily="18" charset="0"/>
            </a:endParaRPr>
          </a:p>
          <a:p>
            <a:pPr marL="571500" indent="-571500" algn="just">
              <a:spcAft>
                <a:spcPts val="0"/>
              </a:spcAft>
              <a:buFont typeface="Arial" panose="020B0604020202020204" pitchFamily="34" charset="0"/>
              <a:buChar char="•"/>
            </a:pPr>
            <a:r>
              <a:rPr lang="en-US" sz="3200" b="0" i="0" dirty="0" err="1">
                <a:effectLst/>
                <a:latin typeface="Cambria" panose="02040503050406030204" pitchFamily="18" charset="0"/>
              </a:rPr>
              <a:t>Tích</a:t>
            </a:r>
            <a:r>
              <a:rPr lang="en-US" sz="3200" b="0" i="0" dirty="0">
                <a:effectLst/>
                <a:latin typeface="Cambria" panose="02040503050406030204" pitchFamily="18" charset="0"/>
              </a:rPr>
              <a:t> </a:t>
            </a:r>
            <a:r>
              <a:rPr lang="en-US" sz="3200" b="0" i="0" dirty="0" err="1">
                <a:effectLst/>
                <a:latin typeface="Cambria" panose="02040503050406030204" pitchFamily="18" charset="0"/>
              </a:rPr>
              <a:t>cực</a:t>
            </a:r>
            <a:r>
              <a:rPr lang="en-US" sz="3200" b="0" i="0" dirty="0">
                <a:effectLst/>
                <a:latin typeface="Cambria" panose="02040503050406030204" pitchFamily="18" charset="0"/>
              </a:rPr>
              <a:t> </a:t>
            </a:r>
            <a:r>
              <a:rPr lang="en-US" sz="3200" b="0" i="0" dirty="0" err="1">
                <a:effectLst/>
                <a:latin typeface="Cambria" panose="02040503050406030204" pitchFamily="18" charset="0"/>
              </a:rPr>
              <a:t>tuyên</a:t>
            </a:r>
            <a:r>
              <a:rPr lang="en-US" sz="3200" b="0" i="0" dirty="0">
                <a:effectLst/>
                <a:latin typeface="Cambria" panose="02040503050406030204" pitchFamily="18" charset="0"/>
              </a:rPr>
              <a:t> </a:t>
            </a:r>
            <a:r>
              <a:rPr lang="en-US" sz="3200" b="0" i="0" dirty="0" err="1">
                <a:effectLst/>
                <a:latin typeface="Cambria" panose="02040503050406030204" pitchFamily="18" charset="0"/>
              </a:rPr>
              <a:t>truyền</a:t>
            </a:r>
            <a:r>
              <a:rPr lang="en-US" sz="3200" b="0" i="0" dirty="0">
                <a:effectLst/>
                <a:latin typeface="Cambria" panose="02040503050406030204" pitchFamily="18" charset="0"/>
              </a:rPr>
              <a:t>, </a:t>
            </a:r>
            <a:r>
              <a:rPr lang="en-US" sz="3200" b="0" i="0" dirty="0" err="1">
                <a:effectLst/>
                <a:latin typeface="Cambria" panose="02040503050406030204" pitchFamily="18" charset="0"/>
              </a:rPr>
              <a:t>quảng</a:t>
            </a:r>
            <a:r>
              <a:rPr lang="en-US" sz="3200" b="0" i="0" dirty="0">
                <a:effectLst/>
                <a:latin typeface="Cambria" panose="02040503050406030204" pitchFamily="18" charset="0"/>
              </a:rPr>
              <a:t> </a:t>
            </a:r>
            <a:r>
              <a:rPr lang="en-US" sz="3200" b="0" i="0" dirty="0" err="1">
                <a:effectLst/>
                <a:latin typeface="Cambria" panose="02040503050406030204" pitchFamily="18" charset="0"/>
              </a:rPr>
              <a:t>báo</a:t>
            </a:r>
            <a:r>
              <a:rPr lang="en-US" sz="3200" b="0" i="0" dirty="0">
                <a:effectLst/>
                <a:latin typeface="Cambria" panose="02040503050406030204" pitchFamily="18" charset="0"/>
              </a:rPr>
              <a:t> </a:t>
            </a:r>
            <a:r>
              <a:rPr lang="en-US" sz="3200" b="0" i="0" dirty="0" err="1">
                <a:effectLst/>
                <a:latin typeface="Cambria" panose="02040503050406030204" pitchFamily="18" charset="0"/>
              </a:rPr>
              <a:t>vẻ</a:t>
            </a:r>
            <a:r>
              <a:rPr lang="en-US" sz="3200" b="0" i="0" dirty="0">
                <a:effectLst/>
                <a:latin typeface="Cambria" panose="02040503050406030204" pitchFamily="18" charset="0"/>
              </a:rPr>
              <a:t> </a:t>
            </a:r>
            <a:r>
              <a:rPr lang="en-US" sz="3200" b="0" i="0" dirty="0" err="1">
                <a:effectLst/>
                <a:latin typeface="Cambria" panose="02040503050406030204" pitchFamily="18" charset="0"/>
              </a:rPr>
              <a:t>đẹp</a:t>
            </a:r>
            <a:r>
              <a:rPr lang="en-US" sz="3200" b="0" i="0" dirty="0">
                <a:effectLst/>
                <a:latin typeface="Cambria" panose="02040503050406030204" pitchFamily="18" charset="0"/>
              </a:rPr>
              <a:t> </a:t>
            </a:r>
            <a:r>
              <a:rPr lang="en-US" sz="3200" b="0" i="0" dirty="0" err="1">
                <a:effectLst/>
                <a:latin typeface="Cambria" panose="02040503050406030204" pitchFamily="18" charset="0"/>
              </a:rPr>
              <a:t>của</a:t>
            </a:r>
            <a:r>
              <a:rPr lang="en-US" sz="3200" b="0" i="0" dirty="0">
                <a:effectLst/>
                <a:latin typeface="Cambria" panose="02040503050406030204" pitchFamily="18" charset="0"/>
              </a:rPr>
              <a:t> </a:t>
            </a:r>
            <a:r>
              <a:rPr lang="en-US" sz="3200" b="0" i="0" dirty="0" err="1">
                <a:effectLst/>
                <a:latin typeface="Cambria" panose="02040503050406030204" pitchFamily="18" charset="0"/>
              </a:rPr>
              <a:t>phố</a:t>
            </a:r>
            <a:r>
              <a:rPr lang="en-US" sz="3200" b="0" i="0" dirty="0">
                <a:effectLst/>
                <a:latin typeface="Cambria" panose="02040503050406030204" pitchFamily="18" charset="0"/>
              </a:rPr>
              <a:t> </a:t>
            </a:r>
            <a:r>
              <a:rPr lang="en-US" sz="3200" b="0" i="0" dirty="0" err="1">
                <a:effectLst/>
                <a:latin typeface="Cambria" panose="02040503050406030204" pitchFamily="18" charset="0"/>
              </a:rPr>
              <a:t>cổ</a:t>
            </a:r>
            <a:r>
              <a:rPr lang="en-US" sz="3200" b="0" i="0" dirty="0">
                <a:effectLst/>
                <a:latin typeface="Cambria" panose="02040503050406030204" pitchFamily="18" charset="0"/>
              </a:rPr>
              <a:t> </a:t>
            </a:r>
            <a:r>
              <a:rPr lang="en-US" sz="3200" b="0" i="0" dirty="0" err="1">
                <a:effectLst/>
                <a:latin typeface="Cambria" panose="02040503050406030204" pitchFamily="18" charset="0"/>
              </a:rPr>
              <a:t>Hội</a:t>
            </a:r>
            <a:r>
              <a:rPr lang="en-US" sz="3200" b="0" i="0" dirty="0">
                <a:effectLst/>
                <a:latin typeface="Cambria" panose="02040503050406030204" pitchFamily="18" charset="0"/>
              </a:rPr>
              <a:t> An.</a:t>
            </a:r>
          </a:p>
          <a:p>
            <a:pPr marL="571500" indent="-571500" algn="just">
              <a:spcAft>
                <a:spcPts val="0"/>
              </a:spcAft>
              <a:buFont typeface="Arial" panose="020B0604020202020204" pitchFamily="34" charset="0"/>
              <a:buChar char="•"/>
            </a:pPr>
            <a:r>
              <a:rPr lang="en-US" sz="3200" dirty="0">
                <a:latin typeface="Cambria" panose="02040503050406030204" pitchFamily="18" charset="0"/>
              </a:rPr>
              <a:t>….</a:t>
            </a:r>
            <a:endParaRPr lang="vi-VN" sz="3200" b="0" i="0" dirty="0">
              <a:effectLst/>
              <a:latin typeface="Cambria" panose="02040503050406030204" pitchFamily="18" charset="0"/>
            </a:endParaRPr>
          </a:p>
        </p:txBody>
      </p:sp>
      <p:sp>
        <p:nvSpPr>
          <p:cNvPr id="16" name="TextBox 15">
            <a:extLst>
              <a:ext uri="{FF2B5EF4-FFF2-40B4-BE49-F238E27FC236}">
                <a16:creationId xmlns:a16="http://schemas.microsoft.com/office/drawing/2014/main" id="{3DE05843-0071-E646-A974-893D241168BE}"/>
              </a:ext>
            </a:extLst>
          </p:cNvPr>
          <p:cNvSpPr txBox="1"/>
          <p:nvPr/>
        </p:nvSpPr>
        <p:spPr>
          <a:xfrm>
            <a:off x="9375073" y="4237725"/>
            <a:ext cx="7538066" cy="3046988"/>
          </a:xfrm>
          <a:prstGeom prst="rect">
            <a:avLst/>
          </a:prstGeom>
          <a:noFill/>
        </p:spPr>
        <p:txBody>
          <a:bodyPr wrap="square" rtlCol="0">
            <a:spAutoFit/>
          </a:bodyPr>
          <a:lstStyle/>
          <a:p>
            <a:pPr marL="571500" indent="-571500" algn="just">
              <a:spcAft>
                <a:spcPts val="0"/>
              </a:spcAft>
              <a:buFont typeface="Arial" panose="020B0604020202020204" pitchFamily="34" charset="0"/>
              <a:buChar char="•"/>
            </a:pPr>
            <a:r>
              <a:rPr lang="en-US" sz="3200" b="0" i="0" dirty="0" err="1">
                <a:effectLst/>
                <a:latin typeface="Cambria" panose="02040503050406030204" pitchFamily="18" charset="0"/>
              </a:rPr>
              <a:t>Xả</a:t>
            </a:r>
            <a:r>
              <a:rPr lang="en-US" sz="3200" b="0" i="0" dirty="0">
                <a:effectLst/>
                <a:latin typeface="Cambria" panose="02040503050406030204" pitchFamily="18" charset="0"/>
              </a:rPr>
              <a:t> </a:t>
            </a:r>
            <a:r>
              <a:rPr lang="en-US" sz="3200" b="0" i="0" dirty="0" err="1">
                <a:effectLst/>
                <a:latin typeface="Cambria" panose="02040503050406030204" pitchFamily="18" charset="0"/>
              </a:rPr>
              <a:t>rác</a:t>
            </a:r>
            <a:r>
              <a:rPr lang="en-US" sz="3200" b="0" i="0" dirty="0">
                <a:effectLst/>
                <a:latin typeface="Cambria" panose="02040503050406030204" pitchFamily="18" charset="0"/>
              </a:rPr>
              <a:t>, </a:t>
            </a:r>
            <a:r>
              <a:rPr lang="en-US" sz="3200" b="0" i="0" dirty="0" err="1">
                <a:effectLst/>
                <a:latin typeface="Cambria" panose="02040503050406030204" pitchFamily="18" charset="0"/>
              </a:rPr>
              <a:t>vẽ</a:t>
            </a:r>
            <a:r>
              <a:rPr lang="en-US" sz="3200" b="0" i="0" dirty="0">
                <a:effectLst/>
                <a:latin typeface="Cambria" panose="02040503050406030204" pitchFamily="18" charset="0"/>
              </a:rPr>
              <a:t> </a:t>
            </a:r>
            <a:r>
              <a:rPr lang="en-US" sz="3200" b="0" i="0" dirty="0" err="1">
                <a:effectLst/>
                <a:latin typeface="Cambria" panose="02040503050406030204" pitchFamily="18" charset="0"/>
              </a:rPr>
              <a:t>bậy</a:t>
            </a:r>
            <a:r>
              <a:rPr lang="en-US" sz="3200" b="0" i="0" dirty="0">
                <a:effectLst/>
                <a:latin typeface="Cambria" panose="02040503050406030204" pitchFamily="18" charset="0"/>
              </a:rPr>
              <a:t>, </a:t>
            </a:r>
            <a:r>
              <a:rPr lang="en-US" sz="3200" b="0" i="0" dirty="0" err="1">
                <a:effectLst/>
                <a:latin typeface="Cambria" panose="02040503050406030204" pitchFamily="18" charset="0"/>
              </a:rPr>
              <a:t>có</a:t>
            </a:r>
            <a:r>
              <a:rPr lang="en-US" sz="3200" b="0" i="0" dirty="0">
                <a:effectLst/>
                <a:latin typeface="Cambria" panose="02040503050406030204" pitchFamily="18" charset="0"/>
              </a:rPr>
              <a:t> </a:t>
            </a:r>
            <a:r>
              <a:rPr lang="en-US" sz="3200" b="0" i="0" dirty="0" err="1">
                <a:effectLst/>
                <a:latin typeface="Cambria" panose="02040503050406030204" pitchFamily="18" charset="0"/>
              </a:rPr>
              <a:t>những</a:t>
            </a:r>
            <a:r>
              <a:rPr lang="en-US" sz="3200" b="0" i="0" dirty="0">
                <a:effectLst/>
                <a:latin typeface="Cambria" panose="02040503050406030204" pitchFamily="18" charset="0"/>
              </a:rPr>
              <a:t> </a:t>
            </a:r>
            <a:r>
              <a:rPr lang="en-US" sz="3200" b="0" i="0" dirty="0" err="1">
                <a:effectLst/>
                <a:latin typeface="Cambria" panose="02040503050406030204" pitchFamily="18" charset="0"/>
              </a:rPr>
              <a:t>hành</a:t>
            </a:r>
            <a:r>
              <a:rPr lang="en-US" sz="3200" b="0" i="0" dirty="0">
                <a:effectLst/>
                <a:latin typeface="Cambria" panose="02040503050406030204" pitchFamily="18" charset="0"/>
              </a:rPr>
              <a:t> vi </a:t>
            </a:r>
            <a:r>
              <a:rPr lang="en-US" sz="3200" b="0" i="0" dirty="0" err="1">
                <a:effectLst/>
                <a:latin typeface="Cambria" panose="02040503050406030204" pitchFamily="18" charset="0"/>
              </a:rPr>
              <a:t>gây</a:t>
            </a:r>
            <a:r>
              <a:rPr lang="en-US" sz="3200" b="0" i="0" dirty="0">
                <a:effectLst/>
                <a:latin typeface="Cambria" panose="02040503050406030204" pitchFamily="18" charset="0"/>
              </a:rPr>
              <a:t> </a:t>
            </a:r>
            <a:r>
              <a:rPr lang="en-US" sz="3200" b="0" i="0" dirty="0" err="1">
                <a:effectLst/>
                <a:latin typeface="Cambria" panose="02040503050406030204" pitchFamily="18" charset="0"/>
              </a:rPr>
              <a:t>mất</a:t>
            </a:r>
            <a:r>
              <a:rPr lang="en-US" sz="3200" b="0" i="0" dirty="0">
                <a:effectLst/>
                <a:latin typeface="Cambria" panose="02040503050406030204" pitchFamily="18" charset="0"/>
              </a:rPr>
              <a:t> </a:t>
            </a:r>
            <a:r>
              <a:rPr lang="en-US" sz="3200" b="0" i="0" dirty="0" err="1">
                <a:effectLst/>
                <a:latin typeface="Cambria" panose="02040503050406030204" pitchFamily="18" charset="0"/>
              </a:rPr>
              <a:t>mỹ</a:t>
            </a:r>
            <a:r>
              <a:rPr lang="en-US" sz="3200" b="0" i="0" dirty="0">
                <a:effectLst/>
                <a:latin typeface="Cambria" panose="02040503050406030204" pitchFamily="18" charset="0"/>
              </a:rPr>
              <a:t> </a:t>
            </a:r>
            <a:r>
              <a:rPr lang="en-US" sz="3200" b="0" i="0" dirty="0" err="1">
                <a:effectLst/>
                <a:latin typeface="Cambria" panose="02040503050406030204" pitchFamily="18" charset="0"/>
              </a:rPr>
              <a:t>quan</a:t>
            </a:r>
            <a:r>
              <a:rPr lang="en-US" sz="3200" b="0" i="0" dirty="0">
                <a:effectLst/>
                <a:latin typeface="Cambria" panose="02040503050406030204" pitchFamily="18" charset="0"/>
              </a:rPr>
              <a:t> </a:t>
            </a:r>
            <a:r>
              <a:rPr lang="en-US" sz="3200" b="0" i="0" dirty="0" err="1">
                <a:effectLst/>
                <a:latin typeface="Cambria" panose="02040503050406030204" pitchFamily="18" charset="0"/>
              </a:rPr>
              <a:t>chung</a:t>
            </a:r>
            <a:r>
              <a:rPr lang="en-US" sz="3200" b="0" i="0" dirty="0">
                <a:effectLst/>
                <a:latin typeface="Cambria" panose="02040503050406030204" pitchFamily="18" charset="0"/>
              </a:rPr>
              <a:t> </a:t>
            </a:r>
          </a:p>
          <a:p>
            <a:pPr marL="571500" indent="-571500" algn="just">
              <a:spcAft>
                <a:spcPts val="0"/>
              </a:spcAft>
              <a:buFont typeface="Arial" panose="020B0604020202020204" pitchFamily="34" charset="0"/>
              <a:buChar char="•"/>
            </a:pPr>
            <a:r>
              <a:rPr lang="en-US" sz="3200" dirty="0" err="1">
                <a:latin typeface="Cambria" panose="02040503050406030204" pitchFamily="18" charset="0"/>
              </a:rPr>
              <a:t>Tuyên</a:t>
            </a:r>
            <a:r>
              <a:rPr lang="en-US" sz="3200" dirty="0">
                <a:latin typeface="Cambria" panose="02040503050406030204" pitchFamily="18" charset="0"/>
              </a:rPr>
              <a:t> </a:t>
            </a:r>
            <a:r>
              <a:rPr lang="en-US" sz="3200" dirty="0" err="1">
                <a:latin typeface="Cambria" panose="02040503050406030204" pitchFamily="18" charset="0"/>
              </a:rPr>
              <a:t>truyền</a:t>
            </a:r>
            <a:r>
              <a:rPr lang="en-US" sz="3200" dirty="0">
                <a:latin typeface="Cambria" panose="02040503050406030204" pitchFamily="18" charset="0"/>
              </a:rPr>
              <a:t> </a:t>
            </a:r>
            <a:r>
              <a:rPr lang="en-US" sz="3200" dirty="0" err="1">
                <a:latin typeface="Cambria" panose="02040503050406030204" pitchFamily="18" charset="0"/>
              </a:rPr>
              <a:t>thông</a:t>
            </a:r>
            <a:r>
              <a:rPr lang="en-US" sz="3200" dirty="0">
                <a:latin typeface="Cambria" panose="02040503050406030204" pitchFamily="18" charset="0"/>
              </a:rPr>
              <a:t> tin </a:t>
            </a:r>
            <a:r>
              <a:rPr lang="en-US" sz="3200" dirty="0" err="1">
                <a:latin typeface="Cambria" panose="02040503050406030204" pitchFamily="18" charset="0"/>
              </a:rPr>
              <a:t>sai</a:t>
            </a:r>
            <a:r>
              <a:rPr lang="en-US" sz="3200" dirty="0">
                <a:latin typeface="Cambria" panose="02040503050406030204" pitchFamily="18" charset="0"/>
              </a:rPr>
              <a:t> </a:t>
            </a:r>
            <a:r>
              <a:rPr lang="en-US" sz="3200" dirty="0" err="1">
                <a:latin typeface="Cambria" panose="02040503050406030204" pitchFamily="18" charset="0"/>
              </a:rPr>
              <a:t>lệch</a:t>
            </a:r>
            <a:r>
              <a:rPr lang="en-US" sz="3200" dirty="0">
                <a:latin typeface="Cambria" panose="02040503050406030204" pitchFamily="18" charset="0"/>
              </a:rPr>
              <a:t>, </a:t>
            </a:r>
            <a:r>
              <a:rPr lang="en-US" sz="3200" dirty="0" err="1">
                <a:latin typeface="Cambria" panose="02040503050406030204" pitchFamily="18" charset="0"/>
              </a:rPr>
              <a:t>bêu</a:t>
            </a:r>
            <a:r>
              <a:rPr lang="en-US" sz="3200" dirty="0">
                <a:latin typeface="Cambria" panose="02040503050406030204" pitchFamily="18" charset="0"/>
              </a:rPr>
              <a:t> </a:t>
            </a:r>
            <a:r>
              <a:rPr lang="en-US" sz="3200" dirty="0" err="1">
                <a:latin typeface="Cambria" panose="02040503050406030204" pitchFamily="18" charset="0"/>
              </a:rPr>
              <a:t>xấu</a:t>
            </a:r>
            <a:r>
              <a:rPr lang="en-US" sz="3200" dirty="0">
                <a:latin typeface="Cambria" panose="02040503050406030204" pitchFamily="18" charset="0"/>
              </a:rPr>
              <a:t> </a:t>
            </a:r>
            <a:r>
              <a:rPr lang="en-US" sz="3200" dirty="0" err="1">
                <a:latin typeface="Cambria" panose="02040503050406030204" pitchFamily="18" charset="0"/>
              </a:rPr>
              <a:t>hình</a:t>
            </a:r>
            <a:r>
              <a:rPr lang="en-US" sz="3200" dirty="0">
                <a:latin typeface="Cambria" panose="02040503050406030204" pitchFamily="18" charset="0"/>
              </a:rPr>
              <a:t> </a:t>
            </a:r>
            <a:r>
              <a:rPr lang="en-US" sz="3200" dirty="0" err="1">
                <a:latin typeface="Cambria" panose="02040503050406030204" pitchFamily="18" charset="0"/>
              </a:rPr>
              <a:t>ảnh</a:t>
            </a:r>
            <a:r>
              <a:rPr lang="en-US" sz="3200" dirty="0">
                <a:latin typeface="Cambria" panose="02040503050406030204" pitchFamily="18" charset="0"/>
              </a:rPr>
              <a:t> </a:t>
            </a:r>
          </a:p>
          <a:p>
            <a:pPr marL="571500" indent="-571500" algn="just">
              <a:spcAft>
                <a:spcPts val="0"/>
              </a:spcAft>
              <a:buFont typeface="Arial" panose="020B0604020202020204" pitchFamily="34" charset="0"/>
              <a:buChar char="•"/>
            </a:pPr>
            <a:r>
              <a:rPr lang="en-US" sz="3200" b="0" i="0" dirty="0">
                <a:effectLst/>
                <a:latin typeface="Cambria" panose="02040503050406030204" pitchFamily="18" charset="0"/>
              </a:rPr>
              <a:t>….</a:t>
            </a:r>
          </a:p>
          <a:p>
            <a:pPr marL="571500" indent="-571500" algn="just">
              <a:spcAft>
                <a:spcPts val="0"/>
              </a:spcAft>
              <a:buFont typeface="Arial" panose="020B0604020202020204" pitchFamily="34" charset="0"/>
              <a:buChar char="•"/>
            </a:pPr>
            <a:endParaRPr lang="vi-VN" sz="3200" b="0" i="0" dirty="0">
              <a:effectLst/>
              <a:latin typeface="Cambria" panose="02040503050406030204" pitchFamily="18" charset="0"/>
            </a:endParaRPr>
          </a:p>
        </p:txBody>
      </p:sp>
    </p:spTree>
    <p:extLst>
      <p:ext uri="{BB962C8B-B14F-4D97-AF65-F5344CB8AC3E}">
        <p14:creationId xmlns:p14="http://schemas.microsoft.com/office/powerpoint/2010/main" val="662671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Freeform 2">
            <a:extLst>
              <a:ext uri="{FF2B5EF4-FFF2-40B4-BE49-F238E27FC236}">
                <a16:creationId xmlns:a16="http://schemas.microsoft.com/office/drawing/2014/main" id="{6227FC8D-D86D-C44A-A9D0-977E7EF1710F}"/>
              </a:ext>
            </a:extLst>
          </p:cNvPr>
          <p:cNvSpPr/>
          <p:nvPr/>
        </p:nvSpPr>
        <p:spPr>
          <a:xfrm>
            <a:off x="8977810" y="4983302"/>
            <a:ext cx="6818025" cy="456606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5362288" y="6618941"/>
            <a:ext cx="3351376" cy="347765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 name="Picture 1">
            <a:extLst>
              <a:ext uri="{FF2B5EF4-FFF2-40B4-BE49-F238E27FC236}">
                <a16:creationId xmlns:a16="http://schemas.microsoft.com/office/drawing/2014/main" id="{830BA32B-89FB-F944-A507-4C62C3FCFA63}"/>
              </a:ext>
            </a:extLst>
          </p:cNvPr>
          <p:cNvPicPr>
            <a:picLocks noChangeAspect="1"/>
          </p:cNvPicPr>
          <p:nvPr/>
        </p:nvPicPr>
        <p:blipFill>
          <a:blip r:embed="rId9"/>
          <a:stretch>
            <a:fillRect/>
          </a:stretch>
        </p:blipFill>
        <p:spPr>
          <a:xfrm>
            <a:off x="6684522" y="2118122"/>
            <a:ext cx="11404600" cy="3683000"/>
          </a:xfrm>
          <a:prstGeom prst="rect">
            <a:avLst/>
          </a:prstGeom>
        </p:spPr>
      </p:pic>
    </p:spTree>
    <p:extLst>
      <p:ext uri="{BB962C8B-B14F-4D97-AF65-F5344CB8AC3E}">
        <p14:creationId xmlns:p14="http://schemas.microsoft.com/office/powerpoint/2010/main" val="562895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Freeform 2">
            <a:extLst>
              <a:ext uri="{FF2B5EF4-FFF2-40B4-BE49-F238E27FC236}">
                <a16:creationId xmlns:a16="http://schemas.microsoft.com/office/drawing/2014/main" id="{6227FC8D-D86D-C44A-A9D0-977E7EF1710F}"/>
              </a:ext>
            </a:extLst>
          </p:cNvPr>
          <p:cNvSpPr/>
          <p:nvPr/>
        </p:nvSpPr>
        <p:spPr>
          <a:xfrm>
            <a:off x="11349372" y="5673244"/>
            <a:ext cx="4052390" cy="2713903"/>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5011400" y="6184101"/>
            <a:ext cx="1935112" cy="2203046"/>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4" name="Picture 3">
            <a:extLst>
              <a:ext uri="{FF2B5EF4-FFF2-40B4-BE49-F238E27FC236}">
                <a16:creationId xmlns:a16="http://schemas.microsoft.com/office/drawing/2014/main" id="{8387A2CE-807D-AF49-A486-322E2F562012}"/>
              </a:ext>
            </a:extLst>
          </p:cNvPr>
          <p:cNvPicPr>
            <a:picLocks noChangeAspect="1"/>
          </p:cNvPicPr>
          <p:nvPr/>
        </p:nvPicPr>
        <p:blipFill>
          <a:blip r:embed="rId9"/>
          <a:stretch>
            <a:fillRect/>
          </a:stretch>
        </p:blipFill>
        <p:spPr>
          <a:xfrm>
            <a:off x="6639932" y="2118122"/>
            <a:ext cx="11633200" cy="3683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143280" y="1153915"/>
              <a:ext cx="13872826" cy="882293"/>
            </a:xfrm>
            <a:prstGeom prst="rect">
              <a:avLst/>
            </a:prstGeom>
            <a:noFill/>
          </p:spPr>
          <p:txBody>
            <a:bodyPr wrap="square" rtlCol="0">
              <a:spAutoFit/>
            </a:bodyPr>
            <a:lstStyle/>
            <a:p>
              <a:pPr algn="just"/>
              <a:r>
                <a:rPr lang="vi-VN" sz="4000" dirty="0">
                  <a:latin typeface="Cambria" panose="02040503050406030204" pitchFamily="18" charset="0"/>
                </a:rPr>
                <a:t>1. Lập và hoàn thành bảng mô tả về một số công trình kiến trúc tiêu biểu ở phố cổ Hội An (theo gợi ý dưới đây)</a:t>
              </a:r>
              <a:endParaRPr lang="en-VN" sz="8800" dirty="0">
                <a:latin typeface="Cambria" panose="02040503050406030204" pitchFamily="18" charset="0"/>
              </a:endParaRPr>
            </a:p>
          </p:txBody>
        </p:sp>
      </p:grpSp>
      <p:graphicFrame>
        <p:nvGraphicFramePr>
          <p:cNvPr id="4" name="Table 4">
            <a:extLst>
              <a:ext uri="{FF2B5EF4-FFF2-40B4-BE49-F238E27FC236}">
                <a16:creationId xmlns:a16="http://schemas.microsoft.com/office/drawing/2014/main" id="{6C753488-5BEF-F54B-B749-3989E12E9C28}"/>
              </a:ext>
            </a:extLst>
          </p:cNvPr>
          <p:cNvGraphicFramePr>
            <a:graphicFrameLocks noGrp="1"/>
          </p:cNvGraphicFramePr>
          <p:nvPr>
            <p:extLst>
              <p:ext uri="{D42A27DB-BD31-4B8C-83A1-F6EECF244321}">
                <p14:modId xmlns:p14="http://schemas.microsoft.com/office/powerpoint/2010/main" val="1223306737"/>
              </p:ext>
            </p:extLst>
          </p:nvPr>
        </p:nvGraphicFramePr>
        <p:xfrm>
          <a:off x="1639028" y="3799867"/>
          <a:ext cx="14735996" cy="3237681"/>
        </p:xfrm>
        <a:graphic>
          <a:graphicData uri="http://schemas.openxmlformats.org/drawingml/2006/table">
            <a:tbl>
              <a:tblPr firstRow="1" bandRow="1">
                <a:tableStyleId>{5C22544A-7EE6-4342-B048-85BDC9FD1C3A}</a:tableStyleId>
              </a:tblPr>
              <a:tblGrid>
                <a:gridCol w="7367998">
                  <a:extLst>
                    <a:ext uri="{9D8B030D-6E8A-4147-A177-3AD203B41FA5}">
                      <a16:colId xmlns:a16="http://schemas.microsoft.com/office/drawing/2014/main" val="3201785066"/>
                    </a:ext>
                  </a:extLst>
                </a:gridCol>
                <a:gridCol w="7367998">
                  <a:extLst>
                    <a:ext uri="{9D8B030D-6E8A-4147-A177-3AD203B41FA5}">
                      <a16:colId xmlns:a16="http://schemas.microsoft.com/office/drawing/2014/main" val="2194011129"/>
                    </a:ext>
                  </a:extLst>
                </a:gridCol>
              </a:tblGrid>
              <a:tr h="1079227">
                <a:tc>
                  <a:txBody>
                    <a:bodyPr/>
                    <a:lstStyle/>
                    <a:p>
                      <a:pPr algn="ctr"/>
                      <a:r>
                        <a:rPr lang="en-VN" sz="4000" dirty="0">
                          <a:solidFill>
                            <a:schemeClr val="tx1"/>
                          </a:solidFill>
                          <a:latin typeface="Cambria" panose="02040503050406030204" pitchFamily="18" charset="0"/>
                        </a:rPr>
                        <a:t>Tên công trình kiến trúc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VN" sz="4000" dirty="0">
                          <a:solidFill>
                            <a:schemeClr val="tx1"/>
                          </a:solidFill>
                          <a:latin typeface="Cambria" panose="02040503050406030204" pitchFamily="18" charset="0"/>
                        </a:rPr>
                        <a:t>Mô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098726723"/>
                  </a:ext>
                </a:extLst>
              </a:tr>
              <a:tr h="1079227">
                <a:tc>
                  <a:txBody>
                    <a:bodyPr/>
                    <a:lstStyle/>
                    <a:p>
                      <a:pPr algn="l"/>
                      <a:r>
                        <a:rPr lang="en-VN" sz="4000" dirty="0">
                          <a:latin typeface="Cambria" panose="02040503050406030204" pitchFamily="18" charset="0"/>
                        </a:rPr>
                        <a:t>- Nhà cổ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 Không gian chia làm ba phần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2291022"/>
                  </a:ext>
                </a:extLst>
              </a:tr>
              <a:tr h="1079227">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382131"/>
                  </a:ext>
                </a:extLst>
              </a:tr>
            </a:tbl>
          </a:graphicData>
        </a:graphic>
      </p:graphicFrame>
      <p:pic>
        <p:nvPicPr>
          <p:cNvPr id="15" name="Picture 4" descr="Thảo luận nhóm">
            <a:extLst>
              <a:ext uri="{FF2B5EF4-FFF2-40B4-BE49-F238E27FC236}">
                <a16:creationId xmlns:a16="http://schemas.microsoft.com/office/drawing/2014/main"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6DB93A-22BB-9247-9964-5AC5441554DD}"/>
              </a:ext>
            </a:extLst>
          </p:cNvPr>
          <p:cNvPicPr>
            <a:picLocks noChangeAspect="1"/>
          </p:cNvPicPr>
          <p:nvPr/>
        </p:nvPicPr>
        <p:blipFill>
          <a:blip r:embed="rId6"/>
          <a:stretch>
            <a:fillRect/>
          </a:stretch>
        </p:blipFill>
        <p:spPr>
          <a:xfrm>
            <a:off x="9144000" y="7745025"/>
            <a:ext cx="6832600" cy="1066800"/>
          </a:xfrm>
          <a:prstGeom prst="rect">
            <a:avLst/>
          </a:prstGeom>
        </p:spPr>
      </p:pic>
    </p:spTree>
    <p:extLst>
      <p:ext uri="{BB962C8B-B14F-4D97-AF65-F5344CB8AC3E}">
        <p14:creationId xmlns:p14="http://schemas.microsoft.com/office/powerpoint/2010/main" val="801449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143280" y="1153915"/>
              <a:ext cx="13872826" cy="882293"/>
            </a:xfrm>
            <a:prstGeom prst="rect">
              <a:avLst/>
            </a:prstGeom>
            <a:noFill/>
          </p:spPr>
          <p:txBody>
            <a:bodyPr wrap="square" rtlCol="0">
              <a:spAutoFit/>
            </a:bodyPr>
            <a:lstStyle/>
            <a:p>
              <a:pPr algn="just"/>
              <a:r>
                <a:rPr lang="vi-VN" sz="4000" dirty="0">
                  <a:latin typeface="Cambria" panose="02040503050406030204" pitchFamily="18" charset="0"/>
                </a:rPr>
                <a:t>1. Lập và hoàn thành bảng mô tả về một số công trình kiến trúc tiêu biểu ở phố cổ Hội An (theo gợi ý dưới đây)</a:t>
              </a:r>
              <a:endParaRPr lang="en-VN" sz="8800" dirty="0">
                <a:latin typeface="Cambria" panose="02040503050406030204" pitchFamily="18" charset="0"/>
              </a:endParaRPr>
            </a:p>
          </p:txBody>
        </p:sp>
      </p:grpSp>
      <p:graphicFrame>
        <p:nvGraphicFramePr>
          <p:cNvPr id="4" name="Table 4">
            <a:extLst>
              <a:ext uri="{FF2B5EF4-FFF2-40B4-BE49-F238E27FC236}">
                <a16:creationId xmlns:a16="http://schemas.microsoft.com/office/drawing/2014/main" id="{6C753488-5BEF-F54B-B749-3989E12E9C28}"/>
              </a:ext>
            </a:extLst>
          </p:cNvPr>
          <p:cNvGraphicFramePr>
            <a:graphicFrameLocks noGrp="1"/>
          </p:cNvGraphicFramePr>
          <p:nvPr/>
        </p:nvGraphicFramePr>
        <p:xfrm>
          <a:off x="1639028" y="3799867"/>
          <a:ext cx="14735996" cy="3237681"/>
        </p:xfrm>
        <a:graphic>
          <a:graphicData uri="http://schemas.openxmlformats.org/drawingml/2006/table">
            <a:tbl>
              <a:tblPr firstRow="1" bandRow="1">
                <a:tableStyleId>{5C22544A-7EE6-4342-B048-85BDC9FD1C3A}</a:tableStyleId>
              </a:tblPr>
              <a:tblGrid>
                <a:gridCol w="7367998">
                  <a:extLst>
                    <a:ext uri="{9D8B030D-6E8A-4147-A177-3AD203B41FA5}">
                      <a16:colId xmlns:a16="http://schemas.microsoft.com/office/drawing/2014/main" val="3201785066"/>
                    </a:ext>
                  </a:extLst>
                </a:gridCol>
                <a:gridCol w="7367998">
                  <a:extLst>
                    <a:ext uri="{9D8B030D-6E8A-4147-A177-3AD203B41FA5}">
                      <a16:colId xmlns:a16="http://schemas.microsoft.com/office/drawing/2014/main" val="2194011129"/>
                    </a:ext>
                  </a:extLst>
                </a:gridCol>
              </a:tblGrid>
              <a:tr h="1079227">
                <a:tc>
                  <a:txBody>
                    <a:bodyPr/>
                    <a:lstStyle/>
                    <a:p>
                      <a:pPr algn="ctr"/>
                      <a:r>
                        <a:rPr lang="en-VN" sz="4000" dirty="0">
                          <a:solidFill>
                            <a:schemeClr val="tx1"/>
                          </a:solidFill>
                          <a:latin typeface="Cambria" panose="02040503050406030204" pitchFamily="18" charset="0"/>
                        </a:rPr>
                        <a:t>Tên công trình kiến trúc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VN" sz="4000" dirty="0">
                          <a:solidFill>
                            <a:schemeClr val="tx1"/>
                          </a:solidFill>
                          <a:latin typeface="Cambria" panose="02040503050406030204" pitchFamily="18" charset="0"/>
                        </a:rPr>
                        <a:t>Mô tả</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4098726723"/>
                  </a:ext>
                </a:extLst>
              </a:tr>
              <a:tr h="1079227">
                <a:tc>
                  <a:txBody>
                    <a:bodyPr/>
                    <a:lstStyle/>
                    <a:p>
                      <a:pPr algn="l"/>
                      <a:r>
                        <a:rPr lang="en-VN" sz="4000" dirty="0">
                          <a:latin typeface="Cambria" panose="02040503050406030204" pitchFamily="18" charset="0"/>
                        </a:rPr>
                        <a:t>- Nhà cổ</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 Không gian chia làm ba phần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2291022"/>
                  </a:ext>
                </a:extLst>
              </a:tr>
              <a:tr h="1079227">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40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382131"/>
                  </a:ext>
                </a:extLst>
              </a:tr>
            </a:tbl>
          </a:graphicData>
        </a:graphic>
      </p:graphicFrame>
      <p:pic>
        <p:nvPicPr>
          <p:cNvPr id="15" name="Picture 4" descr="Thảo luận nhóm">
            <a:extLst>
              <a:ext uri="{FF2B5EF4-FFF2-40B4-BE49-F238E27FC236}">
                <a16:creationId xmlns:a16="http://schemas.microsoft.com/office/drawing/2014/main"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47D591-D7E2-674F-8DBB-2B22C08E4C6B}"/>
              </a:ext>
            </a:extLst>
          </p:cNvPr>
          <p:cNvPicPr>
            <a:picLocks noChangeAspect="1"/>
          </p:cNvPicPr>
          <p:nvPr/>
        </p:nvPicPr>
        <p:blipFill>
          <a:blip r:embed="rId6"/>
          <a:stretch>
            <a:fillRect/>
          </a:stretch>
        </p:blipFill>
        <p:spPr>
          <a:xfrm>
            <a:off x="9007026" y="7649293"/>
            <a:ext cx="6832600" cy="1066800"/>
          </a:xfrm>
          <a:prstGeom prst="rect">
            <a:avLst/>
          </a:prstGeom>
        </p:spPr>
      </p:pic>
    </p:spTree>
    <p:extLst>
      <p:ext uri="{BB962C8B-B14F-4D97-AF65-F5344CB8AC3E}">
        <p14:creationId xmlns:p14="http://schemas.microsoft.com/office/powerpoint/2010/main" val="2914454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652246" y="1229536"/>
              <a:ext cx="9182277" cy="964367"/>
            </a:xfrm>
            <a:prstGeom prst="rect">
              <a:avLst/>
            </a:prstGeom>
            <a:noFill/>
          </p:spPr>
          <p:txBody>
            <a:bodyPr wrap="square" rtlCol="0">
              <a:spAutoFit/>
            </a:bodyPr>
            <a:lstStyle/>
            <a:p>
              <a:pPr algn="ctr"/>
              <a:r>
                <a:rPr lang="vi-VN" sz="4400" dirty="0">
                  <a:latin typeface="Cambria" panose="02040503050406030204" pitchFamily="18" charset="0"/>
                </a:rPr>
                <a:t>2. Theo em, cần làm gì để góp phần bảo tồn và phát huy giá trị phố cổ Hội An</a:t>
              </a:r>
              <a:endParaRPr lang="en-VN" sz="9600" dirty="0">
                <a:latin typeface="Cambria" panose="02040503050406030204" pitchFamily="18" charset="0"/>
              </a:endParaRPr>
            </a:p>
          </p:txBody>
        </p:sp>
      </p:grpSp>
      <p:pic>
        <p:nvPicPr>
          <p:cNvPr id="15" name="Picture 4" descr="Thảo luận nhóm">
            <a:extLst>
              <a:ext uri="{FF2B5EF4-FFF2-40B4-BE49-F238E27FC236}">
                <a16:creationId xmlns:a16="http://schemas.microsoft.com/office/drawing/2014/main" id="{49AE1281-75A4-3F44-AB07-98ACCEE12F1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1225334" y="6140229"/>
            <a:ext cx="7909373" cy="4146771"/>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Phố cổ Hội An 1">
            <a:extLst>
              <a:ext uri="{FF2B5EF4-FFF2-40B4-BE49-F238E27FC236}">
                <a16:creationId xmlns:a16="http://schemas.microsoft.com/office/drawing/2014/main" id="{C81054FE-9C94-614C-8255-70E8D4E870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9279" y="1669379"/>
            <a:ext cx="4800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hố cổ Hội An 2">
            <a:extLst>
              <a:ext uri="{FF2B5EF4-FFF2-40B4-BE49-F238E27FC236}">
                <a16:creationId xmlns:a16="http://schemas.microsoft.com/office/drawing/2014/main" id="{CA315A17-58DC-8C41-B7D5-CF9BA3E138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7800" y="3893906"/>
            <a:ext cx="4574405" cy="304960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Phố cổ Hội An 3">
            <a:extLst>
              <a:ext uri="{FF2B5EF4-FFF2-40B4-BE49-F238E27FC236}">
                <a16:creationId xmlns:a16="http://schemas.microsoft.com/office/drawing/2014/main" id="{04ADDEDA-FEC1-8E45-8A9F-BD9374F0F7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8686" y="3893906"/>
            <a:ext cx="4574405" cy="3049603"/>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Phố cổ Hội An 5">
            <a:extLst>
              <a:ext uri="{FF2B5EF4-FFF2-40B4-BE49-F238E27FC236}">
                <a16:creationId xmlns:a16="http://schemas.microsoft.com/office/drawing/2014/main" id="{C86C640A-714C-D747-9B51-FE2ADADED9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53231" y="5143499"/>
            <a:ext cx="4800599"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58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Freeform 2">
            <a:extLst>
              <a:ext uri="{FF2B5EF4-FFF2-40B4-BE49-F238E27FC236}">
                <a16:creationId xmlns:a16="http://schemas.microsoft.com/office/drawing/2014/main" id="{6227FC8D-D86D-C44A-A9D0-977E7EF1710F}"/>
              </a:ext>
            </a:extLst>
          </p:cNvPr>
          <p:cNvSpPr/>
          <p:nvPr/>
        </p:nvSpPr>
        <p:spPr>
          <a:xfrm>
            <a:off x="8977810" y="4983302"/>
            <a:ext cx="6818025" cy="456606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5362288" y="6618941"/>
            <a:ext cx="3351376" cy="347765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 name="Picture 1">
            <a:extLst>
              <a:ext uri="{FF2B5EF4-FFF2-40B4-BE49-F238E27FC236}">
                <a16:creationId xmlns:a16="http://schemas.microsoft.com/office/drawing/2014/main" id="{07B08D57-7EB8-AC4E-A380-E867D826AB15}"/>
              </a:ext>
            </a:extLst>
          </p:cNvPr>
          <p:cNvPicPr>
            <a:picLocks noChangeAspect="1"/>
          </p:cNvPicPr>
          <p:nvPr/>
        </p:nvPicPr>
        <p:blipFill>
          <a:blip r:embed="rId9"/>
          <a:stretch>
            <a:fillRect/>
          </a:stretch>
        </p:blipFill>
        <p:spPr>
          <a:xfrm>
            <a:off x="6684522" y="2094110"/>
            <a:ext cx="11404600" cy="3683000"/>
          </a:xfrm>
          <a:prstGeom prst="rect">
            <a:avLst/>
          </a:prstGeom>
        </p:spPr>
      </p:pic>
    </p:spTree>
    <p:extLst>
      <p:ext uri="{BB962C8B-B14F-4D97-AF65-F5344CB8AC3E}">
        <p14:creationId xmlns:p14="http://schemas.microsoft.com/office/powerpoint/2010/main" val="131536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id="{66E11FB9-A59E-2E4C-A639-8D389C8C4DE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id="{3096F6E3-7569-544B-81B6-88AE49017749}"/>
              </a:ext>
            </a:extLst>
          </p:cNvPr>
          <p:cNvSpPr/>
          <p:nvPr/>
        </p:nvSpPr>
        <p:spPr>
          <a:xfrm>
            <a:off x="2438401" y="886307"/>
            <a:ext cx="15505624" cy="868792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3651999" y="2547766"/>
            <a:ext cx="12647378" cy="1642566"/>
          </a:xfrm>
          <a:prstGeom prst="rect">
            <a:avLst/>
          </a:prstGeom>
          <a:noFill/>
        </p:spPr>
        <p:txBody>
          <a:bodyPr wrap="square" rtlCol="0">
            <a:spAutoFit/>
          </a:bodyPr>
          <a:lstStyle/>
          <a:p>
            <a:pPr algn="ctr">
              <a:lnSpc>
                <a:spcPct val="120000"/>
              </a:lnSpc>
            </a:pPr>
            <a:r>
              <a:rPr lang="pt-BR" sz="4400" dirty="0" err="1">
                <a:effectLst/>
                <a:latin typeface="Cambria" panose="02040503050406030204" pitchFamily="18" charset="0"/>
                <a:ea typeface="Times New Roman" panose="02020603050405020304" pitchFamily="18" charset="0"/>
              </a:rPr>
              <a:t>Đóng</a:t>
            </a:r>
            <a:r>
              <a:rPr lang="pt-BR" sz="4400" dirty="0">
                <a:effectLst/>
                <a:latin typeface="Cambria" panose="02040503050406030204" pitchFamily="18" charset="0"/>
                <a:ea typeface="Times New Roman" panose="02020603050405020304" pitchFamily="18" charset="0"/>
              </a:rPr>
              <a:t> vai </a:t>
            </a:r>
            <a:r>
              <a:rPr lang="pt-BR" sz="4400" dirty="0" err="1">
                <a:effectLst/>
                <a:latin typeface="Cambria" panose="02040503050406030204" pitchFamily="18" charset="0"/>
                <a:ea typeface="Times New Roman" panose="02020603050405020304" pitchFamily="18" charset="0"/>
              </a:rPr>
              <a:t>hướng</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dẫn</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viên</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du</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lịch</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để</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giới</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thiệu</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về</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phố</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cổ</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Hội</a:t>
            </a:r>
            <a:r>
              <a:rPr lang="pt-BR" sz="4400" dirty="0">
                <a:effectLst/>
                <a:latin typeface="Cambria" panose="02040503050406030204" pitchFamily="18" charset="0"/>
                <a:ea typeface="Times New Roman" panose="02020603050405020304" pitchFamily="18" charset="0"/>
              </a:rPr>
              <a:t> </a:t>
            </a:r>
            <a:r>
              <a:rPr lang="pt-BR" sz="4400" dirty="0" err="1">
                <a:effectLst/>
                <a:latin typeface="Cambria" panose="02040503050406030204" pitchFamily="18" charset="0"/>
                <a:ea typeface="Times New Roman" panose="02020603050405020304" pitchFamily="18" charset="0"/>
              </a:rPr>
              <a:t>An</a:t>
            </a:r>
            <a:r>
              <a:rPr lang="en-VN" sz="4400" dirty="0">
                <a:effectLst/>
                <a:latin typeface="Cambria" panose="02040503050406030204" pitchFamily="18" charset="0"/>
              </a:rPr>
              <a:t> </a:t>
            </a:r>
            <a:endParaRPr lang="en-VN" sz="4400" dirty="0">
              <a:effectLst/>
              <a:latin typeface="Cambria" panose="020405030504060302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99A08333-3B51-A64D-B602-71D94E154778}"/>
              </a:ext>
            </a:extLst>
          </p:cNvPr>
          <p:cNvSpPr txBox="1"/>
          <p:nvPr/>
        </p:nvSpPr>
        <p:spPr>
          <a:xfrm>
            <a:off x="5052856" y="1497950"/>
            <a:ext cx="10253419" cy="1015663"/>
          </a:xfrm>
          <a:prstGeom prst="rect">
            <a:avLst/>
          </a:prstGeom>
          <a:noFill/>
        </p:spPr>
        <p:txBody>
          <a:bodyPr wrap="square" rtlCol="0">
            <a:spAutoFit/>
          </a:bodyPr>
          <a:lstStyle/>
          <a:p>
            <a:pPr algn="ctr"/>
            <a:r>
              <a:rPr lang="en-VN" sz="6000" b="1" dirty="0">
                <a:solidFill>
                  <a:srgbClr val="C00000"/>
                </a:solidFill>
                <a:latin typeface="Cambria" panose="02040503050406030204" pitchFamily="18" charset="0"/>
              </a:rPr>
              <a:t>HƯỚNG DẪN VIÊN TÀI BA</a:t>
            </a:r>
          </a:p>
        </p:txBody>
      </p:sp>
      <p:pic>
        <p:nvPicPr>
          <p:cNvPr id="13" name="Picture 12">
            <a:extLst>
              <a:ext uri="{FF2B5EF4-FFF2-40B4-BE49-F238E27FC236}">
                <a16:creationId xmlns:a16="http://schemas.microsoft.com/office/drawing/2014/main" id="{0F35C61C-8DA1-6440-ABD6-B8EAE728B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63859" y="5051434"/>
            <a:ext cx="3724344" cy="5264090"/>
          </a:xfrm>
          <a:prstGeom prst="rect">
            <a:avLst/>
          </a:prstGeom>
        </p:spPr>
      </p:pic>
      <p:pic>
        <p:nvPicPr>
          <p:cNvPr id="15" name="Picture 14">
            <a:extLst>
              <a:ext uri="{FF2B5EF4-FFF2-40B4-BE49-F238E27FC236}">
                <a16:creationId xmlns:a16="http://schemas.microsoft.com/office/drawing/2014/main" id="{9F7E9BBF-34F0-3A49-B2D0-22422F74E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7" y="3314700"/>
            <a:ext cx="6947210" cy="6947210"/>
          </a:xfrm>
          <a:prstGeom prst="rect">
            <a:avLst/>
          </a:prstGeom>
        </p:spPr>
      </p:pic>
      <p:pic>
        <p:nvPicPr>
          <p:cNvPr id="15362" name="Picture 2" descr="Đôi nét giới thiệu về Phố Cổ Hội An - Vẻ đẹp thời gian ngưng động - Da Nang  Tourism">
            <a:extLst>
              <a:ext uri="{FF2B5EF4-FFF2-40B4-BE49-F238E27FC236}">
                <a16:creationId xmlns:a16="http://schemas.microsoft.com/office/drawing/2014/main" id="{EAA60164-D6A6-D64C-9E6C-81CF26F58C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520" y="4507344"/>
            <a:ext cx="7823200" cy="440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921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84F40"/>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0CD39C8-7A25-7D4F-9DCB-DC12CB964674}"/>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7" name="Freeform 3">
            <a:extLst>
              <a:ext uri="{FF2B5EF4-FFF2-40B4-BE49-F238E27FC236}">
                <a16:creationId xmlns:a16="http://schemas.microsoft.com/office/drawing/2014/main" id="{D1EE2AD4-BAA5-9447-82BD-31DC613BDD13}"/>
              </a:ext>
            </a:extLst>
          </p:cNvPr>
          <p:cNvSpPr/>
          <p:nvPr/>
        </p:nvSpPr>
        <p:spPr>
          <a:xfrm>
            <a:off x="-60743" y="0"/>
            <a:ext cx="18612974" cy="4153991"/>
          </a:xfrm>
          <a:prstGeom prst="rect">
            <a:avLst/>
          </a:prstGeom>
          <a:blipFill>
            <a:blip r:embed="rId3"/>
            <a:stretch>
              <a:fillRect t="-139239" b="1"/>
            </a:stretch>
          </a:blipFill>
        </p:spPr>
      </p:sp>
      <p:sp>
        <p:nvSpPr>
          <p:cNvPr id="21" name="Rectangle 20">
            <a:extLst>
              <a:ext uri="{FF2B5EF4-FFF2-40B4-BE49-F238E27FC236}">
                <a16:creationId xmlns:a16="http://schemas.microsoft.com/office/drawing/2014/main" id="{9387318E-B36F-3746-969A-28FEC46CD02D}"/>
              </a:ext>
            </a:extLst>
          </p:cNvPr>
          <p:cNvSpPr/>
          <p:nvPr/>
        </p:nvSpPr>
        <p:spPr>
          <a:xfrm>
            <a:off x="-71628" y="4174763"/>
            <a:ext cx="18823930" cy="5354859"/>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Freeform 3">
            <a:extLst>
              <a:ext uri="{FF2B5EF4-FFF2-40B4-BE49-F238E27FC236}">
                <a16:creationId xmlns:a16="http://schemas.microsoft.com/office/drawing/2014/main" id="{CC89A05F-7682-5146-83BF-38077B330424}"/>
              </a:ext>
            </a:extLst>
          </p:cNvPr>
          <p:cNvSpPr/>
          <p:nvPr/>
        </p:nvSpPr>
        <p:spPr>
          <a:xfrm>
            <a:off x="11049001" y="2247900"/>
            <a:ext cx="7467600" cy="8302437"/>
          </a:xfrm>
          <a:custGeom>
            <a:avLst/>
            <a:gdLst/>
            <a:ahLst/>
            <a:cxnLst/>
            <a:rect l="l" t="t" r="r" b="b"/>
            <a:pathLst>
              <a:path w="6605119" h="7083237">
                <a:moveTo>
                  <a:pt x="0" y="0"/>
                </a:moveTo>
                <a:lnTo>
                  <a:pt x="6605119" y="0"/>
                </a:lnTo>
                <a:lnTo>
                  <a:pt x="6605119" y="7083238"/>
                </a:lnTo>
                <a:lnTo>
                  <a:pt x="0" y="7083238"/>
                </a:lnTo>
                <a:lnTo>
                  <a:pt x="0" y="0"/>
                </a:lnTo>
                <a:close/>
              </a:path>
            </a:pathLst>
          </a:custGeom>
          <a:blipFill>
            <a:blip r:embed="rId4"/>
            <a:stretch>
              <a:fillRect/>
            </a:stretch>
          </a:blipFill>
        </p:spPr>
      </p:sp>
      <p:pic>
        <p:nvPicPr>
          <p:cNvPr id="7" name="Picture 6">
            <a:extLst>
              <a:ext uri="{FF2B5EF4-FFF2-40B4-BE49-F238E27FC236}">
                <a16:creationId xmlns:a16="http://schemas.microsoft.com/office/drawing/2014/main" id="{28667097-D097-424E-987F-7CEC713831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41876"/>
            <a:ext cx="2226575" cy="2226575"/>
          </a:xfrm>
          <a:prstGeom prst="rect">
            <a:avLst/>
          </a:prstGeom>
        </p:spPr>
      </p:pic>
      <p:pic>
        <p:nvPicPr>
          <p:cNvPr id="2" name="Picture 1">
            <a:extLst>
              <a:ext uri="{FF2B5EF4-FFF2-40B4-BE49-F238E27FC236}">
                <a16:creationId xmlns:a16="http://schemas.microsoft.com/office/drawing/2014/main" id="{3F8E9B45-FF16-D242-BE57-A14E180803DB}"/>
              </a:ext>
            </a:extLst>
          </p:cNvPr>
          <p:cNvPicPr>
            <a:picLocks noChangeAspect="1"/>
          </p:cNvPicPr>
          <p:nvPr/>
        </p:nvPicPr>
        <p:blipFill>
          <a:blip r:embed="rId6"/>
          <a:stretch>
            <a:fillRect/>
          </a:stretch>
        </p:blipFill>
        <p:spPr>
          <a:xfrm>
            <a:off x="1447800" y="3950242"/>
            <a:ext cx="7327900" cy="5803900"/>
          </a:xfrm>
          <a:prstGeom prst="rect">
            <a:avLst/>
          </a:prstGeom>
        </p:spPr>
      </p:pic>
    </p:spTree>
    <p:extLst>
      <p:ext uri="{BB962C8B-B14F-4D97-AF65-F5344CB8AC3E}">
        <p14:creationId xmlns:p14="http://schemas.microsoft.com/office/powerpoint/2010/main" val="2210262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EDC08569-EA20-D64F-B86D-104B31311147}"/>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18" name="Group 17">
            <a:extLst>
              <a:ext uri="{FF2B5EF4-FFF2-40B4-BE49-F238E27FC236}">
                <a16:creationId xmlns:a16="http://schemas.microsoft.com/office/drawing/2014/main" id="{36C7CD54-32D1-D941-9779-38F21FD7A15E}"/>
              </a:ext>
            </a:extLst>
          </p:cNvPr>
          <p:cNvGrpSpPr/>
          <p:nvPr/>
        </p:nvGrpSpPr>
        <p:grpSpPr>
          <a:xfrm>
            <a:off x="1676400" y="2015545"/>
            <a:ext cx="9221639" cy="6116457"/>
            <a:chOff x="838200" y="2075043"/>
            <a:chExt cx="9221639" cy="6116457"/>
          </a:xfrm>
        </p:grpSpPr>
        <p:sp>
          <p:nvSpPr>
            <p:cNvPr id="17" name="Rounded Rectangle 16">
              <a:extLst>
                <a:ext uri="{FF2B5EF4-FFF2-40B4-BE49-F238E27FC236}">
                  <a16:creationId xmlns:a16="http://schemas.microsoft.com/office/drawing/2014/main" id="{C66EC8D2-D4E1-5D40-89EA-9936768996E6}"/>
                </a:ext>
              </a:extLst>
            </p:cNvPr>
            <p:cNvSpPr/>
            <p:nvPr/>
          </p:nvSpPr>
          <p:spPr>
            <a:xfrm>
              <a:off x="838200" y="2075043"/>
              <a:ext cx="7315200" cy="61164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TextBox 10"/>
            <p:cNvSpPr txBox="1"/>
            <p:nvPr/>
          </p:nvSpPr>
          <p:spPr>
            <a:xfrm>
              <a:off x="1470312" y="2491139"/>
              <a:ext cx="6698328" cy="1859420"/>
            </a:xfrm>
            <a:prstGeom prst="rect">
              <a:avLst/>
            </a:prstGeom>
          </p:spPr>
          <p:txBody>
            <a:bodyPr wrap="square" lIns="0" tIns="0" rIns="0" bIns="0" rtlCol="0" anchor="t">
              <a:spAutoFit/>
            </a:bodyPr>
            <a:lstStyle/>
            <a:p>
              <a:pPr>
                <a:lnSpc>
                  <a:spcPts val="7700"/>
                </a:lnSpc>
              </a:pPr>
              <a:r>
                <a:rPr lang="en-US" sz="4000" dirty="0" err="1">
                  <a:solidFill>
                    <a:srgbClr val="000000"/>
                  </a:solidFill>
                  <a:effectLst/>
                  <a:latin typeface="Cambria" panose="02040503050406030204" pitchFamily="18" charset="0"/>
                  <a:ea typeface="Times New Roman" panose="02020603050405020304" pitchFamily="18" charset="0"/>
                </a:rPr>
                <a:t>Hình</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dưới</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đây</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giúp</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em</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hiểu</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biết</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điều</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gì</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về</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Phố</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cổ</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Hội</a:t>
              </a:r>
              <a:r>
                <a:rPr lang="en-US" sz="4000" dirty="0">
                  <a:solidFill>
                    <a:srgbClr val="000000"/>
                  </a:solidFill>
                  <a:effectLst/>
                  <a:latin typeface="Cambria" panose="02040503050406030204" pitchFamily="18" charset="0"/>
                  <a:ea typeface="Times New Roman" panose="02020603050405020304" pitchFamily="18" charset="0"/>
                </a:rPr>
                <a:t> An?</a:t>
              </a:r>
              <a:r>
                <a:rPr lang="en-VN" sz="4000" dirty="0">
                  <a:effectLst/>
                  <a:latin typeface="Cambria" panose="02040503050406030204" pitchFamily="18" charset="0"/>
                </a:rPr>
                <a:t> </a:t>
              </a:r>
              <a:endParaRPr lang="en-US" sz="4000" dirty="0">
                <a:latin typeface="Cambria" panose="02040503050406030204" pitchFamily="18" charset="0"/>
              </a:endParaRPr>
            </a:p>
          </p:txBody>
        </p:sp>
        <p:sp>
          <p:nvSpPr>
            <p:cNvPr id="12" name="TextBox 12"/>
            <p:cNvSpPr txBox="1"/>
            <p:nvPr/>
          </p:nvSpPr>
          <p:spPr>
            <a:xfrm>
              <a:off x="2815503" y="4666430"/>
              <a:ext cx="7244336" cy="2597955"/>
            </a:xfrm>
            <a:prstGeom prst="rect">
              <a:avLst/>
            </a:prstGeom>
          </p:spPr>
          <p:txBody>
            <a:bodyPr lIns="0" tIns="0" rIns="0" bIns="0" rtlCol="0" anchor="t">
              <a:spAutoFit/>
            </a:bodyPr>
            <a:lstStyle/>
            <a:p>
              <a:pPr marL="571500" indent="-571500" algn="just">
                <a:lnSpc>
                  <a:spcPct val="120000"/>
                </a:lnSpc>
                <a:buFont typeface="Arial" panose="020B0604020202020204" pitchFamily="34" charset="0"/>
                <a:buChar char="•"/>
              </a:pPr>
              <a:r>
                <a:rPr lang="en-US" sz="3600" dirty="0" err="1">
                  <a:latin typeface="Cambria" panose="02040503050406030204" pitchFamily="18" charset="0"/>
                  <a:ea typeface="Times New Roman" panose="02020603050405020304" pitchFamily="18" charset="0"/>
                </a:rPr>
                <a:t>Đặc</a:t>
              </a:r>
              <a:r>
                <a:rPr lang="en-US" sz="3600" dirty="0">
                  <a:latin typeface="Cambria" panose="02040503050406030204" pitchFamily="18" charset="0"/>
                  <a:ea typeface="Times New Roman" panose="02020603050405020304" pitchFamily="18" charset="0"/>
                </a:rPr>
                <a:t> </a:t>
              </a:r>
              <a:r>
                <a:rPr lang="en-US" sz="3600" dirty="0" err="1">
                  <a:latin typeface="Cambria" panose="02040503050406030204" pitchFamily="18" charset="0"/>
                  <a:ea typeface="Times New Roman" panose="02020603050405020304" pitchFamily="18" charset="0"/>
                </a:rPr>
                <a:t>điểm</a:t>
              </a:r>
              <a:r>
                <a:rPr lang="en-US" sz="3600" dirty="0">
                  <a:latin typeface="Cambria" panose="02040503050406030204" pitchFamily="18" charset="0"/>
                  <a:ea typeface="Times New Roman" panose="02020603050405020304" pitchFamily="18" charset="0"/>
                </a:rPr>
                <a:t> </a:t>
              </a:r>
              <a:r>
                <a:rPr lang="en-US" sz="3600" dirty="0" err="1">
                  <a:latin typeface="Cambria" panose="02040503050406030204" pitchFamily="18" charset="0"/>
                  <a:ea typeface="Times New Roman" panose="02020603050405020304" pitchFamily="18" charset="0"/>
                </a:rPr>
                <a:t>tự</a:t>
              </a:r>
              <a:r>
                <a:rPr lang="en-US" sz="3600" dirty="0">
                  <a:latin typeface="Cambria" panose="02040503050406030204" pitchFamily="18" charset="0"/>
                  <a:ea typeface="Times New Roman" panose="02020603050405020304" pitchFamily="18" charset="0"/>
                </a:rPr>
                <a:t> </a:t>
              </a:r>
              <a:r>
                <a:rPr lang="en-US" sz="3600" dirty="0" err="1">
                  <a:latin typeface="Cambria" panose="02040503050406030204" pitchFamily="18" charset="0"/>
                  <a:ea typeface="Times New Roman" panose="02020603050405020304" pitchFamily="18" charset="0"/>
                </a:rPr>
                <a:t>nhiên</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Địa</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danh</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lịch</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sử</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latin typeface="Cambria" panose="02040503050406030204" pitchFamily="18" charset="0"/>
                  <a:ea typeface="Times New Roman" panose="02020603050405020304" pitchFamily="18" charset="0"/>
                </a:rPr>
                <a:t>L</a:t>
              </a:r>
              <a:r>
                <a:rPr lang="en-US" sz="3600" dirty="0" err="1">
                  <a:effectLst/>
                  <a:latin typeface="Cambria" panose="02040503050406030204" pitchFamily="18" charset="0"/>
                  <a:ea typeface="Times New Roman" panose="02020603050405020304" pitchFamily="18" charset="0"/>
                </a:rPr>
                <a:t>ễ</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hội</a:t>
              </a:r>
              <a:endParaRPr lang="en-US" sz="3600" dirty="0">
                <a:effectLst/>
                <a:latin typeface="Cambria" panose="02040503050406030204" pitchFamily="18" charset="0"/>
                <a:ea typeface="Times New Roman" panose="02020603050405020304" pitchFamily="18" charset="0"/>
              </a:endParaRPr>
            </a:p>
            <a:p>
              <a:pPr marL="571500" indent="-571500" algn="just">
                <a:lnSpc>
                  <a:spcPct val="120000"/>
                </a:lnSpc>
                <a:buFont typeface="Arial" panose="020B0604020202020204" pitchFamily="34" charset="0"/>
                <a:buChar char="•"/>
              </a:pPr>
              <a:r>
                <a:rPr lang="en-US" sz="3600" dirty="0" err="1">
                  <a:effectLst/>
                  <a:latin typeface="Cambria" panose="02040503050406030204" pitchFamily="18" charset="0"/>
                  <a:ea typeface="Times New Roman" panose="02020603050405020304" pitchFamily="18" charset="0"/>
                </a:rPr>
                <a:t>Đặc</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trưng</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văn</a:t>
              </a:r>
              <a:r>
                <a:rPr lang="en-US" sz="3600" dirty="0">
                  <a:effectLst/>
                  <a:latin typeface="Cambria" panose="02040503050406030204" pitchFamily="18" charset="0"/>
                  <a:ea typeface="Times New Roman" panose="02020603050405020304" pitchFamily="18" charset="0"/>
                </a:rPr>
                <a:t> </a:t>
              </a:r>
              <a:r>
                <a:rPr lang="en-US" sz="3600" dirty="0" err="1">
                  <a:effectLst/>
                  <a:latin typeface="Cambria" panose="02040503050406030204" pitchFamily="18" charset="0"/>
                  <a:ea typeface="Times New Roman" panose="02020603050405020304" pitchFamily="18" charset="0"/>
                </a:rPr>
                <a:t>hóa</a:t>
              </a:r>
              <a:endParaRPr lang="en-VN" sz="3600" dirty="0">
                <a:effectLst/>
                <a:latin typeface="Cambria" panose="02040503050406030204" pitchFamily="18" charset="0"/>
                <a:ea typeface="Times New Roman" panose="02020603050405020304" pitchFamily="18" charset="0"/>
              </a:endParaRPr>
            </a:p>
          </p:txBody>
        </p:sp>
      </p:grpSp>
      <p:sp>
        <p:nvSpPr>
          <p:cNvPr id="20" name="Freeform 10">
            <a:extLst>
              <a:ext uri="{FF2B5EF4-FFF2-40B4-BE49-F238E27FC236}">
                <a16:creationId xmlns:a16="http://schemas.microsoft.com/office/drawing/2014/main" id="{D495061B-5B30-B84D-83DC-F5EB6EA99866}"/>
              </a:ext>
            </a:extLst>
          </p:cNvPr>
          <p:cNvSpPr/>
          <p:nvPr/>
        </p:nvSpPr>
        <p:spPr>
          <a:xfrm>
            <a:off x="-301050" y="6181130"/>
            <a:ext cx="4810470" cy="392657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3" name="Picture 2">
            <a:extLst>
              <a:ext uri="{FF2B5EF4-FFF2-40B4-BE49-F238E27FC236}">
                <a16:creationId xmlns:a16="http://schemas.microsoft.com/office/drawing/2014/main" id="{E3EF4AC7-EFC0-4840-AF06-28477F065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933" y="961153"/>
            <a:ext cx="7892203" cy="6116457"/>
          </a:xfrm>
          <a:prstGeom prst="rect">
            <a:avLst/>
          </a:prstGeom>
        </p:spPr>
      </p:pic>
      <p:pic>
        <p:nvPicPr>
          <p:cNvPr id="16" name="Picture 15">
            <a:extLst>
              <a:ext uri="{FF2B5EF4-FFF2-40B4-BE49-F238E27FC236}">
                <a16:creationId xmlns:a16="http://schemas.microsoft.com/office/drawing/2014/main" id="{8DB828AA-5FC8-854C-91A2-F8F5962CD8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8000" y="6240780"/>
            <a:ext cx="4046220" cy="40462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BBAB08A2-482E-3A4C-B6F1-F23A7510573B}"/>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11" name="Rectangle 10">
            <a:extLst>
              <a:ext uri="{FF2B5EF4-FFF2-40B4-BE49-F238E27FC236}">
                <a16:creationId xmlns:a16="http://schemas.microsoft.com/office/drawing/2014/main" id="{AF559F76-CD06-4E41-B9CD-1E35C24FB875}"/>
              </a:ext>
            </a:extLst>
          </p:cNvPr>
          <p:cNvSpPr/>
          <p:nvPr/>
        </p:nvSpPr>
        <p:spPr>
          <a:xfrm>
            <a:off x="-184036" y="2144292"/>
            <a:ext cx="18823930" cy="4533403"/>
          </a:xfrm>
          <a:prstGeom prst="rect">
            <a:avLst/>
          </a:prstGeom>
          <a:solidFill>
            <a:srgbClr val="EBCB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Freeform 2">
            <a:extLst>
              <a:ext uri="{FF2B5EF4-FFF2-40B4-BE49-F238E27FC236}">
                <a16:creationId xmlns:a16="http://schemas.microsoft.com/office/drawing/2014/main" id="{6227FC8D-D86D-C44A-A9D0-977E7EF1710F}"/>
              </a:ext>
            </a:extLst>
          </p:cNvPr>
          <p:cNvSpPr/>
          <p:nvPr/>
        </p:nvSpPr>
        <p:spPr>
          <a:xfrm>
            <a:off x="8977810" y="4983302"/>
            <a:ext cx="6818025" cy="4566061"/>
          </a:xfrm>
          <a:custGeom>
            <a:avLst/>
            <a:gdLst/>
            <a:ahLst/>
            <a:cxnLst/>
            <a:rect l="l" t="t" r="r" b="b"/>
            <a:pathLst>
              <a:path w="4114800" h="2402014">
                <a:moveTo>
                  <a:pt x="0" y="0"/>
                </a:moveTo>
                <a:lnTo>
                  <a:pt x="4114800" y="0"/>
                </a:lnTo>
                <a:lnTo>
                  <a:pt x="4114800" y="2402014"/>
                </a:lnTo>
                <a:lnTo>
                  <a:pt x="0" y="2402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a:extLst>
              <a:ext uri="{FF2B5EF4-FFF2-40B4-BE49-F238E27FC236}">
                <a16:creationId xmlns:a16="http://schemas.microsoft.com/office/drawing/2014/main" id="{815F9A15-E738-274A-9295-7BC99AEF41DC}"/>
              </a:ext>
            </a:extLst>
          </p:cNvPr>
          <p:cNvSpPr/>
          <p:nvPr/>
        </p:nvSpPr>
        <p:spPr>
          <a:xfrm>
            <a:off x="308551" y="3052591"/>
            <a:ext cx="8378250" cy="7250208"/>
          </a:xfrm>
          <a:custGeom>
            <a:avLst/>
            <a:gdLst/>
            <a:ahLst/>
            <a:cxnLst/>
            <a:rect l="l" t="t" r="r" b="b"/>
            <a:pathLst>
              <a:path w="4884036" h="4114800">
                <a:moveTo>
                  <a:pt x="0" y="0"/>
                </a:moveTo>
                <a:lnTo>
                  <a:pt x="4884036" y="0"/>
                </a:lnTo>
                <a:lnTo>
                  <a:pt x="48840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9">
            <a:extLst>
              <a:ext uri="{FF2B5EF4-FFF2-40B4-BE49-F238E27FC236}">
                <a16:creationId xmlns:a16="http://schemas.microsoft.com/office/drawing/2014/main" id="{28173F51-331C-834E-92E3-EB8DC9E41012}"/>
              </a:ext>
            </a:extLst>
          </p:cNvPr>
          <p:cNvSpPr/>
          <p:nvPr/>
        </p:nvSpPr>
        <p:spPr>
          <a:xfrm>
            <a:off x="15362288" y="6618941"/>
            <a:ext cx="3351376" cy="3477659"/>
          </a:xfrm>
          <a:custGeom>
            <a:avLst/>
            <a:gdLst/>
            <a:ahLst/>
            <a:cxnLst/>
            <a:rect l="l" t="t" r="r" b="b"/>
            <a:pathLst>
              <a:path w="6048000" h="6374704">
                <a:moveTo>
                  <a:pt x="0" y="0"/>
                </a:moveTo>
                <a:lnTo>
                  <a:pt x="6048000" y="0"/>
                </a:lnTo>
                <a:lnTo>
                  <a:pt x="6048000" y="6374704"/>
                </a:lnTo>
                <a:lnTo>
                  <a:pt x="0" y="6374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 name="Picture 1">
            <a:extLst>
              <a:ext uri="{FF2B5EF4-FFF2-40B4-BE49-F238E27FC236}">
                <a16:creationId xmlns:a16="http://schemas.microsoft.com/office/drawing/2014/main" id="{1515318E-C596-5845-B990-24EC645FB6A5}"/>
              </a:ext>
            </a:extLst>
          </p:cNvPr>
          <p:cNvPicPr>
            <a:picLocks noChangeAspect="1"/>
          </p:cNvPicPr>
          <p:nvPr/>
        </p:nvPicPr>
        <p:blipFill>
          <a:blip r:embed="rId9"/>
          <a:stretch>
            <a:fillRect/>
          </a:stretch>
        </p:blipFill>
        <p:spPr>
          <a:xfrm>
            <a:off x="6684522" y="2087243"/>
            <a:ext cx="11404600" cy="3683000"/>
          </a:xfrm>
          <a:prstGeom prst="rect">
            <a:avLst/>
          </a:prstGeom>
        </p:spPr>
      </p:pic>
    </p:spTree>
    <p:extLst>
      <p:ext uri="{BB962C8B-B14F-4D97-AF65-F5344CB8AC3E}">
        <p14:creationId xmlns:p14="http://schemas.microsoft.com/office/powerpoint/2010/main" val="1404147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322730" y="1085343"/>
            <a:ext cx="17368595" cy="8116314"/>
            <a:chOff x="-4382475" y="508941"/>
            <a:chExt cx="16351219" cy="5410876"/>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410876"/>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4418242" y="1484662"/>
              <a:ext cx="7172157" cy="2934137"/>
            </a:xfrm>
            <a:prstGeom prst="rect">
              <a:avLst/>
            </a:prstGeom>
            <a:noFill/>
          </p:spPr>
          <p:txBody>
            <a:bodyPr wrap="square" rtlCol="0">
              <a:spAutoFit/>
            </a:bodyPr>
            <a:lstStyle/>
            <a:p>
              <a:pPr algn="just"/>
              <a:r>
                <a:rPr lang="vi-VN" sz="4000" dirty="0">
                  <a:latin typeface="Cambria" panose="02040503050406030204" pitchFamily="18" charset="0"/>
                </a:rPr>
                <a:t>Phố cổ Hội An là một đô thị nằm ở hạ lưu sông Thu Bồn, thuộc thành phố Hội An, tỉnh Quảng Nam. Nơi đây lưu giữ được gần như nguyên vẹn những công trình kiến trúc cổ như: nhà cổ, hội quán của người Hoa, Chùa Cầu,…</a:t>
              </a:r>
              <a:endParaRPr lang="en-VN" sz="8800" dirty="0">
                <a:latin typeface="Cambria" panose="02040503050406030204" pitchFamily="18" charset="0"/>
              </a:endParaRPr>
            </a:p>
          </p:txBody>
        </p:sp>
      </p:grpSp>
      <p:sp>
        <p:nvSpPr>
          <p:cNvPr id="12" name="TextBox 11">
            <a:extLst>
              <a:ext uri="{FF2B5EF4-FFF2-40B4-BE49-F238E27FC236}">
                <a16:creationId xmlns:a16="http://schemas.microsoft.com/office/drawing/2014/main" id="{4675B20B-FD63-1A48-92F5-C6C1597B855B}"/>
              </a:ext>
            </a:extLst>
          </p:cNvPr>
          <p:cNvSpPr txBox="1"/>
          <p:nvPr/>
        </p:nvSpPr>
        <p:spPr>
          <a:xfrm>
            <a:off x="10028274" y="1510407"/>
            <a:ext cx="6126126" cy="1015663"/>
          </a:xfrm>
          <a:prstGeom prst="rect">
            <a:avLst/>
          </a:prstGeom>
          <a:noFill/>
        </p:spPr>
        <p:txBody>
          <a:bodyPr wrap="square" rtlCol="0">
            <a:spAutoFit/>
          </a:bodyPr>
          <a:lstStyle/>
          <a:p>
            <a:pPr algn="ctr"/>
            <a:r>
              <a:rPr lang="en-VN" sz="6000" b="1" dirty="0">
                <a:solidFill>
                  <a:srgbClr val="C00000"/>
                </a:solidFill>
                <a:latin typeface="Cambria" panose="02040503050406030204" pitchFamily="18" charset="0"/>
              </a:rPr>
              <a:t>1. </a:t>
            </a:r>
            <a:r>
              <a:rPr lang="en-US" sz="6000" b="1" dirty="0">
                <a:solidFill>
                  <a:srgbClr val="C00000"/>
                </a:solidFill>
                <a:latin typeface="Cambria" panose="02040503050406030204" pitchFamily="18" charset="0"/>
              </a:rPr>
              <a:t>V</a:t>
            </a:r>
            <a:r>
              <a:rPr lang="en-VN" sz="6000" b="1" dirty="0">
                <a:solidFill>
                  <a:srgbClr val="C00000"/>
                </a:solidFill>
                <a:latin typeface="Cambria" panose="02040503050406030204" pitchFamily="18" charset="0"/>
              </a:rPr>
              <a:t>ị trí địa lí</a:t>
            </a:r>
          </a:p>
        </p:txBody>
      </p:sp>
      <p:pic>
        <p:nvPicPr>
          <p:cNvPr id="11" name="Picture 10">
            <a:extLst>
              <a:ext uri="{FF2B5EF4-FFF2-40B4-BE49-F238E27FC236}">
                <a16:creationId xmlns:a16="http://schemas.microsoft.com/office/drawing/2014/main" id="{487547C2-F7A7-104A-9E2A-C04379C42D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77800" y="6404273"/>
            <a:ext cx="5410200" cy="4436364"/>
          </a:xfrm>
          <a:prstGeom prst="rect">
            <a:avLst/>
          </a:prstGeom>
        </p:spPr>
      </p:pic>
      <p:pic>
        <p:nvPicPr>
          <p:cNvPr id="6" name="Picture 5">
            <a:extLst>
              <a:ext uri="{FF2B5EF4-FFF2-40B4-BE49-F238E27FC236}">
                <a16:creationId xmlns:a16="http://schemas.microsoft.com/office/drawing/2014/main" id="{D90868BC-1DD5-B443-9712-AFA331F88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759" y="2197206"/>
            <a:ext cx="8294241" cy="6428037"/>
          </a:xfrm>
          <a:prstGeom prst="rect">
            <a:avLst/>
          </a:prstGeom>
        </p:spPr>
      </p:pic>
    </p:spTree>
    <p:extLst>
      <p:ext uri="{BB962C8B-B14F-4D97-AF65-F5344CB8AC3E}">
        <p14:creationId xmlns:p14="http://schemas.microsoft.com/office/powerpoint/2010/main" val="331249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4" name="Freeform 2">
            <a:extLst>
              <a:ext uri="{FF2B5EF4-FFF2-40B4-BE49-F238E27FC236}">
                <a16:creationId xmlns:a16="http://schemas.microsoft.com/office/drawing/2014/main" id="{7A2DC359-FF9B-8742-ACC3-663B8781D9C2}"/>
              </a:ext>
            </a:extLst>
          </p:cNvPr>
          <p:cNvSpPr/>
          <p:nvPr/>
        </p:nvSpPr>
        <p:spPr>
          <a:xfrm>
            <a:off x="-60742" y="0"/>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3"/>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9" name="矩形: 圆角 2">
            <a:extLst>
              <a:ext uri="{FF2B5EF4-FFF2-40B4-BE49-F238E27FC236}">
                <a16:creationId xmlns:a16="http://schemas.microsoft.com/office/drawing/2014/main" id="{C8AF18CC-5FA7-A148-BDED-02F48BCE3787}"/>
              </a:ext>
            </a:extLst>
          </p:cNvPr>
          <p:cNvSpPr/>
          <p:nvPr/>
        </p:nvSpPr>
        <p:spPr>
          <a:xfrm>
            <a:off x="322730" y="1085343"/>
            <a:ext cx="17368595" cy="81163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9527472" y="4368320"/>
            <a:ext cx="7618410" cy="1550361"/>
          </a:xfrm>
          <a:prstGeom prst="rect">
            <a:avLst/>
          </a:prstGeom>
          <a:noFill/>
        </p:spPr>
        <p:txBody>
          <a:bodyPr wrap="square" rtlCol="0">
            <a:spAutoFit/>
          </a:bodyPr>
          <a:lstStyle/>
          <a:p>
            <a:pPr marL="571500" indent="-571500">
              <a:lnSpc>
                <a:spcPct val="115000"/>
              </a:lnSpc>
              <a:spcAft>
                <a:spcPts val="800"/>
              </a:spcAft>
              <a:buFont typeface="Arial" panose="020B0604020202020204" pitchFamily="34" charset="0"/>
              <a:buChar char="•"/>
            </a:pPr>
            <a:r>
              <a:rPr lang="en-US" sz="4000" dirty="0" err="1">
                <a:solidFill>
                  <a:srgbClr val="000000"/>
                </a:solidFill>
                <a:effectLst/>
                <a:latin typeface="Cambria" panose="02040503050406030204" pitchFamily="18" charset="0"/>
                <a:ea typeface="Times New Roman" panose="02020603050405020304" pitchFamily="18" charset="0"/>
              </a:rPr>
              <a:t>Phố</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cổ</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Hội</a:t>
            </a:r>
            <a:r>
              <a:rPr lang="en-US" sz="4000" dirty="0">
                <a:solidFill>
                  <a:srgbClr val="000000"/>
                </a:solidFill>
                <a:effectLst/>
                <a:latin typeface="Cambria" panose="02040503050406030204" pitchFamily="18" charset="0"/>
                <a:ea typeface="Times New Roman" panose="02020603050405020304" pitchFamily="18" charset="0"/>
              </a:rPr>
              <a:t> An </a:t>
            </a:r>
            <a:r>
              <a:rPr lang="en-US" sz="4000" dirty="0" err="1">
                <a:solidFill>
                  <a:srgbClr val="000000"/>
                </a:solidFill>
                <a:effectLst/>
                <a:latin typeface="Cambria" panose="02040503050406030204" pitchFamily="18" charset="0"/>
                <a:ea typeface="Times New Roman" panose="02020603050405020304" pitchFamily="18" charset="0"/>
              </a:rPr>
              <a:t>thuộc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tỉnh</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nào</a:t>
            </a:r>
            <a:r>
              <a:rPr lang="en-US" sz="4000" dirty="0">
                <a:solidFill>
                  <a:srgbClr val="000000"/>
                </a:solidFill>
                <a:latin typeface="Cambria" panose="02040503050406030204" pitchFamily="18" charset="0"/>
                <a:ea typeface="Times New Roman" panose="02020603050405020304" pitchFamily="18" charset="0"/>
              </a:rPr>
              <a:t>?</a:t>
            </a:r>
            <a:r>
              <a:rPr lang="en-US" sz="4000" dirty="0">
                <a:solidFill>
                  <a:srgbClr val="000000"/>
                </a:solidFill>
                <a:effectLst/>
                <a:latin typeface="Cambria" panose="02040503050406030204" pitchFamily="18" charset="0"/>
                <a:ea typeface="Times New Roman" panose="02020603050405020304" pitchFamily="18" charset="0"/>
              </a:rPr>
              <a:t> </a:t>
            </a:r>
          </a:p>
          <a:p>
            <a:pPr marL="571500" indent="-571500">
              <a:lnSpc>
                <a:spcPct val="115000"/>
              </a:lnSpc>
              <a:spcAft>
                <a:spcPts val="800"/>
              </a:spcAft>
              <a:buFont typeface="Arial" panose="020B0604020202020204" pitchFamily="34" charset="0"/>
              <a:buChar char="•"/>
            </a:pPr>
            <a:r>
              <a:rPr lang="en-US" sz="4000" dirty="0" err="1">
                <a:solidFill>
                  <a:srgbClr val="000000"/>
                </a:solidFill>
                <a:effectLst/>
                <a:latin typeface="Cambria" panose="02040503050406030204" pitchFamily="18" charset="0"/>
                <a:ea typeface="Times New Roman" panose="02020603050405020304" pitchFamily="18" charset="0"/>
              </a:rPr>
              <a:t>Có</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đặc</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điểm</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gì</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về</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mặt</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địa</a:t>
            </a:r>
            <a:r>
              <a:rPr lang="en-US" sz="4000" dirty="0">
                <a:solidFill>
                  <a:srgbClr val="000000"/>
                </a:solidFill>
                <a:effectLst/>
                <a:latin typeface="Cambria" panose="02040503050406030204" pitchFamily="18" charset="0"/>
                <a:ea typeface="Times New Roman" panose="02020603050405020304" pitchFamily="18" charset="0"/>
              </a:rPr>
              <a:t> </a:t>
            </a:r>
            <a:r>
              <a:rPr lang="en-US" sz="4000" dirty="0" err="1">
                <a:solidFill>
                  <a:srgbClr val="000000"/>
                </a:solidFill>
                <a:effectLst/>
                <a:latin typeface="Cambria" panose="02040503050406030204" pitchFamily="18" charset="0"/>
                <a:ea typeface="Times New Roman" panose="02020603050405020304" pitchFamily="18" charset="0"/>
              </a:rPr>
              <a:t>hình</a:t>
            </a:r>
            <a:r>
              <a:rPr lang="en-US" sz="4000" dirty="0">
                <a:solidFill>
                  <a:srgbClr val="000000"/>
                </a:solidFill>
                <a:latin typeface="Cambria" panose="02040503050406030204" pitchFamily="18" charset="0"/>
                <a:ea typeface="Times New Roman" panose="02020603050405020304" pitchFamily="18" charset="0"/>
              </a:rPr>
              <a:t>?</a:t>
            </a:r>
            <a:endParaRPr lang="en-VN" sz="4000" dirty="0">
              <a:effectLst/>
              <a:latin typeface="Cambria" panose="020405030504060302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D90868BC-1DD5-B443-9712-AFA331F881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759" y="2197206"/>
            <a:ext cx="8294241" cy="6428037"/>
          </a:xfrm>
          <a:prstGeom prst="rect">
            <a:avLst/>
          </a:prstGeom>
        </p:spPr>
      </p:pic>
      <p:pic>
        <p:nvPicPr>
          <p:cNvPr id="1028" name="Picture 4" descr="Thảo luận nhóm">
            <a:extLst>
              <a:ext uri="{FF2B5EF4-FFF2-40B4-BE49-F238E27FC236}">
                <a16:creationId xmlns:a16="http://schemas.microsoft.com/office/drawing/2014/main" id="{4B15E3EC-4E49-7F4E-A4DD-7AA8D84CFBE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37" b="99728" l="7429" r="93571">
                        <a14:foregroundMark x1="7571" y1="68665" x2="13286" y2="73842"/>
                        <a14:foregroundMark x1="3286" y1="75204" x2="5714" y2="84741"/>
                        <a14:foregroundMark x1="5714" y1="84741" x2="10714" y2="88556"/>
                        <a14:foregroundMark x1="10714" y1="88556" x2="14857" y2="95368"/>
                        <a14:foregroundMark x1="14857" y1="95368" x2="14857" y2="95368"/>
                        <a14:foregroundMark x1="84286" y1="62398" x2="86857" y2="97820"/>
                        <a14:foregroundMark x1="34429" y1="46049" x2="39286" y2="40054"/>
                        <a14:foregroundMark x1="39286" y1="40054" x2="41143" y2="61035"/>
                        <a14:foregroundMark x1="57571" y1="81199" x2="63143" y2="78747"/>
                        <a14:foregroundMark x1="63143" y1="78747" x2="64286" y2="79292"/>
                        <a14:foregroundMark x1="25429" y1="94005" x2="30143" y2="99183"/>
                        <a14:foregroundMark x1="30143" y1="99183" x2="30143" y2="99183"/>
                        <a14:foregroundMark x1="58000" y1="78747" x2="53000" y2="82561"/>
                        <a14:foregroundMark x1="53000" y1="82561" x2="53000" y2="82561"/>
                        <a14:foregroundMark x1="38143" y1="94550" x2="56714" y2="90191"/>
                        <a14:foregroundMark x1="56714" y1="90191" x2="57000" y2="90191"/>
                        <a14:foregroundMark x1="91143" y1="89646" x2="93571" y2="99455"/>
                        <a14:foregroundMark x1="93571" y1="99455" x2="93571" y2="99728"/>
                      </a14:backgroundRemoval>
                    </a14:imgEffect>
                  </a14:imgLayer>
                </a14:imgProps>
              </a:ext>
              <a:ext uri="{28A0092B-C50C-407E-A947-70E740481C1C}">
                <a14:useLocalDpi xmlns:a14="http://schemas.microsoft.com/office/drawing/2010/main" val="0"/>
              </a:ext>
            </a:extLst>
          </a:blip>
          <a:srcRect/>
          <a:stretch>
            <a:fillRect/>
          </a:stretch>
        </p:blipFill>
        <p:spPr bwMode="auto">
          <a:xfrm>
            <a:off x="9497273" y="5091127"/>
            <a:ext cx="7909373" cy="41467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39A7EC6-16FF-BC42-B324-83E1A688DCDA}"/>
              </a:ext>
            </a:extLst>
          </p:cNvPr>
          <p:cNvSpPr txBox="1"/>
          <p:nvPr/>
        </p:nvSpPr>
        <p:spPr>
          <a:xfrm>
            <a:off x="9671029" y="2814077"/>
            <a:ext cx="7273646" cy="1323439"/>
          </a:xfrm>
          <a:prstGeom prst="rect">
            <a:avLst/>
          </a:prstGeom>
          <a:noFill/>
        </p:spPr>
        <p:txBody>
          <a:bodyPr wrap="square" rtlCol="0">
            <a:spAutoFit/>
          </a:bodyPr>
          <a:lstStyle/>
          <a:p>
            <a:r>
              <a:rPr lang="en-VN" sz="4000" i="1" dirty="0">
                <a:latin typeface="Cambria" panose="02040503050406030204" pitchFamily="18" charset="0"/>
              </a:rPr>
              <a:t>Thảo luận theo nhóm 4 và trả lời câu hỏi sau:</a:t>
            </a:r>
          </a:p>
        </p:txBody>
      </p:sp>
      <p:sp>
        <p:nvSpPr>
          <p:cNvPr id="16" name="TextBox 15">
            <a:extLst>
              <a:ext uri="{FF2B5EF4-FFF2-40B4-BE49-F238E27FC236}">
                <a16:creationId xmlns:a16="http://schemas.microsoft.com/office/drawing/2014/main" id="{97A7E436-FEC6-B446-90C5-C88B7453A479}"/>
              </a:ext>
            </a:extLst>
          </p:cNvPr>
          <p:cNvSpPr txBox="1"/>
          <p:nvPr/>
        </p:nvSpPr>
        <p:spPr>
          <a:xfrm>
            <a:off x="10028274" y="1510407"/>
            <a:ext cx="6126126" cy="1015663"/>
          </a:xfrm>
          <a:prstGeom prst="rect">
            <a:avLst/>
          </a:prstGeom>
          <a:noFill/>
        </p:spPr>
        <p:txBody>
          <a:bodyPr wrap="square" rtlCol="0">
            <a:spAutoFit/>
          </a:bodyPr>
          <a:lstStyle/>
          <a:p>
            <a:pPr algn="ctr"/>
            <a:r>
              <a:rPr lang="en-VN" sz="6000" b="1" dirty="0">
                <a:solidFill>
                  <a:srgbClr val="C00000"/>
                </a:solidFill>
                <a:latin typeface="Cambria" panose="02040503050406030204" pitchFamily="18" charset="0"/>
              </a:rPr>
              <a:t>1. </a:t>
            </a:r>
            <a:r>
              <a:rPr lang="en-US" sz="6000" b="1" dirty="0">
                <a:solidFill>
                  <a:srgbClr val="C00000"/>
                </a:solidFill>
                <a:latin typeface="Cambria" panose="02040503050406030204" pitchFamily="18" charset="0"/>
              </a:rPr>
              <a:t>V</a:t>
            </a:r>
            <a:r>
              <a:rPr lang="en-VN" sz="6000" b="1" dirty="0">
                <a:solidFill>
                  <a:srgbClr val="C00000"/>
                </a:solidFill>
                <a:latin typeface="Cambria" panose="02040503050406030204" pitchFamily="18" charset="0"/>
              </a:rPr>
              <a:t>ị trí địa lí</a:t>
            </a:r>
          </a:p>
        </p:txBody>
      </p:sp>
    </p:spTree>
    <p:extLst>
      <p:ext uri="{BB962C8B-B14F-4D97-AF65-F5344CB8AC3E}">
        <p14:creationId xmlns:p14="http://schemas.microsoft.com/office/powerpoint/2010/main" val="131453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additive="base">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56C84ABA-5CAB-1C4B-8496-47835C21BC98}"/>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grpSp>
        <p:nvGrpSpPr>
          <p:cNvPr id="4" name="Group 3">
            <a:extLst>
              <a:ext uri="{FF2B5EF4-FFF2-40B4-BE49-F238E27FC236}">
                <a16:creationId xmlns:a16="http://schemas.microsoft.com/office/drawing/2014/main" id="{CEE43B54-BF9F-9E4B-85DB-487CA1BBA858}"/>
              </a:ext>
            </a:extLst>
          </p:cNvPr>
          <p:cNvGrpSpPr/>
          <p:nvPr/>
        </p:nvGrpSpPr>
        <p:grpSpPr>
          <a:xfrm>
            <a:off x="621046" y="647700"/>
            <a:ext cx="10498987" cy="4827154"/>
            <a:chOff x="457200" y="876300"/>
            <a:chExt cx="9829800" cy="5138583"/>
          </a:xfrm>
        </p:grpSpPr>
        <p:sp>
          <p:nvSpPr>
            <p:cNvPr id="3" name="Rounded Rectangular Callout 2">
              <a:extLst>
                <a:ext uri="{FF2B5EF4-FFF2-40B4-BE49-F238E27FC236}">
                  <a16:creationId xmlns:a16="http://schemas.microsoft.com/office/drawing/2014/main" id="{6D3A9D3F-847A-144C-9CA5-E0EC3FC9C81B}"/>
                </a:ext>
              </a:extLst>
            </p:cNvPr>
            <p:cNvSpPr/>
            <p:nvPr/>
          </p:nvSpPr>
          <p:spPr>
            <a:xfrm>
              <a:off x="457200" y="876300"/>
              <a:ext cx="9829800" cy="5138583"/>
            </a:xfrm>
            <a:prstGeom prst="wedgeRoundRectCallout">
              <a:avLst>
                <a:gd name="adj1" fmla="val -22510"/>
                <a:gd name="adj2" fmla="val 6155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2"/>
            <p:cNvSpPr txBox="1"/>
            <p:nvPr/>
          </p:nvSpPr>
          <p:spPr>
            <a:xfrm>
              <a:off x="661910" y="1478951"/>
              <a:ext cx="9420379" cy="3845156"/>
            </a:xfrm>
            <a:prstGeom prst="rect">
              <a:avLst/>
            </a:prstGeom>
          </p:spPr>
          <p:txBody>
            <a:bodyPr wrap="square" lIns="0" tIns="0" rIns="0" bIns="0" rtlCol="0" anchor="t">
              <a:spAutoFit/>
            </a:bodyPr>
            <a:lstStyle/>
            <a:p>
              <a:pPr marL="571500" indent="-571500">
                <a:lnSpc>
                  <a:spcPct val="115000"/>
                </a:lnSpc>
                <a:spcAft>
                  <a:spcPts val="800"/>
                </a:spcAft>
                <a:buFont typeface="Arial" panose="020B0604020202020204" pitchFamily="34" charset="0"/>
                <a:buChar char="•"/>
              </a:pP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một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đô</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thị</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nằm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ở</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hạ</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lưu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sông</a:t>
              </a:r>
              <a:r>
                <a:rPr lang="en-US" sz="3200" dirty="0">
                  <a:solidFill>
                    <a:srgbClr val="000000"/>
                  </a:solidFill>
                  <a:effectLst/>
                  <a:latin typeface="Cambria" panose="02040503050406030204" pitchFamily="18" charset="0"/>
                  <a:ea typeface="Times New Roman" panose="02020603050405020304" pitchFamily="18" charset="0"/>
                </a:rPr>
                <a:t> Thu </a:t>
              </a:r>
              <a:r>
                <a:rPr lang="en-US" sz="3200" dirty="0" err="1">
                  <a:solidFill>
                    <a:srgbClr val="000000"/>
                  </a:solidFill>
                  <a:effectLst/>
                  <a:latin typeface="Cambria" panose="02040503050406030204" pitchFamily="18" charset="0"/>
                  <a:ea typeface="Times New Roman" panose="02020603050405020304" pitchFamily="18" charset="0"/>
                </a:rPr>
                <a:t>Bồn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thuộc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vùng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đồng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bằng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ven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biển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tỉnh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Quảng</a:t>
              </a:r>
              <a:r>
                <a:rPr lang="en-US" sz="3200" dirty="0">
                  <a:solidFill>
                    <a:srgbClr val="000000"/>
                  </a:solidFill>
                  <a:effectLst/>
                  <a:latin typeface="Cambria" panose="02040503050406030204" pitchFamily="18" charset="0"/>
                  <a:ea typeface="Times New Roman" panose="02020603050405020304" pitchFamily="18" charset="0"/>
                </a:rPr>
                <a:t> Nam, </a:t>
              </a:r>
              <a:r>
                <a:rPr lang="en-US" sz="3200" dirty="0" err="1">
                  <a:solidFill>
                    <a:srgbClr val="000000"/>
                  </a:solidFill>
                  <a:effectLst/>
                  <a:latin typeface="Cambria" panose="02040503050406030204" pitchFamily="18" charset="0"/>
                  <a:ea typeface="Times New Roman" panose="02020603050405020304" pitchFamily="18" charset="0"/>
                </a:rPr>
                <a:t>Việt</a:t>
              </a:r>
              <a:r>
                <a:rPr lang="en-US" sz="3200" dirty="0">
                  <a:solidFill>
                    <a:srgbClr val="000000"/>
                  </a:solidFill>
                  <a:effectLst/>
                  <a:latin typeface="Cambria" panose="02040503050406030204" pitchFamily="18" charset="0"/>
                  <a:ea typeface="Times New Roman" panose="02020603050405020304" pitchFamily="18" charset="0"/>
                </a:rPr>
                <a:t> Nam, </a:t>
              </a:r>
              <a:r>
                <a:rPr lang="en-US" sz="3200" dirty="0" err="1">
                  <a:solidFill>
                    <a:srgbClr val="000000"/>
                  </a:solidFill>
                  <a:effectLst/>
                  <a:latin typeface="Cambria" panose="02040503050406030204" pitchFamily="18" charset="0"/>
                  <a:ea typeface="Times New Roman" panose="02020603050405020304" pitchFamily="18" charset="0"/>
                </a:rPr>
                <a:t>cách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thành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Nẵng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khoảng</a:t>
              </a:r>
              <a:r>
                <a:rPr lang="en-US" sz="3200" dirty="0">
                  <a:solidFill>
                    <a:srgbClr val="000000"/>
                  </a:solidFill>
                  <a:effectLst/>
                  <a:latin typeface="Cambria" panose="02040503050406030204" pitchFamily="18" charset="0"/>
                  <a:ea typeface="Times New Roman" panose="02020603050405020304" pitchFamily="18" charset="0"/>
                </a:rPr>
                <a:t> 30km </a:t>
              </a:r>
              <a:r>
                <a:rPr lang="en-US" sz="3200" dirty="0" err="1">
                  <a:solidFill>
                    <a:srgbClr val="000000"/>
                  </a:solidFill>
                  <a:effectLst/>
                  <a:latin typeface="Cambria" panose="02040503050406030204" pitchFamily="18" charset="0"/>
                  <a:ea typeface="Times New Roman" panose="02020603050405020304" pitchFamily="18" charset="0"/>
                </a:rPr>
                <a:t>về</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phía</a:t>
              </a:r>
              <a:r>
                <a:rPr lang="en-US" sz="3200" dirty="0">
                  <a:solidFill>
                    <a:srgbClr val="000000"/>
                  </a:solidFill>
                  <a:effectLst/>
                  <a:latin typeface="Cambria" panose="02040503050406030204" pitchFamily="18" charset="0"/>
                  <a:ea typeface="Times New Roman" panose="02020603050405020304" pitchFamily="18" charset="0"/>
                </a:rPr>
                <a:t> Nam. </a:t>
              </a:r>
              <a:endParaRPr lang="en-VN" sz="3200" dirty="0">
                <a:effectLst/>
                <a:latin typeface="Cambria" panose="02040503050406030204" pitchFamily="18" charset="0"/>
                <a:ea typeface="Calibri" panose="020F0502020204030204" pitchFamily="34" charset="0"/>
              </a:endParaRPr>
            </a:p>
            <a:p>
              <a:pPr marL="571500" indent="-571500">
                <a:buFont typeface="Arial" panose="020B0604020202020204" pitchFamily="34" charset="0"/>
                <a:buChar char="•"/>
              </a:pPr>
              <a:r>
                <a:rPr lang="en-US" sz="3200" dirty="0" err="1">
                  <a:solidFill>
                    <a:srgbClr val="000000"/>
                  </a:solidFill>
                  <a:effectLst/>
                  <a:latin typeface="Cambria" panose="02040503050406030204" pitchFamily="18" charset="0"/>
                  <a:ea typeface="Times New Roman" panose="02020603050405020304" pitchFamily="18" charset="0"/>
                </a:rPr>
                <a:t>Phố</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cổ</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công</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nhận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một</a:t>
              </a:r>
              <a:r>
                <a:rPr lang="en-US" sz="3200" dirty="0">
                  <a:solidFill>
                    <a:srgbClr val="000000"/>
                  </a:solidFill>
                  <a:effectLst/>
                  <a:latin typeface="Cambria" panose="02040503050406030204" pitchFamily="18" charset="0"/>
                  <a:ea typeface="Times New Roman" panose="02020603050405020304" pitchFamily="18" charset="0"/>
                </a:rPr>
                <a:t> di </a:t>
              </a:r>
              <a:r>
                <a:rPr lang="en-US" sz="3200" dirty="0" err="1">
                  <a:solidFill>
                    <a:srgbClr val="000000"/>
                  </a:solidFill>
                  <a:effectLst/>
                  <a:latin typeface="Cambria" panose="02040503050406030204" pitchFamily="18" charset="0"/>
                  <a:ea typeface="Times New Roman" panose="02020603050405020304" pitchFamily="18" charset="0"/>
                </a:rPr>
                <a:t>sản</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thế</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giới</a:t>
              </a:r>
              <a:r>
                <a:rPr lang="en-US" sz="3200" dirty="0">
                  <a:solidFill>
                    <a:srgbClr val="000000"/>
                  </a:solidFill>
                  <a:effectLst/>
                  <a:latin typeface="Cambria" panose="02040503050406030204" pitchFamily="18" charset="0"/>
                  <a:ea typeface="Times New Roman" panose="02020603050405020304" pitchFamily="18" charset="0"/>
                </a:rPr>
                <a:t> UNESCO </a:t>
              </a:r>
              <a:r>
                <a:rPr lang="en-US" sz="3200" dirty="0" err="1">
                  <a:solidFill>
                    <a:srgbClr val="000000"/>
                  </a:solidFill>
                  <a:effectLst/>
                  <a:latin typeface="Cambria" panose="02040503050406030204" pitchFamily="18" charset="0"/>
                  <a:ea typeface="Times New Roman" panose="02020603050405020304" pitchFamily="18" charset="0"/>
                </a:rPr>
                <a:t>từ</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năm</a:t>
              </a:r>
              <a:r>
                <a:rPr lang="en-US" sz="3200" dirty="0">
                  <a:solidFill>
                    <a:srgbClr val="000000"/>
                  </a:solidFill>
                  <a:effectLst/>
                  <a:latin typeface="Cambria" panose="02040503050406030204" pitchFamily="18" charset="0"/>
                  <a:ea typeface="Times New Roman" panose="02020603050405020304" pitchFamily="18" charset="0"/>
                </a:rPr>
                <a:t> 1999. </a:t>
              </a:r>
              <a:r>
                <a:rPr lang="en-US" sz="3200" dirty="0" err="1">
                  <a:solidFill>
                    <a:srgbClr val="000000"/>
                  </a:solidFill>
                  <a:effectLst/>
                  <a:latin typeface="Cambria" panose="02040503050406030204" pitchFamily="18" charset="0"/>
                  <a:ea typeface="Times New Roman" panose="02020603050405020304" pitchFamily="18" charset="0"/>
                </a:rPr>
                <a:t>Đây</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là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địa</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điểm</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thu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hút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được</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rất</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nhiều</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khách</a:t>
              </a:r>
              <a:r>
                <a:rPr lang="en-US" sz="3200" dirty="0">
                  <a:solidFill>
                    <a:srgbClr val="000000"/>
                  </a:solidFill>
                  <a:effectLst/>
                  <a:latin typeface="Cambria" panose="02040503050406030204" pitchFamily="18" charset="0"/>
                  <a:ea typeface="Times New Roman" panose="02020603050405020304" pitchFamily="18" charset="0"/>
                </a:rPr>
                <a:t> du </a:t>
              </a:r>
              <a:r>
                <a:rPr lang="en-US" sz="3200" dirty="0" err="1">
                  <a:solidFill>
                    <a:srgbClr val="000000"/>
                  </a:solidFill>
                  <a:effectLst/>
                  <a:latin typeface="Cambria" panose="02040503050406030204" pitchFamily="18" charset="0"/>
                  <a:ea typeface="Times New Roman" panose="02020603050405020304" pitchFamily="18" charset="0"/>
                </a:rPr>
                <a:t>lịch</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Đà</a:t>
              </a:r>
              <a:r>
                <a:rPr lang="en-US" sz="3200" dirty="0">
                  <a:solidFill>
                    <a:srgbClr val="000000"/>
                  </a:solidFill>
                  <a:effectLst/>
                  <a:latin typeface="Cambria" panose="02040503050406030204" pitchFamily="18" charset="0"/>
                  <a:ea typeface="Times New Roman" panose="02020603050405020304" pitchFamily="18" charset="0"/>
                </a:rPr>
                <a:t> </a:t>
              </a:r>
              <a:r>
                <a:rPr lang="en-US" sz="3200" dirty="0" err="1">
                  <a:solidFill>
                    <a:srgbClr val="000000"/>
                  </a:solidFill>
                  <a:effectLst/>
                  <a:latin typeface="Cambria" panose="02040503050406030204" pitchFamily="18" charset="0"/>
                  <a:ea typeface="Times New Roman" panose="02020603050405020304" pitchFamily="18" charset="0"/>
                </a:rPr>
                <a:t>Nẵng</a:t>
              </a:r>
              <a:r>
                <a:rPr lang="en-US" sz="3200" dirty="0">
                  <a:solidFill>
                    <a:srgbClr val="000000"/>
                  </a:solidFill>
                  <a:effectLst/>
                  <a:latin typeface="Cambria" panose="02040503050406030204" pitchFamily="18" charset="0"/>
                  <a:ea typeface="Times New Roman" panose="02020603050405020304" pitchFamily="18" charset="0"/>
                </a:rPr>
                <a:t> - </a:t>
              </a:r>
              <a:r>
                <a:rPr lang="en-US" sz="3200" dirty="0" err="1">
                  <a:solidFill>
                    <a:srgbClr val="000000"/>
                  </a:solidFill>
                  <a:effectLst/>
                  <a:latin typeface="Cambria" panose="02040503050406030204" pitchFamily="18" charset="0"/>
                  <a:ea typeface="Times New Roman" panose="02020603050405020304" pitchFamily="18" charset="0"/>
                </a:rPr>
                <a:t>Hội</a:t>
              </a:r>
              <a:r>
                <a:rPr lang="en-US" sz="3200" dirty="0">
                  <a:solidFill>
                    <a:srgbClr val="000000"/>
                  </a:solidFill>
                  <a:effectLst/>
                  <a:latin typeface="Cambria" panose="02040503050406030204" pitchFamily="18" charset="0"/>
                  <a:ea typeface="Times New Roman" panose="02020603050405020304" pitchFamily="18" charset="0"/>
                </a:rPr>
                <a:t> An.</a:t>
              </a:r>
              <a:r>
                <a:rPr lang="en-VN" sz="3200" dirty="0">
                  <a:effectLst/>
                  <a:latin typeface="Cambria" panose="02040503050406030204" pitchFamily="18" charset="0"/>
                </a:rPr>
                <a:t> </a:t>
              </a:r>
              <a:endParaRPr lang="en-VN" sz="3200" dirty="0">
                <a:effectLst/>
                <a:latin typeface="Cambria" panose="02040503050406030204" pitchFamily="18" charset="0"/>
                <a:ea typeface="Times New Roman" panose="02020603050405020304" pitchFamily="18" charset="0"/>
              </a:endParaRPr>
            </a:p>
          </p:txBody>
        </p:sp>
      </p:grpSp>
      <p:sp>
        <p:nvSpPr>
          <p:cNvPr id="9" name="Freeform 5">
            <a:extLst>
              <a:ext uri="{FF2B5EF4-FFF2-40B4-BE49-F238E27FC236}">
                <a16:creationId xmlns:a16="http://schemas.microsoft.com/office/drawing/2014/main" id="{FA0D0EA0-207D-C244-A950-CD9881151F23}"/>
              </a:ext>
            </a:extLst>
          </p:cNvPr>
          <p:cNvSpPr/>
          <p:nvPr/>
        </p:nvSpPr>
        <p:spPr>
          <a:xfrm>
            <a:off x="11801821" y="5474854"/>
            <a:ext cx="5945345" cy="4008708"/>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3"/>
            <a:stretch>
              <a:fillRect/>
            </a:stretch>
          </a:blipFill>
        </p:spPr>
      </p:sp>
      <p:sp>
        <p:nvSpPr>
          <p:cNvPr id="10" name="Freeform 6">
            <a:extLst>
              <a:ext uri="{FF2B5EF4-FFF2-40B4-BE49-F238E27FC236}">
                <a16:creationId xmlns:a16="http://schemas.microsoft.com/office/drawing/2014/main" id="{D3309D18-DAD1-EF4C-81FA-E1627A5FF8F9}"/>
              </a:ext>
            </a:extLst>
          </p:cNvPr>
          <p:cNvSpPr/>
          <p:nvPr/>
        </p:nvSpPr>
        <p:spPr>
          <a:xfrm>
            <a:off x="11801821" y="1179267"/>
            <a:ext cx="5945345" cy="4174213"/>
          </a:xfrm>
          <a:custGeom>
            <a:avLst/>
            <a:gdLst/>
            <a:ahLst/>
            <a:cxnLst/>
            <a:rect l="l" t="t" r="r" b="b"/>
            <a:pathLst>
              <a:path w="8229600" h="5482971">
                <a:moveTo>
                  <a:pt x="0" y="0"/>
                </a:moveTo>
                <a:lnTo>
                  <a:pt x="8229600" y="0"/>
                </a:lnTo>
                <a:lnTo>
                  <a:pt x="8229600" y="5482971"/>
                </a:lnTo>
                <a:lnTo>
                  <a:pt x="0" y="5482971"/>
                </a:lnTo>
                <a:lnTo>
                  <a:pt x="0" y="0"/>
                </a:lnTo>
                <a:close/>
              </a:path>
            </a:pathLst>
          </a:custGeom>
          <a:blipFill>
            <a:blip r:embed="rId4"/>
            <a:stretch>
              <a:fillRect/>
            </a:stretch>
          </a:blipFill>
        </p:spPr>
      </p:sp>
      <p:pic>
        <p:nvPicPr>
          <p:cNvPr id="11" name="Picture 10">
            <a:extLst>
              <a:ext uri="{FF2B5EF4-FFF2-40B4-BE49-F238E27FC236}">
                <a16:creationId xmlns:a16="http://schemas.microsoft.com/office/drawing/2014/main" id="{E4BBD72F-6ADE-2E49-8646-89B80AE999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217" y="5413384"/>
            <a:ext cx="3533955" cy="4994990"/>
          </a:xfrm>
          <a:prstGeom prst="rect">
            <a:avLst/>
          </a:prstGeom>
        </p:spPr>
      </p:pic>
      <p:sp>
        <p:nvSpPr>
          <p:cNvPr id="15" name="Freeform 4">
            <a:extLst>
              <a:ext uri="{FF2B5EF4-FFF2-40B4-BE49-F238E27FC236}">
                <a16:creationId xmlns:a16="http://schemas.microsoft.com/office/drawing/2014/main" id="{76D98D40-7CDA-BF4D-9283-D9B07FDBE95B}"/>
              </a:ext>
            </a:extLst>
          </p:cNvPr>
          <p:cNvSpPr/>
          <p:nvPr/>
        </p:nvSpPr>
        <p:spPr>
          <a:xfrm>
            <a:off x="5515582" y="5676900"/>
            <a:ext cx="5945345" cy="3806662"/>
          </a:xfrm>
          <a:custGeom>
            <a:avLst/>
            <a:gdLst/>
            <a:ahLst/>
            <a:cxnLst/>
            <a:rect l="l" t="t" r="r" b="b"/>
            <a:pathLst>
              <a:path w="8229600" h="5482971">
                <a:moveTo>
                  <a:pt x="0" y="0"/>
                </a:moveTo>
                <a:lnTo>
                  <a:pt x="8229600" y="0"/>
                </a:lnTo>
                <a:lnTo>
                  <a:pt x="8229600" y="5482972"/>
                </a:lnTo>
                <a:lnTo>
                  <a:pt x="0" y="5482972"/>
                </a:lnTo>
                <a:lnTo>
                  <a:pt x="0" y="0"/>
                </a:lnTo>
                <a:close/>
              </a:path>
            </a:pathLst>
          </a:custGeom>
          <a:blipFill>
            <a:blip r:embed="rId6"/>
            <a:stretch>
              <a:fillRect/>
            </a:stretch>
          </a:blipFill>
        </p:spPr>
      </p:sp>
    </p:spTree>
    <p:extLst>
      <p:ext uri="{BB962C8B-B14F-4D97-AF65-F5344CB8AC3E}">
        <p14:creationId xmlns:p14="http://schemas.microsoft.com/office/powerpoint/2010/main" val="97746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B76951FC-633F-9643-A9A9-D228FD219654}"/>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sp>
        <p:nvSpPr>
          <p:cNvPr id="22" name="矩形: 圆角 2">
            <a:extLst>
              <a:ext uri="{FF2B5EF4-FFF2-40B4-BE49-F238E27FC236}">
                <a16:creationId xmlns:a16="http://schemas.microsoft.com/office/drawing/2014/main" id="{3096F6E3-7569-544B-81B6-88AE49017749}"/>
              </a:ext>
            </a:extLst>
          </p:cNvPr>
          <p:cNvSpPr/>
          <p:nvPr/>
        </p:nvSpPr>
        <p:spPr>
          <a:xfrm>
            <a:off x="1391188" y="799540"/>
            <a:ext cx="15505624" cy="868792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4" name="TextBox 13">
            <a:extLst>
              <a:ext uri="{FF2B5EF4-FFF2-40B4-BE49-F238E27FC236}">
                <a16:creationId xmlns:a16="http://schemas.microsoft.com/office/drawing/2014/main" id="{934E3BC0-301E-EE44-903A-DDF7A48D4345}"/>
              </a:ext>
            </a:extLst>
          </p:cNvPr>
          <p:cNvSpPr txBox="1"/>
          <p:nvPr/>
        </p:nvSpPr>
        <p:spPr>
          <a:xfrm>
            <a:off x="2185410" y="2143794"/>
            <a:ext cx="13961783" cy="2401619"/>
          </a:xfrm>
          <a:prstGeom prst="rect">
            <a:avLst/>
          </a:prstGeom>
          <a:noFill/>
        </p:spPr>
        <p:txBody>
          <a:bodyPr wrap="square" rtlCol="0">
            <a:spAutoFit/>
          </a:bodyPr>
          <a:lstStyle/>
          <a:p>
            <a:pPr algn="just">
              <a:lnSpc>
                <a:spcPct val="120000"/>
              </a:lnSpc>
            </a:pPr>
            <a:r>
              <a:rPr lang="en-US" sz="3200" b="1" dirty="0" err="1">
                <a:effectLst/>
                <a:latin typeface="Cambria" panose="02040503050406030204" pitchFamily="18" charset="0"/>
                <a:ea typeface="Times New Roman" panose="02020603050405020304" pitchFamily="18" charset="0"/>
              </a:rPr>
              <a:t>Phân</a:t>
            </a:r>
            <a:r>
              <a:rPr lang="en-US" sz="3200" b="1" dirty="0">
                <a:effectLst/>
                <a:latin typeface="Cambria" panose="02040503050406030204" pitchFamily="18" charset="0"/>
                <a:ea typeface="Times New Roman" panose="02020603050405020304" pitchFamily="18" charset="0"/>
              </a:rPr>
              <a:t> chia </a:t>
            </a:r>
            <a:r>
              <a:rPr lang="en-US" sz="3200" b="1" dirty="0" err="1">
                <a:effectLst/>
                <a:latin typeface="Cambria" panose="02040503050406030204" pitchFamily="18" charset="0"/>
                <a:ea typeface="Times New Roman" panose="02020603050405020304" pitchFamily="18" charset="0"/>
              </a:rPr>
              <a:t>nhiệm</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vụ</a:t>
            </a:r>
            <a:r>
              <a:rPr lang="en-US" sz="3200" b="1" dirty="0">
                <a:effectLst/>
                <a:latin typeface="Cambria" panose="02040503050406030204" pitchFamily="18" charset="0"/>
                <a:ea typeface="Times New Roman" panose="02020603050405020304" pitchFamily="18" charset="0"/>
              </a:rPr>
              <a:t>: </a:t>
            </a:r>
            <a:endParaRPr lang="en-VN" sz="3200" b="1"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Nhóm</a:t>
            </a:r>
            <a:r>
              <a:rPr lang="en-US" sz="3200" dirty="0">
                <a:effectLst/>
                <a:latin typeface="Cambria" panose="02040503050406030204" pitchFamily="18" charset="0"/>
                <a:ea typeface="Times New Roman" panose="02020603050405020304" pitchFamily="18" charset="0"/>
              </a:rPr>
              <a:t> 1: </a:t>
            </a:r>
            <a:r>
              <a:rPr lang="en-US" sz="3200" dirty="0" err="1">
                <a:effectLst/>
                <a:latin typeface="Cambria" panose="02040503050406030204" pitchFamily="18" charset="0"/>
                <a:ea typeface="Times New Roman" panose="02020603050405020304" pitchFamily="18" charset="0"/>
              </a:rPr>
              <a:t>Nhà</a:t>
            </a:r>
            <a:r>
              <a:rPr lang="en-US" sz="3200" dirty="0">
                <a:effectLst/>
                <a:latin typeface="Cambria" panose="02040503050406030204" pitchFamily="18" charset="0"/>
                <a:ea typeface="Times New Roman" panose="02020603050405020304" pitchFamily="18" charset="0"/>
              </a:rPr>
              <a:t> </a:t>
            </a:r>
            <a:r>
              <a:rPr lang="en-US" sz="3200" dirty="0" err="1">
                <a:latin typeface="Cambria" panose="02040503050406030204" pitchFamily="18" charset="0"/>
                <a:ea typeface="Times New Roman" panose="02020603050405020304" pitchFamily="18" charset="0"/>
              </a:rPr>
              <a:t>c</a:t>
            </a:r>
            <a:r>
              <a:rPr lang="en-US" sz="3200" dirty="0" err="1">
                <a:effectLst/>
                <a:latin typeface="Cambria" panose="02040503050406030204" pitchFamily="18" charset="0"/>
                <a:ea typeface="Times New Roman" panose="02020603050405020304" pitchFamily="18" charset="0"/>
              </a:rPr>
              <a:t>ổ</a:t>
            </a:r>
            <a:endParaRPr lang="en-VN" sz="3200"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Nhóm</a:t>
            </a:r>
            <a:r>
              <a:rPr lang="en-US" sz="3200" dirty="0">
                <a:effectLst/>
                <a:latin typeface="Cambria" panose="02040503050406030204" pitchFamily="18" charset="0"/>
                <a:ea typeface="Times New Roman" panose="02020603050405020304" pitchFamily="18" charset="0"/>
              </a:rPr>
              <a:t> 2: </a:t>
            </a:r>
            <a:r>
              <a:rPr lang="en-US" sz="3200" dirty="0" err="1">
                <a:effectLst/>
                <a:latin typeface="Cambria" panose="02040503050406030204" pitchFamily="18" charset="0"/>
                <a:ea typeface="Times New Roman" panose="02020603050405020304" pitchFamily="18" charset="0"/>
              </a:rPr>
              <a:t>Hội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quán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người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Hoa</a:t>
            </a:r>
            <a:endParaRPr lang="en-VN" sz="3200"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Nhóm</a:t>
            </a:r>
            <a:r>
              <a:rPr lang="en-US" sz="3200" dirty="0">
                <a:effectLst/>
                <a:latin typeface="Cambria" panose="02040503050406030204" pitchFamily="18" charset="0"/>
                <a:ea typeface="Times New Roman" panose="02020603050405020304" pitchFamily="18" charset="0"/>
              </a:rPr>
              <a:t> 3: </a:t>
            </a:r>
            <a:r>
              <a:rPr lang="en-US" sz="3200" dirty="0" err="1">
                <a:effectLst/>
                <a:latin typeface="Cambria" panose="02040503050406030204" pitchFamily="18" charset="0"/>
                <a:ea typeface="Times New Roman" panose="02020603050405020304" pitchFamily="18" charset="0"/>
              </a:rPr>
              <a:t>Chùa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Cầu</a:t>
            </a:r>
            <a:endParaRPr lang="en-VN" sz="3200" dirty="0">
              <a:effectLst/>
              <a:latin typeface="Cambria" panose="020405030504060302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49E94929-2E30-0348-8998-E2F0EC8052C8}"/>
              </a:ext>
            </a:extLst>
          </p:cNvPr>
          <p:cNvSpPr txBox="1"/>
          <p:nvPr/>
        </p:nvSpPr>
        <p:spPr>
          <a:xfrm>
            <a:off x="2185410" y="4783931"/>
            <a:ext cx="7971492" cy="4174412"/>
          </a:xfrm>
          <a:prstGeom prst="rect">
            <a:avLst/>
          </a:prstGeom>
          <a:noFill/>
        </p:spPr>
        <p:txBody>
          <a:bodyPr wrap="square" rtlCol="0">
            <a:spAutoFit/>
          </a:bodyPr>
          <a:lstStyle/>
          <a:p>
            <a:pPr algn="just">
              <a:lnSpc>
                <a:spcPct val="120000"/>
              </a:lnSpc>
            </a:pPr>
            <a:r>
              <a:rPr lang="en-US" sz="3200" b="1" dirty="0" err="1">
                <a:latin typeface="Cambria" panose="02040503050406030204" pitchFamily="18" charset="0"/>
                <a:ea typeface="Times New Roman" panose="02020603050405020304" pitchFamily="18" charset="0"/>
              </a:rPr>
              <a:t>Đọc</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và</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trình</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bày</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những</a:t>
            </a:r>
            <a:r>
              <a:rPr lang="en-US" sz="3200" b="1" dirty="0">
                <a:latin typeface="Cambria" panose="02040503050406030204" pitchFamily="18" charset="0"/>
                <a:ea typeface="Times New Roman" panose="02020603050405020304" pitchFamily="18" charset="0"/>
              </a:rPr>
              <a:t> </a:t>
            </a:r>
            <a:r>
              <a:rPr lang="en-US" sz="3200" b="1" dirty="0" err="1">
                <a:latin typeface="Cambria" panose="02040503050406030204" pitchFamily="18" charset="0"/>
                <a:ea typeface="Times New Roman" panose="02020603050405020304" pitchFamily="18" charset="0"/>
              </a:rPr>
              <a:t>thông</a:t>
            </a:r>
            <a:r>
              <a:rPr lang="en-US" sz="3200" b="1" dirty="0">
                <a:latin typeface="Cambria" panose="02040503050406030204" pitchFamily="18" charset="0"/>
                <a:ea typeface="Times New Roman" panose="02020603050405020304" pitchFamily="18" charset="0"/>
              </a:rPr>
              <a:t> tin </a:t>
            </a:r>
            <a:r>
              <a:rPr lang="en-US" sz="3200" b="1" dirty="0" err="1">
                <a:latin typeface="Cambria" panose="02040503050406030204" pitchFamily="18" charset="0"/>
                <a:ea typeface="Times New Roman" panose="02020603050405020304" pitchFamily="18" charset="0"/>
              </a:rPr>
              <a:t>sau</a:t>
            </a:r>
            <a:r>
              <a:rPr lang="en-US" sz="3200" b="1" dirty="0">
                <a:latin typeface="Cambria" panose="02040503050406030204" pitchFamily="18" charset="0"/>
                <a:ea typeface="Times New Roman" panose="02020603050405020304" pitchFamily="18" charset="0"/>
              </a:rPr>
              <a:t>:</a:t>
            </a:r>
            <a:endParaRPr lang="en-VN" sz="3200" b="1"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Tên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trình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hoặc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danh</a:t>
            </a:r>
            <a:r>
              <a:rPr lang="en-US" sz="3200" dirty="0">
                <a:effectLst/>
                <a:latin typeface="Cambria" panose="02040503050406030204" pitchFamily="18" charset="0"/>
                <a:ea typeface="Times New Roman" panose="02020603050405020304" pitchFamily="18" charset="0"/>
              </a:rPr>
              <a:t> lam </a:t>
            </a:r>
            <a:r>
              <a:rPr lang="en-US" sz="3200" dirty="0" err="1">
                <a:effectLst/>
                <a:latin typeface="Cambria" panose="02040503050406030204" pitchFamily="18" charset="0"/>
                <a:ea typeface="Times New Roman" panose="02020603050405020304" pitchFamily="18" charset="0"/>
              </a:rPr>
              <a:t>thắng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cảnh</a:t>
            </a:r>
            <a:endParaRPr lang="en-VN" sz="3200"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Vị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trí</a:t>
            </a:r>
            <a:endParaRPr lang="en-VN" sz="3200"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Thời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gian</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được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xây</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dựng</a:t>
            </a:r>
            <a:endParaRPr lang="en-VN" sz="3200" dirty="0">
              <a:effectLst/>
              <a:latin typeface="Cambria" panose="02040503050406030204" pitchFamily="18" charset="0"/>
              <a:ea typeface="Times New Roman" panose="02020603050405020304" pitchFamily="18" charset="0"/>
            </a:endParaRPr>
          </a:p>
          <a:p>
            <a:pPr>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Đặc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điểm</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nổi</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bật</a:t>
            </a:r>
            <a:r>
              <a:rPr lang="en-US" sz="3200" dirty="0">
                <a:effectLst/>
                <a:latin typeface="Cambria" panose="02040503050406030204" pitchFamily="18" charset="0"/>
                <a:ea typeface="Times New Roman" panose="02020603050405020304" pitchFamily="18" charset="0"/>
              </a:rPr>
              <a:t> </a:t>
            </a:r>
            <a:endParaRPr lang="en-VN" sz="3200" dirty="0">
              <a:effectLst/>
              <a:latin typeface="Cambria" panose="02040503050406030204" pitchFamily="18" charset="0"/>
              <a:ea typeface="Times New Roman" panose="02020603050405020304" pitchFamily="18" charset="0"/>
            </a:endParaRPr>
          </a:p>
          <a:p>
            <a:pPr algn="just">
              <a:lnSpc>
                <a:spcPct val="120000"/>
              </a:lnSpc>
            </a:pP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Giá</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trị</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ý</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nghĩa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của</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công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trình</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hoặc</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danh</a:t>
            </a:r>
            <a:r>
              <a:rPr lang="en-US" sz="3200" dirty="0">
                <a:effectLst/>
                <a:latin typeface="Cambria" panose="02040503050406030204" pitchFamily="18" charset="0"/>
                <a:ea typeface="Times New Roman" panose="02020603050405020304" pitchFamily="18" charset="0"/>
              </a:rPr>
              <a:t> lam </a:t>
            </a:r>
            <a:r>
              <a:rPr lang="en-US" sz="3200" dirty="0" err="1">
                <a:effectLst/>
                <a:latin typeface="Cambria" panose="02040503050406030204" pitchFamily="18" charset="0"/>
                <a:ea typeface="Times New Roman" panose="02020603050405020304" pitchFamily="18" charset="0"/>
              </a:rPr>
              <a:t>thắng</a:t>
            </a:r>
            <a:r>
              <a:rPr lang="en-US" sz="3200" dirty="0">
                <a:effectLst/>
                <a:latin typeface="Cambria" panose="02040503050406030204" pitchFamily="18" charset="0"/>
                <a:ea typeface="Times New Roman" panose="02020603050405020304" pitchFamily="18" charset="0"/>
              </a:rPr>
              <a:t> </a:t>
            </a:r>
            <a:r>
              <a:rPr lang="en-US" sz="3200" dirty="0" err="1">
                <a:effectLst/>
                <a:latin typeface="Cambria" panose="02040503050406030204" pitchFamily="18" charset="0"/>
                <a:ea typeface="Times New Roman" panose="02020603050405020304" pitchFamily="18" charset="0"/>
              </a:rPr>
              <a:t>cảnh</a:t>
            </a:r>
            <a:r>
              <a:rPr lang="en-US" sz="3200" dirty="0">
                <a:effectLst/>
                <a:latin typeface="Cambria" panose="02040503050406030204" pitchFamily="18" charset="0"/>
                <a:ea typeface="Times New Roman" panose="02020603050405020304" pitchFamily="18" charset="0"/>
              </a:rPr>
              <a:t>)</a:t>
            </a:r>
            <a:endParaRPr lang="en-VN" sz="3200" dirty="0">
              <a:effectLst/>
              <a:latin typeface="Cambria" panose="020405030504060302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FE6214CE-EB64-C64C-BCDF-10F8874EC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3093" y="3021736"/>
            <a:ext cx="7057757" cy="5787361"/>
          </a:xfrm>
          <a:prstGeom prst="rect">
            <a:avLst/>
          </a:prstGeom>
        </p:spPr>
      </p:pic>
      <p:sp>
        <p:nvSpPr>
          <p:cNvPr id="9" name="TextBox 8">
            <a:extLst>
              <a:ext uri="{FF2B5EF4-FFF2-40B4-BE49-F238E27FC236}">
                <a16:creationId xmlns:a16="http://schemas.microsoft.com/office/drawing/2014/main" id="{5B8993AB-132D-744A-A83C-34A0C48951FE}"/>
              </a:ext>
            </a:extLst>
          </p:cNvPr>
          <p:cNvSpPr txBox="1"/>
          <p:nvPr/>
        </p:nvSpPr>
        <p:spPr>
          <a:xfrm>
            <a:off x="8189021" y="1555220"/>
            <a:ext cx="8128850" cy="1938992"/>
          </a:xfrm>
          <a:prstGeom prst="rect">
            <a:avLst/>
          </a:prstGeom>
          <a:noFill/>
        </p:spPr>
        <p:txBody>
          <a:bodyPr wrap="square" rtlCol="0">
            <a:spAutoFit/>
          </a:bodyPr>
          <a:lstStyle/>
          <a:p>
            <a:pPr algn="ctr"/>
            <a:r>
              <a:rPr lang="en-US" sz="6000" b="1" dirty="0">
                <a:solidFill>
                  <a:srgbClr val="C00000"/>
                </a:solidFill>
                <a:latin typeface="Cambria" panose="02040503050406030204" pitchFamily="18" charset="0"/>
              </a:rPr>
              <a:t>2. </a:t>
            </a:r>
            <a:r>
              <a:rPr lang="en-US" sz="6000" b="1" dirty="0" err="1">
                <a:solidFill>
                  <a:srgbClr val="C00000"/>
                </a:solidFill>
                <a:latin typeface="Cambria" panose="02040503050406030204" pitchFamily="18" charset="0"/>
              </a:rPr>
              <a:t>Công</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trình</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kiến</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trúc</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tiêu</a:t>
            </a:r>
            <a:r>
              <a:rPr lang="en-US" sz="6000" b="1" dirty="0">
                <a:solidFill>
                  <a:srgbClr val="C00000"/>
                </a:solidFill>
                <a:latin typeface="Cambria" panose="02040503050406030204" pitchFamily="18" charset="0"/>
              </a:rPr>
              <a:t> </a:t>
            </a:r>
            <a:r>
              <a:rPr lang="en-US" sz="6000" b="1" dirty="0" err="1">
                <a:solidFill>
                  <a:srgbClr val="C00000"/>
                </a:solidFill>
                <a:latin typeface="Cambria" panose="02040503050406030204" pitchFamily="18" charset="0"/>
              </a:rPr>
              <a:t>biểu</a:t>
            </a:r>
            <a:endParaRPr lang="en-VN" sz="6000" b="1" dirty="0">
              <a:solidFill>
                <a:srgbClr val="C00000"/>
              </a:solidFill>
              <a:latin typeface="Cambria" panose="02040503050406030204" pitchFamily="18" charset="0"/>
            </a:endParaRPr>
          </a:p>
        </p:txBody>
      </p:sp>
    </p:spTree>
    <p:extLst>
      <p:ext uri="{BB962C8B-B14F-4D97-AF65-F5344CB8AC3E}">
        <p14:creationId xmlns:p14="http://schemas.microsoft.com/office/powerpoint/2010/main" val="25760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D5548"/>
        </a:solidFill>
        <a:effectLst/>
      </p:bgPr>
    </p:bg>
    <p:spTree>
      <p:nvGrpSpPr>
        <p:cNvPr id="1" name=""/>
        <p:cNvGrpSpPr/>
        <p:nvPr/>
      </p:nvGrpSpPr>
      <p:grpSpPr>
        <a:xfrm>
          <a:off x="0" y="0"/>
          <a:ext cx="0" cy="0"/>
          <a:chOff x="0" y="0"/>
          <a:chExt cx="0" cy="0"/>
        </a:xfrm>
      </p:grpSpPr>
      <p:sp>
        <p:nvSpPr>
          <p:cNvPr id="12" name="Freeform 2">
            <a:extLst>
              <a:ext uri="{FF2B5EF4-FFF2-40B4-BE49-F238E27FC236}">
                <a16:creationId xmlns:a16="http://schemas.microsoft.com/office/drawing/2014/main" id="{60DFBD81-A00E-CB45-BE9B-6F2515D1E363}"/>
              </a:ext>
            </a:extLst>
          </p:cNvPr>
          <p:cNvSpPr/>
          <p:nvPr/>
        </p:nvSpPr>
        <p:spPr>
          <a:xfrm>
            <a:off x="-289342" y="-52643"/>
            <a:ext cx="18577342"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2"/>
            <a:stretch>
              <a:fillRect l="-21459" t="-26198" r="-15978" b="-14904"/>
            </a:stretch>
          </a:blipFill>
        </p:spPr>
      </p:sp>
      <p:sp>
        <p:nvSpPr>
          <p:cNvPr id="46" name="TextBox 45"/>
          <p:cNvSpPr txBox="1"/>
          <p:nvPr/>
        </p:nvSpPr>
        <p:spPr>
          <a:xfrm>
            <a:off x="14706077" y="4507344"/>
            <a:ext cx="902963" cy="911364"/>
          </a:xfrm>
          <a:prstGeom prst="round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800" dirty="0">
                <a:solidFill>
                  <a:schemeClr val="bg1"/>
                </a:solidFill>
                <a:latin typeface="#9Slide03 Bebas Neue Bold" panose="020B0606020202050201" pitchFamily="34" charset="0"/>
              </a:rPr>
              <a:t>B</a:t>
            </a:r>
          </a:p>
        </p:txBody>
      </p:sp>
      <p:grpSp>
        <p:nvGrpSpPr>
          <p:cNvPr id="7" name="Group 6">
            <a:extLst>
              <a:ext uri="{FF2B5EF4-FFF2-40B4-BE49-F238E27FC236}">
                <a16:creationId xmlns:a16="http://schemas.microsoft.com/office/drawing/2014/main" id="{70495F36-4C1B-A34D-8F7D-9C1B8AB558B7}"/>
              </a:ext>
            </a:extLst>
          </p:cNvPr>
          <p:cNvGrpSpPr/>
          <p:nvPr/>
        </p:nvGrpSpPr>
        <p:grpSpPr>
          <a:xfrm>
            <a:off x="459703" y="1130729"/>
            <a:ext cx="17368595" cy="8677221"/>
            <a:chOff x="-4382475" y="508941"/>
            <a:chExt cx="16351219" cy="5784814"/>
          </a:xfrm>
        </p:grpSpPr>
        <p:sp>
          <p:nvSpPr>
            <p:cNvPr id="9" name="矩形: 圆角 2">
              <a:extLst>
                <a:ext uri="{FF2B5EF4-FFF2-40B4-BE49-F238E27FC236}">
                  <a16:creationId xmlns:a16="http://schemas.microsoft.com/office/drawing/2014/main" id="{C8AF18CC-5FA7-A148-BDED-02F48BCE3787}"/>
                </a:ext>
              </a:extLst>
            </p:cNvPr>
            <p:cNvSpPr/>
            <p:nvPr/>
          </p:nvSpPr>
          <p:spPr>
            <a:xfrm>
              <a:off x="-4382475" y="508941"/>
              <a:ext cx="16351219" cy="5784814"/>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4800" b="1" dirty="0">
                <a:solidFill>
                  <a:srgbClr val="C00000"/>
                </a:solidFill>
                <a:latin typeface="Cambria" panose="02040503050406030204" pitchFamily="18" charset="0"/>
              </a:endParaRPr>
            </a:p>
          </p:txBody>
        </p:sp>
        <p:sp>
          <p:nvSpPr>
            <p:cNvPr id="10" name="TextBox 9">
              <a:extLst>
                <a:ext uri="{FF2B5EF4-FFF2-40B4-BE49-F238E27FC236}">
                  <a16:creationId xmlns:a16="http://schemas.microsoft.com/office/drawing/2014/main" id="{6D226415-CFE9-6246-8E39-AF84EE8863BC}"/>
                </a:ext>
              </a:extLst>
            </p:cNvPr>
            <p:cNvSpPr txBox="1"/>
            <p:nvPr/>
          </p:nvSpPr>
          <p:spPr>
            <a:xfrm>
              <a:off x="-3661049" y="1970418"/>
              <a:ext cx="8487190" cy="3077765"/>
            </a:xfrm>
            <a:prstGeom prst="rect">
              <a:avLst/>
            </a:prstGeom>
            <a:noFill/>
          </p:spPr>
          <p:txBody>
            <a:bodyPr wrap="square" rtlCol="0">
              <a:spAutoFit/>
            </a:bodyPr>
            <a:lstStyle/>
            <a:p>
              <a:pPr algn="just"/>
              <a:r>
                <a:rPr lang="vi-VN" sz="4200" dirty="0">
                  <a:latin typeface="Cambria" panose="02040503050406030204" pitchFamily="18" charset="0"/>
                </a:rPr>
                <a:t>Các nhà cổ ở phố cổ Hội An được xây dựng từ thế kỉ XVII đến thế kỉ XIX, phổ biến là nhà một tầng hoặc hai tầng. Chiều ngang nhà thường hẹp nhưng chiều sâu tương đối dài. Không gian kiến trúc nhà gồm: nơi buôn bán, nơi sinh hoạt và nơi thờ tự.</a:t>
              </a:r>
              <a:endParaRPr lang="en-VN" sz="2400" dirty="0">
                <a:latin typeface="Cambria" panose="02040503050406030204" pitchFamily="18" charset="0"/>
                <a:ea typeface="Times New Roman" panose="02020603050405020304" pitchFamily="18"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F783EF1B-6D6E-E140-94C5-CE412E9400DC}"/>
              </a:ext>
            </a:extLst>
          </p:cNvPr>
          <p:cNvGrpSpPr/>
          <p:nvPr/>
        </p:nvGrpSpPr>
        <p:grpSpPr>
          <a:xfrm>
            <a:off x="1226016" y="1810880"/>
            <a:ext cx="9015265" cy="1254264"/>
            <a:chOff x="4867835" y="2700023"/>
            <a:chExt cx="6218759" cy="1973321"/>
          </a:xfrm>
        </p:grpSpPr>
        <p:sp>
          <p:nvSpPr>
            <p:cNvPr id="4" name="Rectangle 3">
              <a:extLst>
                <a:ext uri="{FF2B5EF4-FFF2-40B4-BE49-F238E27FC236}">
                  <a16:creationId xmlns:a16="http://schemas.microsoft.com/office/drawing/2014/main" id="{8069E40A-A644-6C49-A733-E97A3E7C8D7B}"/>
                </a:ext>
              </a:extLst>
            </p:cNvPr>
            <p:cNvSpPr/>
            <p:nvPr/>
          </p:nvSpPr>
          <p:spPr>
            <a:xfrm>
              <a:off x="4867835" y="2700023"/>
              <a:ext cx="6218759" cy="1973321"/>
            </a:xfrm>
            <a:prstGeom prst="rect">
              <a:avLst/>
            </a:prstGeom>
            <a:solidFill>
              <a:srgbClr val="C9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2700"/>
            </a:p>
          </p:txBody>
        </p:sp>
        <p:sp>
          <p:nvSpPr>
            <p:cNvPr id="11" name="TextBox 10">
              <a:extLst>
                <a:ext uri="{FF2B5EF4-FFF2-40B4-BE49-F238E27FC236}">
                  <a16:creationId xmlns:a16="http://schemas.microsoft.com/office/drawing/2014/main" id="{76BB89F3-C3FE-9043-AE06-1E61FF352681}"/>
                </a:ext>
              </a:extLst>
            </p:cNvPr>
            <p:cNvSpPr txBox="1"/>
            <p:nvPr/>
          </p:nvSpPr>
          <p:spPr>
            <a:xfrm>
              <a:off x="5157850" y="3105617"/>
              <a:ext cx="5695681" cy="1162133"/>
            </a:xfrm>
            <a:prstGeom prst="rect">
              <a:avLst/>
            </a:prstGeom>
            <a:noFill/>
          </p:spPr>
          <p:txBody>
            <a:bodyPr wrap="square" rtlCol="0">
              <a:spAutoFit/>
            </a:bodyPr>
            <a:lstStyle/>
            <a:p>
              <a:pPr algn="just"/>
              <a:r>
                <a:rPr lang="vi-VN" sz="4200" dirty="0">
                  <a:latin typeface="Cambria" panose="02040503050406030204" pitchFamily="18" charset="0"/>
                </a:rPr>
                <a:t>a) Nhà cổ</a:t>
              </a:r>
              <a:endParaRPr lang="en-VN" sz="9000" dirty="0">
                <a:latin typeface="Cambria" panose="02040503050406030204" pitchFamily="18" charset="0"/>
              </a:endParaRPr>
            </a:p>
          </p:txBody>
        </p:sp>
      </p:grpSp>
      <p:pic>
        <p:nvPicPr>
          <p:cNvPr id="13" name="Picture 12">
            <a:extLst>
              <a:ext uri="{FF2B5EF4-FFF2-40B4-BE49-F238E27FC236}">
                <a16:creationId xmlns:a16="http://schemas.microsoft.com/office/drawing/2014/main" id="{3A7D27A4-AEF3-1E4F-8539-ABACA5010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1284" y="1810880"/>
            <a:ext cx="4871353" cy="4798283"/>
          </a:xfrm>
          <a:prstGeom prst="rect">
            <a:avLst/>
          </a:prstGeom>
        </p:spPr>
      </p:pic>
      <p:pic>
        <p:nvPicPr>
          <p:cNvPr id="15" name="Picture 14">
            <a:extLst>
              <a:ext uri="{FF2B5EF4-FFF2-40B4-BE49-F238E27FC236}">
                <a16:creationId xmlns:a16="http://schemas.microsoft.com/office/drawing/2014/main" id="{49533658-4630-8445-A5D3-4083F949E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2526" y="5692470"/>
            <a:ext cx="4594530" cy="4594530"/>
          </a:xfrm>
          <a:prstGeom prst="rect">
            <a:avLst/>
          </a:prstGeom>
        </p:spPr>
      </p:pic>
    </p:spTree>
    <p:extLst>
      <p:ext uri="{BB962C8B-B14F-4D97-AF65-F5344CB8AC3E}">
        <p14:creationId xmlns:p14="http://schemas.microsoft.com/office/powerpoint/2010/main" val="368487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7&quot;&gt;&lt;property id=&quot;20148&quot; value=&quot;5&quot;/&gt;&lt;property id=&quot;20300&quot; value=&quot;Slide 4&quot;/&gt;&lt;property id=&quot;20307&quot; value=&quot;380&quot;/&gt;&lt;/object&gt;&lt;object type=&quot;3&quot; unique_id=&quot;10008&quot;&gt;&lt;property id=&quot;20148&quot; value=&quot;5&quot;/&gt;&lt;property id=&quot;20300&quot; value=&quot;Slide 5&quot;/&gt;&lt;property id=&quot;20307&quot; value=&quot;354&quot;/&gt;&lt;/object&gt;&lt;object type=&quot;3&quot; unique_id=&quot;10009&quot;&gt;&lt;property id=&quot;20148&quot; value=&quot;5&quot;/&gt;&lt;property id=&quot;20300&quot; value=&quot;Slide 6&quot;/&gt;&lt;property id=&quot;20307&quot; value=&quot;382&quot;/&gt;&lt;/object&gt;&lt;object type=&quot;3&quot; unique_id=&quot;10010&quot;&gt;&lt;property id=&quot;20148&quot; value=&quot;5&quot;/&gt;&lt;property id=&quot;20300&quot; value=&quot;Slide 7&quot;/&gt;&lt;property id=&quot;20307&quot; value=&quot;383&quot;/&gt;&lt;/object&gt;&lt;object type=&quot;3&quot; unique_id=&quot;10011&quot;&gt;&lt;property id=&quot;20148&quot; value=&quot;5&quot;/&gt;&lt;property id=&quot;20300&quot; value=&quot;Slide 8&quot;/&gt;&lt;property id=&quot;20307&quot; value=&quot;374&quot;/&gt;&lt;/object&gt;&lt;object type=&quot;3&quot; unique_id=&quot;10012&quot;&gt;&lt;property id=&quot;20148&quot; value=&quot;5&quot;/&gt;&lt;property id=&quot;20300&quot; value=&quot;Slide 9&quot;/&gt;&lt;property id=&quot;20307&quot; value=&quot;370&quot;/&gt;&lt;/object&gt;&lt;object type=&quot;3&quot; unique_id=&quot;10013&quot;&gt;&lt;property id=&quot;20148&quot; value=&quot;5&quot;/&gt;&lt;property id=&quot;20300&quot; value=&quot;Slide 10&quot;/&gt;&lt;property id=&quot;20307&quot; value=&quot;371&quot;/&gt;&lt;/object&gt;&lt;object type=&quot;3&quot; unique_id=&quot;10014&quot;&gt;&lt;property id=&quot;20148&quot; value=&quot;5&quot;/&gt;&lt;property id=&quot;20300&quot; value=&quot;Slide 11&quot;/&gt;&lt;property id=&quot;20307&quot; value=&quot;372&quot;/&gt;&lt;/object&gt;&lt;object type=&quot;3&quot; unique_id=&quot;10015&quot;&gt;&lt;property id=&quot;20148&quot; value=&quot;5&quot;/&gt;&lt;property id=&quot;20300&quot; value=&quot;Slide 12&quot;/&gt;&lt;property id=&quot;20307&quot; value=&quot;384&quot;/&gt;&lt;/object&gt;&lt;object type=&quot;3&quot; unique_id=&quot;10016&quot;&gt;&lt;property id=&quot;20148&quot; value=&quot;5&quot;/&gt;&lt;property id=&quot;20300&quot; value=&quot;Slide 13&quot;/&gt;&lt;property id=&quot;20307&quot; value=&quot;385&quot;/&gt;&lt;/object&gt;&lt;object type=&quot;3&quot; unique_id=&quot;10017&quot;&gt;&lt;property id=&quot;20148&quot; value=&quot;5&quot;/&gt;&lt;property id=&quot;20300&quot; value=&quot;Slide 14&quot;/&gt;&lt;property id=&quot;20307&quot; value=&quot;386&quot;/&gt;&lt;/object&gt;&lt;object type=&quot;3&quot; unique_id=&quot;10018&quot;&gt;&lt;property id=&quot;20148&quot; value=&quot;5&quot;/&gt;&lt;property id=&quot;20300&quot; value=&quot;Slide 15&quot;/&gt;&lt;property id=&quot;20307&quot; value=&quot;369&quot;/&gt;&lt;/object&gt;&lt;object type=&quot;3&quot; unique_id=&quot;10019&quot;&gt;&lt;property id=&quot;20148&quot; value=&quot;5&quot;/&gt;&lt;property id=&quot;20300&quot; value=&quot;Slide 16&quot;/&gt;&lt;property id=&quot;20307&quot; value=&quot;388&quot;/&gt;&lt;/object&gt;&lt;object type=&quot;3&quot; unique_id=&quot;10020&quot;&gt;&lt;property id=&quot;20148&quot; value=&quot;5&quot;/&gt;&lt;property id=&quot;20300&quot; value=&quot;Slide 17&quot;/&gt;&lt;property id=&quot;20307&quot; value=&quot;387&quot;/&gt;&lt;/object&gt;&lt;object type=&quot;3&quot; unique_id=&quot;10021&quot;&gt;&lt;property id=&quot;20148&quot; value=&quot;5&quot;/&gt;&lt;property id=&quot;20300&quot; value=&quot;Slide 18&quot;/&gt;&lt;property id=&quot;20307&quot; value=&quot;389&quot;/&gt;&lt;/object&gt;&lt;object type=&quot;3&quot; unique_id=&quot;10022&quot;&gt;&lt;property id=&quot;20148&quot; value=&quot;5&quot;/&gt;&lt;property id=&quot;20300&quot; value=&quot;Slide 19&quot;/&gt;&lt;property id=&quot;20307&quot; value=&quot;381&quot;/&gt;&lt;/object&gt;&lt;object type=&quot;3&quot; unique_id=&quot;10023&quot;&gt;&lt;property id=&quot;20148&quot; value=&quot;5&quot;/&gt;&lt;property id=&quot;20300&quot; value=&quot;Slide 20&quot;/&gt;&lt;property id=&quot;20307&quot; value=&quot;390&quot;/&gt;&lt;/object&gt;&lt;object type=&quot;3&quot; unique_id=&quot;10024&quot;&gt;&lt;property id=&quot;20148&quot; value=&quot;5&quot;/&gt;&lt;property id=&quot;20300&quot; value=&quot;Slide 21&quot;/&gt;&lt;property id=&quot;20307&quot; value=&quot;391&quot;/&gt;&lt;/object&gt;&lt;object type=&quot;3&quot; unique_id=&quot;10025&quot;&gt;&lt;property id=&quot;20148&quot; value=&quot;5&quot;/&gt;&lt;property id=&quot;20300&quot; value=&quot;Slide 22&quot;/&gt;&lt;property id=&quot;20307&quot; value=&quot;392&quot;/&gt;&lt;/object&gt;&lt;object type=&quot;3&quot; unique_id=&quot;10026&quot;&gt;&lt;property id=&quot;20148&quot; value=&quot;5&quot;/&gt;&lt;property id=&quot;20300&quot; value=&quot;Slide 23&quot;/&gt;&lt;property id=&quot;20307&quot; value=&quot;393&quot;/&gt;&lt;/object&gt;&lt;object type=&quot;3&quot; unique_id=&quot;10027&quot;&gt;&lt;property id=&quot;20148&quot; value=&quot;5&quot;/&gt;&lt;property id=&quot;20300&quot; value=&quot;Slide 24&quot;/&gt;&lt;property id=&quot;20307&quot; value=&quot;355&quot;/&gt;&lt;/object&gt;&lt;object type=&quot;3&quot; unique_id=&quot;10028&quot;&gt;&lt;property id=&quot;20148&quot; value=&quot;5&quot;/&gt;&lt;property id=&quot;20300&quot; value=&quot;Slide 25&quot;/&gt;&lt;property id=&quot;20307&quot; value=&quot;394&quot;/&gt;&lt;/object&gt;&lt;/object&gt;&lt;object type=&quot;8&quot; unique_id=&quot;10056&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1308</Words>
  <Application>Microsoft Office PowerPoint</Application>
  <PresentationFormat>Custom</PresentationFormat>
  <Paragraphs>91</Paragraphs>
  <Slides>25</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Times New Roman</vt:lpstr>
      <vt:lpstr>#9Slide03 Bebas Neue Bold</vt:lpstr>
      <vt:lpstr>Calibri</vt:lpstr>
      <vt:lpstr>Cambria</vt:lpstr>
      <vt:lpstr>SVN-Newton</vt:lpstr>
      <vt:lpstr>#9Slide07 HoneyCream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hà lan</dc:title>
  <cp:lastModifiedBy>Techsi.vn</cp:lastModifiedBy>
  <cp:revision>13</cp:revision>
  <dcterms:created xsi:type="dcterms:W3CDTF">2006-08-16T00:00:00Z</dcterms:created>
  <dcterms:modified xsi:type="dcterms:W3CDTF">2024-03-04T05:51:08Z</dcterms:modified>
  <dc:identifier>DAFtHD1lFRk</dc:identifier>
</cp:coreProperties>
</file>