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6"/>
  </p:notesMasterIdLst>
  <p:sldIdLst>
    <p:sldId id="352" r:id="rId2"/>
    <p:sldId id="331" r:id="rId3"/>
    <p:sldId id="354" r:id="rId4"/>
    <p:sldId id="277" r:id="rId5"/>
    <p:sldId id="300" r:id="rId6"/>
    <p:sldId id="258" r:id="rId7"/>
    <p:sldId id="259" r:id="rId8"/>
    <p:sldId id="269" r:id="rId9"/>
    <p:sldId id="319" r:id="rId10"/>
    <p:sldId id="281" r:id="rId11"/>
    <p:sldId id="301" r:id="rId12"/>
    <p:sldId id="302" r:id="rId13"/>
    <p:sldId id="324" r:id="rId14"/>
    <p:sldId id="304" r:id="rId15"/>
    <p:sldId id="328" r:id="rId16"/>
    <p:sldId id="303" r:id="rId17"/>
    <p:sldId id="329" r:id="rId18"/>
    <p:sldId id="330" r:id="rId19"/>
    <p:sldId id="282" r:id="rId20"/>
    <p:sldId id="306" r:id="rId21"/>
    <p:sldId id="307" r:id="rId22"/>
    <p:sldId id="283" r:id="rId23"/>
    <p:sldId id="308" r:id="rId24"/>
    <p:sldId id="290" r:id="rId25"/>
    <p:sldId id="320" r:id="rId26"/>
    <p:sldId id="321" r:id="rId27"/>
    <p:sldId id="289" r:id="rId28"/>
    <p:sldId id="317" r:id="rId29"/>
    <p:sldId id="310" r:id="rId30"/>
    <p:sldId id="309" r:id="rId31"/>
    <p:sldId id="312" r:id="rId32"/>
    <p:sldId id="311" r:id="rId33"/>
    <p:sldId id="262" r:id="rId34"/>
    <p:sldId id="266" r:id="rId35"/>
    <p:sldId id="294" r:id="rId36"/>
    <p:sldId id="298" r:id="rId37"/>
    <p:sldId id="318" r:id="rId38"/>
    <p:sldId id="296" r:id="rId39"/>
    <p:sldId id="314" r:id="rId40"/>
    <p:sldId id="315" r:id="rId41"/>
    <p:sldId id="313" r:id="rId42"/>
    <p:sldId id="297" r:id="rId43"/>
    <p:sldId id="299" r:id="rId44"/>
    <p:sldId id="270" r:id="rId45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5E4FB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8" autoAdjust="0"/>
    <p:restoredTop sz="94660"/>
  </p:normalViewPr>
  <p:slideViewPr>
    <p:cSldViewPr>
      <p:cViewPr varScale="1">
        <p:scale>
          <a:sx n="74" d="100"/>
          <a:sy n="74" d="100"/>
        </p:scale>
        <p:origin x="888" y="5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D1F289-A429-464E-AAB6-447D8B9C3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84F44-7128-4098-B295-3CCDF79CD3E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8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4E5A3D-64B0-4C19-BFEE-332D5BDD1DB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581FE9-9C00-4EA3-859F-7D920718EE3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D17248-5661-4F4F-8879-43ADABB9AF1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2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6C60B-06AF-4F17-AC9B-14DFDDA34C2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173D3-22B1-494F-99D8-B1ABA7BC6BCB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50976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40901" y="2992438"/>
            <a:ext cx="1739742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96240" y="2819400"/>
            <a:ext cx="1069848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0687" y="466725"/>
            <a:ext cx="881634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4107" y="3049588"/>
            <a:ext cx="812292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79A19-DC33-4121-B7BD-C7DE20C15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74E59-123A-40C5-87C1-CD9823E55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3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122239"/>
            <a:ext cx="2674620" cy="6008687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122239"/>
            <a:ext cx="7825740" cy="6008687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A7085-4C63-4F0D-8BA1-80B3C6D9A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7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4360" y="122239"/>
            <a:ext cx="10698480" cy="60086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67497-2DAB-4068-BE9F-6D9896463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0" y="122238"/>
            <a:ext cx="9806940" cy="12954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719263"/>
            <a:ext cx="5250180" cy="44116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6042660" y="1719264"/>
            <a:ext cx="5250180" cy="21288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6042660" y="4000501"/>
            <a:ext cx="5250180" cy="21304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B1FB-0AEC-43CB-9776-DC6537B01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8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7DE-E9CE-4DF6-A274-ED2120255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E735-C27D-4F24-A09E-E71B64C7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0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719263"/>
            <a:ext cx="525018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719263"/>
            <a:ext cx="525018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1E4F-D6EC-4B9C-99DE-4C0921186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5F64A-411E-4AF1-89AB-7529F53FC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A57B-BD1C-495C-B8C5-F27532B1F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59D3F-94BA-4657-A982-7F2695568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91BC-B9AB-46EF-AEBC-9D6BA0AE2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BD16-3ACF-4874-B42F-D7650A521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2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1035177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122238"/>
            <a:ext cx="98069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719263"/>
            <a:ext cx="1069848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65B31B2-E44B-445F-8507-E05F7B91426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599421" y="152400"/>
            <a:ext cx="1029812" cy="1295400"/>
            <a:chOff x="5136" y="960"/>
            <a:chExt cx="528" cy="864"/>
          </a:xfrm>
        </p:grpSpPr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\&#273;i&#7879;n%20bi&#234;n%20ph&#7911;%202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etnam.vnanet.vn/VNP_Upload/News/2006-5/3/ChthangDBP-10LL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vn/imgres?imgurl=http://maxreading.com/data/books_images/acf87ee498f6c7c4ed04c1ef0c57eee2.jpg&amp;imgrefurl=http://maxreading.com/?chapter=8734&amp;usg=__mQYXeNGSEG7Y0TefexL5DEXI3QE=&amp;h=354&amp;w=283&amp;sz=8&amp;hl=vi&amp;start=1&amp;itbs=1&amp;tbnid=5jZaPTbYmV0SjM:&amp;tbnh=121&amp;tbnw=97&amp;prev=/images?q=b%E1%BA%BF+v%C4%83n+%C4%91%C3%A0n&amp;gbv=2&amp;hl=vi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htv.com.vn/data/news/2004/4/12818/img15-zoom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96240" y="127000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5923844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004820" y="3131820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88020" y="3351953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511" y="5822984"/>
            <a:ext cx="2563177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58909" y="5578357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82911" y="146874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526807" y="5377791"/>
            <a:ext cx="109455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5818" y="-129363"/>
            <a:ext cx="1093024" cy="17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4C71437-2BE3-4D33-852D-8C83DABA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94173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Chiến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thắng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lịch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sử</a:t>
            </a:r>
            <a:endParaRPr lang="en-US" sz="6000" b="1" dirty="0">
              <a:solidFill>
                <a:srgbClr val="FF0066"/>
              </a:solidFill>
              <a:latin typeface="+mn-lt"/>
            </a:endParaRPr>
          </a:p>
          <a:p>
            <a:pPr algn="ctr">
              <a:defRPr/>
            </a:pP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Điện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Biên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Phủ</a:t>
            </a:r>
            <a:endParaRPr lang="en-US" sz="60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B316F-0960-4B37-9D9A-9E0CA06DD692}"/>
              </a:ext>
            </a:extLst>
          </p:cNvPr>
          <p:cNvSpPr txBox="1"/>
          <p:nvPr/>
        </p:nvSpPr>
        <p:spPr>
          <a:xfrm>
            <a:off x="4228982" y="232095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137" y="428626"/>
            <a:ext cx="11497095" cy="1260475"/>
          </a:xfrm>
        </p:spPr>
        <p:txBody>
          <a:bodyPr/>
          <a:lstStyle/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33" y="1844824"/>
            <a:ext cx="11025902" cy="428625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1953,tại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Đảng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43000" y="1000125"/>
            <a:ext cx="10801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2: </a:t>
            </a:r>
            <a:r>
              <a:rPr lang="en-US" sz="4800" b="1" dirty="0">
                <a:solidFill>
                  <a:srgbClr val="FF0000"/>
                </a:solidFill>
              </a:rPr>
              <a:t>Ta </a:t>
            </a:r>
            <a:r>
              <a:rPr lang="en-US" sz="4800" b="1" dirty="0" err="1">
                <a:solidFill>
                  <a:srgbClr val="FF0000"/>
                </a:solidFill>
              </a:rPr>
              <a:t>mở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dịch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gồm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mấy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đợt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?  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Thuật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đợt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đó</a:t>
            </a:r>
            <a:r>
              <a:rPr lang="en-US" sz="48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54968" y="357189"/>
            <a:ext cx="11377264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chiến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dịch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Điện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Phủ</a:t>
            </a:r>
            <a:r>
              <a:rPr lang="en-US" sz="4800" dirty="0">
                <a:solidFill>
                  <a:srgbClr val="FF0000"/>
                </a:solidFill>
              </a:rPr>
              <a:t>,   ta </a:t>
            </a:r>
            <a:r>
              <a:rPr lang="en-US" sz="4800" dirty="0" err="1">
                <a:solidFill>
                  <a:srgbClr val="FF0000"/>
                </a:solidFill>
              </a:rPr>
              <a:t>mở</a:t>
            </a:r>
            <a:r>
              <a:rPr lang="en-US" sz="4800" dirty="0">
                <a:solidFill>
                  <a:srgbClr val="FF0000"/>
                </a:solidFill>
              </a:rPr>
              <a:t> 3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tấn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công</a:t>
            </a:r>
            <a:r>
              <a:rPr lang="en-US" sz="4800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dirty="0">
                <a:solidFill>
                  <a:srgbClr val="FF0000"/>
                </a:solidFill>
              </a:rPr>
              <a:t>    -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1: </a:t>
            </a:r>
            <a:r>
              <a:rPr lang="en-US" sz="4800" b="1" dirty="0" err="1"/>
              <a:t>mở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13-3-1954,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phía</a:t>
            </a:r>
            <a:r>
              <a:rPr lang="en-US" sz="4800" b="1" dirty="0"/>
              <a:t> </a:t>
            </a:r>
            <a:r>
              <a:rPr lang="en-US" sz="4800" b="1" dirty="0" err="1"/>
              <a:t>bắc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,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 ở Him Lam, </a:t>
            </a:r>
            <a:r>
              <a:rPr lang="en-US" sz="4800" b="1" dirty="0" err="1"/>
              <a:t>Độc</a:t>
            </a:r>
            <a:r>
              <a:rPr lang="en-US" sz="4800" b="1" dirty="0"/>
              <a:t> </a:t>
            </a:r>
            <a:r>
              <a:rPr lang="en-US" sz="4800" b="1" dirty="0" err="1"/>
              <a:t>lập</a:t>
            </a:r>
            <a:r>
              <a:rPr lang="en-US" sz="4800" b="1" dirty="0"/>
              <a:t>, </a:t>
            </a:r>
            <a:r>
              <a:rPr lang="en-US" sz="4800" b="1" dirty="0" err="1"/>
              <a:t>Bản</a:t>
            </a:r>
            <a:r>
              <a:rPr lang="en-US" sz="4800" b="1" dirty="0"/>
              <a:t> </a:t>
            </a:r>
            <a:r>
              <a:rPr lang="en-US" sz="4800" b="1" dirty="0" err="1"/>
              <a:t>Kéo</a:t>
            </a:r>
            <a:r>
              <a:rPr lang="en-US" sz="4800" b="1" dirty="0"/>
              <a:t>.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    Sau 5 </a:t>
            </a:r>
            <a:r>
              <a:rPr lang="en-US" sz="4800" b="1" dirty="0" err="1"/>
              <a:t>ngày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đấu</a:t>
            </a:r>
            <a:r>
              <a:rPr lang="en-US" sz="4800" b="1" dirty="0"/>
              <a:t>, </a:t>
            </a:r>
            <a:r>
              <a:rPr lang="en-US" sz="4800" b="1" dirty="0" err="1"/>
              <a:t>địch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tiêu</a:t>
            </a:r>
            <a:r>
              <a:rPr lang="en-US" sz="4800" b="1" dirty="0"/>
              <a:t> </a:t>
            </a:r>
            <a:r>
              <a:rPr lang="en-US" sz="4800" b="1" dirty="0" err="1"/>
              <a:t>diệt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4"/>
          <p:cNvSpPr>
            <a:spLocks noChangeArrowheads="1"/>
          </p:cNvSpPr>
          <p:nvPr/>
        </p:nvSpPr>
        <p:spPr bwMode="auto">
          <a:xfrm>
            <a:off x="5146676" y="0"/>
            <a:ext cx="47593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29699" name="Freeform 6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0" name="Freeform 6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1" name="Freeform 6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2" name="Freeform 6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3" name="Freeform 6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4" name="Freeform 7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5" name="Freeform 7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6" name="Freeform 7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7" name="Freeform 7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8" name="Freeform 7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9" name="Freeform 7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10" name="Group 7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29760" name="Oval 7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61" name="Oval 7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11" name="Oval 79"/>
          <p:cNvSpPr>
            <a:spLocks noChangeArrowheads="1"/>
          </p:cNvSpPr>
          <p:nvPr/>
        </p:nvSpPr>
        <p:spPr bwMode="auto">
          <a:xfrm>
            <a:off x="7639051" y="2914651"/>
            <a:ext cx="100013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2" name="Oval 8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29713" name="Oval 8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4" name="Oval 8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5" name="Oval 83"/>
          <p:cNvSpPr>
            <a:spLocks noChangeArrowheads="1"/>
          </p:cNvSpPr>
          <p:nvPr/>
        </p:nvSpPr>
        <p:spPr bwMode="auto">
          <a:xfrm>
            <a:off x="7861301" y="2513013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16" name="Group 8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29758" name="Oval 8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9" name="Oval 8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29717" name="Group 8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29755" name="Rectangle 8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6" name="AutoShape 8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7" name="AutoShape 9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29718" name="Group 9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29752" name="Rectangle 9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3" name="AutoShape 9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4" name="AutoShape 9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19" name="Text Box 9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29720" name="Text Box 96"/>
          <p:cNvSpPr txBox="1">
            <a:spLocks noChangeArrowheads="1"/>
          </p:cNvSpPr>
          <p:nvPr/>
        </p:nvSpPr>
        <p:spPr bwMode="auto">
          <a:xfrm>
            <a:off x="7246939" y="1824039"/>
            <a:ext cx="16335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29721" name="Text Box 97"/>
          <p:cNvSpPr txBox="1">
            <a:spLocks noChangeArrowheads="1"/>
          </p:cNvSpPr>
          <p:nvPr/>
        </p:nvSpPr>
        <p:spPr bwMode="auto">
          <a:xfrm>
            <a:off x="54991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29722" name="Text Box 98"/>
          <p:cNvSpPr txBox="1">
            <a:spLocks noChangeArrowheads="1"/>
          </p:cNvSpPr>
          <p:nvPr/>
        </p:nvSpPr>
        <p:spPr bwMode="auto">
          <a:xfrm>
            <a:off x="5832475" y="22098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29723" name="Text Box 99"/>
          <p:cNvSpPr txBox="1">
            <a:spLocks noChangeArrowheads="1"/>
          </p:cNvSpPr>
          <p:nvPr/>
        </p:nvSpPr>
        <p:spPr bwMode="auto">
          <a:xfrm>
            <a:off x="7585076" y="28479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9724" name="Text Box 100"/>
          <p:cNvSpPr txBox="1">
            <a:spLocks noChangeArrowheads="1"/>
          </p:cNvSpPr>
          <p:nvPr/>
        </p:nvSpPr>
        <p:spPr bwMode="auto">
          <a:xfrm>
            <a:off x="7051676" y="5562600"/>
            <a:ext cx="15843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29725" name="Text Box 10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29726" name="Text Box 102"/>
          <p:cNvSpPr txBox="1">
            <a:spLocks noChangeArrowheads="1"/>
          </p:cNvSpPr>
          <p:nvPr/>
        </p:nvSpPr>
        <p:spPr bwMode="auto">
          <a:xfrm>
            <a:off x="5616575" y="6477001"/>
            <a:ext cx="394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FF0000"/>
                </a:solidFill>
              </a:rPr>
              <a:t>Lược đồ chiến dịch Điện Biên Phủ</a:t>
            </a:r>
          </a:p>
        </p:txBody>
      </p:sp>
      <p:sp>
        <p:nvSpPr>
          <p:cNvPr id="29727" name="Text Box 103"/>
          <p:cNvSpPr txBox="1">
            <a:spLocks noChangeArrowheads="1"/>
          </p:cNvSpPr>
          <p:nvPr/>
        </p:nvSpPr>
        <p:spPr bwMode="auto">
          <a:xfrm>
            <a:off x="7842251" y="22098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70760" name="AutoShape 104"/>
          <p:cNvSpPr>
            <a:spLocks noChangeArrowheads="1"/>
          </p:cNvSpPr>
          <p:nvPr/>
        </p:nvSpPr>
        <p:spPr bwMode="auto">
          <a:xfrm rot="2954183">
            <a:off x="3652838" y="-635000"/>
            <a:ext cx="1096963" cy="173038"/>
          </a:xfrm>
          <a:prstGeom prst="rightArrow">
            <a:avLst>
              <a:gd name="adj1" fmla="val 50000"/>
              <a:gd name="adj2" fmla="val 158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1" name="AutoShape 105"/>
          <p:cNvSpPr>
            <a:spLocks noChangeArrowheads="1"/>
          </p:cNvSpPr>
          <p:nvPr/>
        </p:nvSpPr>
        <p:spPr bwMode="auto">
          <a:xfrm rot="7248086">
            <a:off x="7339013" y="-450851"/>
            <a:ext cx="579438" cy="322263"/>
          </a:xfrm>
          <a:prstGeom prst="rightArrow">
            <a:avLst>
              <a:gd name="adj1" fmla="val 50000"/>
              <a:gd name="adj2" fmla="val 44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2" name="AutoShape 106"/>
          <p:cNvSpPr>
            <a:spLocks noChangeArrowheads="1"/>
          </p:cNvSpPr>
          <p:nvPr/>
        </p:nvSpPr>
        <p:spPr bwMode="auto">
          <a:xfrm rot="-9065205">
            <a:off x="10515600" y="2895600"/>
            <a:ext cx="452438" cy="317500"/>
          </a:xfrm>
          <a:prstGeom prst="rightArrow">
            <a:avLst>
              <a:gd name="adj1" fmla="val 50000"/>
              <a:gd name="adj2" fmla="val 3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3" name="AutoShape 107"/>
          <p:cNvSpPr>
            <a:spLocks noChangeArrowheads="1"/>
          </p:cNvSpPr>
          <p:nvPr/>
        </p:nvSpPr>
        <p:spPr bwMode="auto">
          <a:xfrm rot="3317055">
            <a:off x="6240463" y="-454026"/>
            <a:ext cx="558800" cy="231775"/>
          </a:xfrm>
          <a:prstGeom prst="rightArrow">
            <a:avLst>
              <a:gd name="adj1" fmla="val 50000"/>
              <a:gd name="adj2" fmla="val 602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4" name="AutoShape 108"/>
          <p:cNvSpPr>
            <a:spLocks noChangeArrowheads="1"/>
          </p:cNvSpPr>
          <p:nvPr/>
        </p:nvSpPr>
        <p:spPr bwMode="auto">
          <a:xfrm rot="8521165">
            <a:off x="10290176" y="-315913"/>
            <a:ext cx="449263" cy="315913"/>
          </a:xfrm>
          <a:prstGeom prst="rightArrow">
            <a:avLst>
              <a:gd name="adj1" fmla="val 50000"/>
              <a:gd name="adj2" fmla="val 35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.VnTime" panose="020B7200000000000000" pitchFamily="34" charset="0"/>
              </a:rPr>
              <a:t>      </a:t>
            </a:r>
          </a:p>
        </p:txBody>
      </p:sp>
      <p:sp>
        <p:nvSpPr>
          <p:cNvPr id="70778" name="Text Box 122"/>
          <p:cNvSpPr txBox="1">
            <a:spLocks noChangeArrowheads="1"/>
          </p:cNvSpPr>
          <p:nvPr/>
        </p:nvSpPr>
        <p:spPr bwMode="auto">
          <a:xfrm>
            <a:off x="2438400" y="3810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+ </a:t>
            </a:r>
            <a:r>
              <a:rPr lang="en-US" sz="2400" dirty="0" err="1">
                <a:solidFill>
                  <a:schemeClr val="hlink"/>
                </a:solidFill>
              </a:rPr>
              <a:t>Đợt</a:t>
            </a:r>
            <a:r>
              <a:rPr lang="en-US" sz="2400" dirty="0">
                <a:solidFill>
                  <a:schemeClr val="hlink"/>
                </a:solidFill>
              </a:rPr>
              <a:t>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hlink"/>
                </a:solidFill>
              </a:rPr>
              <a:t>Ngày</a:t>
            </a:r>
            <a:r>
              <a:rPr lang="en-US" sz="2400" dirty="0">
                <a:solidFill>
                  <a:schemeClr val="hlink"/>
                </a:solidFill>
              </a:rPr>
              <a:t> 13-3-1954</a:t>
            </a:r>
          </a:p>
        </p:txBody>
      </p:sp>
      <p:pic>
        <p:nvPicPr>
          <p:cNvPr id="70779" name="Picture 123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76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0" name="Line 124"/>
          <p:cNvSpPr>
            <a:spLocks noChangeShapeType="1"/>
          </p:cNvSpPr>
          <p:nvPr/>
        </p:nvSpPr>
        <p:spPr bwMode="auto">
          <a:xfrm>
            <a:off x="8077200" y="1143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0781" name="Picture 125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9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2" name="Line 126"/>
          <p:cNvSpPr>
            <a:spLocks noChangeShapeType="1"/>
          </p:cNvSpPr>
          <p:nvPr/>
        </p:nvSpPr>
        <p:spPr bwMode="auto">
          <a:xfrm>
            <a:off x="6934200" y="3048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0783" name="Picture 127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52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4" name="Line 128"/>
          <p:cNvSpPr>
            <a:spLocks noChangeShapeType="1"/>
          </p:cNvSpPr>
          <p:nvPr/>
        </p:nvSpPr>
        <p:spPr bwMode="auto">
          <a:xfrm>
            <a:off x="6096000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40" name="Text Box 6"/>
          <p:cNvSpPr txBox="1">
            <a:spLocks noChangeArrowheads="1"/>
          </p:cNvSpPr>
          <p:nvPr/>
        </p:nvSpPr>
        <p:spPr bwMode="auto">
          <a:xfrm>
            <a:off x="1905000" y="3070226"/>
            <a:ext cx="3429000" cy="3787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 dirty="0" err="1">
                <a:solidFill>
                  <a:srgbClr val="0000FF"/>
                </a:solidFill>
              </a:rPr>
              <a:t>CHÚ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GIẢI</a:t>
            </a:r>
            <a:endParaRPr lang="en-US" u="sng" dirty="0">
              <a:solidFill>
                <a:srgbClr val="0000FF"/>
              </a:solidFill>
            </a:endParaRPr>
          </a:p>
          <a:p>
            <a:pPr eaLnBrk="1" hangingPunct="1"/>
            <a:r>
              <a:rPr lang="vi-VN" dirty="0">
                <a:solidFill>
                  <a:srgbClr val="0000FF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Sở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chỉ</a:t>
            </a:r>
            <a:r>
              <a:rPr lang="vi-VN" dirty="0">
                <a:solidFill>
                  <a:srgbClr val="0000FF"/>
                </a:solidFill>
              </a:rPr>
              <a:t> huy </a:t>
            </a:r>
            <a:r>
              <a:rPr lang="vi-VN" dirty="0" err="1">
                <a:solidFill>
                  <a:srgbClr val="0000FF"/>
                </a:solidFill>
              </a:rPr>
              <a:t>của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địch</a:t>
            </a:r>
            <a:endParaRPr lang="vi-VN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vi-VN" dirty="0" err="1">
                <a:solidFill>
                  <a:srgbClr val="0000FF"/>
                </a:solidFill>
              </a:rPr>
              <a:t>Cứ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điểm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và</a:t>
            </a:r>
            <a:r>
              <a:rPr lang="vi-VN" dirty="0">
                <a:solidFill>
                  <a:srgbClr val="0000FF"/>
                </a:solidFill>
              </a:rPr>
              <a:t> tên </a:t>
            </a:r>
            <a:r>
              <a:rPr lang="vi-VN" dirty="0" err="1">
                <a:solidFill>
                  <a:srgbClr val="0000FF"/>
                </a:solidFill>
              </a:rPr>
              <a:t>cứ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điểm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của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địch</a:t>
            </a:r>
            <a:r>
              <a:rPr lang="vi-VN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Sân</a:t>
            </a:r>
            <a:r>
              <a:rPr lang="en-US" dirty="0">
                <a:solidFill>
                  <a:srgbClr val="0000FF"/>
                </a:solidFill>
              </a:rPr>
              <a:t> bay</a:t>
            </a:r>
          </a:p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vi-VN" dirty="0">
                <a:solidFill>
                  <a:srgbClr val="0000FF"/>
                </a:solidFill>
              </a:rPr>
              <a:t>Quân ta </a:t>
            </a:r>
            <a:r>
              <a:rPr lang="vi-VN" dirty="0" err="1">
                <a:solidFill>
                  <a:srgbClr val="0000FF"/>
                </a:solidFill>
              </a:rPr>
              <a:t>tấn</a:t>
            </a:r>
            <a:r>
              <a:rPr lang="vi-VN" dirty="0">
                <a:solidFill>
                  <a:srgbClr val="0000FF"/>
                </a:solidFill>
              </a:rPr>
              <a:t> công </a:t>
            </a:r>
            <a:r>
              <a:rPr lang="vi-VN" dirty="0" err="1">
                <a:solidFill>
                  <a:srgbClr val="0000FF"/>
                </a:solidFill>
              </a:rPr>
              <a:t>đợt</a:t>
            </a:r>
            <a:r>
              <a:rPr lang="vi-VN" dirty="0">
                <a:solidFill>
                  <a:srgbClr val="0000FF"/>
                </a:solidFill>
              </a:rPr>
              <a:t> 1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vi-VN" dirty="0">
                <a:solidFill>
                  <a:srgbClr val="0000FF"/>
                </a:solidFill>
              </a:rPr>
              <a:t>Quân ta </a:t>
            </a:r>
            <a:r>
              <a:rPr lang="vi-VN" dirty="0" err="1">
                <a:solidFill>
                  <a:srgbClr val="0000FF"/>
                </a:solidFill>
              </a:rPr>
              <a:t>tấn</a:t>
            </a:r>
            <a:r>
              <a:rPr lang="vi-VN" dirty="0">
                <a:solidFill>
                  <a:srgbClr val="0000FF"/>
                </a:solidFill>
              </a:rPr>
              <a:t> công </a:t>
            </a:r>
            <a:r>
              <a:rPr lang="vi-VN" dirty="0" err="1">
                <a:solidFill>
                  <a:srgbClr val="0000FF"/>
                </a:solidFill>
              </a:rPr>
              <a:t>đợt</a:t>
            </a:r>
            <a:r>
              <a:rPr lang="vi-VN" dirty="0">
                <a:solidFill>
                  <a:srgbClr val="0000FF"/>
                </a:solidFill>
              </a:rPr>
              <a:t> 2</a:t>
            </a:r>
          </a:p>
          <a:p>
            <a:pPr eaLnBrk="1" hangingPunct="1"/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2000" dirty="0">
                <a:solidFill>
                  <a:srgbClr val="0000FF"/>
                </a:solidFill>
              </a:rPr>
              <a:t>Quân ta </a:t>
            </a:r>
            <a:r>
              <a:rPr lang="vi-VN" sz="2000" dirty="0" err="1">
                <a:solidFill>
                  <a:srgbClr val="0000FF"/>
                </a:solidFill>
              </a:rPr>
              <a:t>tấn</a:t>
            </a:r>
            <a:r>
              <a:rPr lang="vi-VN" sz="2000" dirty="0">
                <a:solidFill>
                  <a:srgbClr val="0000FF"/>
                </a:solidFill>
              </a:rPr>
              <a:t> công </a:t>
            </a:r>
            <a:r>
              <a:rPr lang="vi-VN" sz="2000" dirty="0" err="1">
                <a:solidFill>
                  <a:srgbClr val="0000FF"/>
                </a:solidFill>
              </a:rPr>
              <a:t>đợt</a:t>
            </a:r>
            <a:r>
              <a:rPr lang="vi-VN" sz="2000" dirty="0">
                <a:solidFill>
                  <a:srgbClr val="0000FF"/>
                </a:solidFill>
              </a:rPr>
              <a:t> 3</a:t>
            </a:r>
            <a:endParaRPr lang="en-US" sz="2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29741" name="Group 51"/>
          <p:cNvGrpSpPr>
            <a:grpSpLocks/>
          </p:cNvGrpSpPr>
          <p:nvPr/>
        </p:nvGrpSpPr>
        <p:grpSpPr bwMode="auto">
          <a:xfrm>
            <a:off x="1981201" y="3429000"/>
            <a:ext cx="180975" cy="222250"/>
            <a:chOff x="1803" y="13659"/>
            <a:chExt cx="300" cy="300"/>
          </a:xfrm>
        </p:grpSpPr>
        <p:sp>
          <p:nvSpPr>
            <p:cNvPr id="29750" name="Oval 52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1" name="Oval 53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42" name="Oval 54"/>
          <p:cNvSpPr>
            <a:spLocks noChangeArrowheads="1"/>
          </p:cNvSpPr>
          <p:nvPr/>
        </p:nvSpPr>
        <p:spPr bwMode="auto">
          <a:xfrm>
            <a:off x="2032000" y="3825876"/>
            <a:ext cx="101600" cy="1365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43" name="Group 55"/>
          <p:cNvGrpSpPr>
            <a:grpSpLocks/>
          </p:cNvGrpSpPr>
          <p:nvPr/>
        </p:nvGrpSpPr>
        <p:grpSpPr bwMode="auto">
          <a:xfrm rot="2632895">
            <a:off x="2058988" y="4297364"/>
            <a:ext cx="214312" cy="312737"/>
            <a:chOff x="2415" y="12855"/>
            <a:chExt cx="555" cy="795"/>
          </a:xfrm>
        </p:grpSpPr>
        <p:sp>
          <p:nvSpPr>
            <p:cNvPr id="29747" name="Rectangle 56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48" name="AutoShape 57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49" name="AutoShape 58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44" name="AutoShape 59"/>
          <p:cNvSpPr>
            <a:spLocks noChangeArrowheads="1"/>
          </p:cNvSpPr>
          <p:nvPr/>
        </p:nvSpPr>
        <p:spPr bwMode="auto">
          <a:xfrm flipV="1">
            <a:off x="1981200" y="5029201"/>
            <a:ext cx="268288" cy="176213"/>
          </a:xfrm>
          <a:custGeom>
            <a:avLst/>
            <a:gdLst>
              <a:gd name="T0" fmla="*/ 24398928 w 21600"/>
              <a:gd name="T1" fmla="*/ 0 h 21600"/>
              <a:gd name="T2" fmla="*/ 24398928 w 21600"/>
              <a:gd name="T3" fmla="*/ 6601069 h 21600"/>
              <a:gd name="T4" fmla="*/ 5514846 w 21600"/>
              <a:gd name="T5" fmla="*/ 11727522 h 21600"/>
              <a:gd name="T6" fmla="*/ 41389756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45" name="AutoShape 60"/>
          <p:cNvSpPr>
            <a:spLocks noChangeArrowheads="1"/>
          </p:cNvSpPr>
          <p:nvPr/>
        </p:nvSpPr>
        <p:spPr bwMode="auto">
          <a:xfrm flipV="1">
            <a:off x="1943100" y="5786439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46" name="AutoShape 61"/>
          <p:cNvSpPr>
            <a:spLocks noChangeArrowheads="1"/>
          </p:cNvSpPr>
          <p:nvPr/>
        </p:nvSpPr>
        <p:spPr bwMode="auto">
          <a:xfrm>
            <a:off x="1905001" y="5410201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6065 L 0.14306 0.285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12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5549 L -0.2415 0.255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0867E-6 L -0.39132 -0.278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139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24855E-7 L -0.0592 0.13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1387E-6 L 0.17396 0.2462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2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" grpId="0" animBg="1"/>
      <p:bldP spid="70760" grpId="1" animBg="1"/>
      <p:bldP spid="70761" grpId="0" animBg="1"/>
      <p:bldP spid="70761" grpId="1" animBg="1"/>
      <p:bldP spid="70762" grpId="0" animBg="1"/>
      <p:bldP spid="70762" grpId="1" animBg="1"/>
      <p:bldP spid="70763" grpId="0" animBg="1"/>
      <p:bldP spid="70763" grpId="1" animBg="1"/>
      <p:bldP spid="70764" grpId="0" animBg="1"/>
      <p:bldP spid="70778" grpId="0"/>
      <p:bldP spid="70780" grpId="0" animBg="1"/>
      <p:bldP spid="70782" grpId="0" animBg="1"/>
      <p:bldP spid="707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43000" y="214314"/>
            <a:ext cx="1087320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2: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30-3-1954, </a:t>
            </a:r>
            <a:r>
              <a:rPr lang="en-US" sz="4800" b="1" dirty="0" err="1"/>
              <a:t>đồng</a:t>
            </a:r>
            <a:r>
              <a:rPr lang="en-US" sz="4800" b="1" dirty="0"/>
              <a:t> </a:t>
            </a:r>
            <a:r>
              <a:rPr lang="en-US" sz="4800" b="1" dirty="0" err="1"/>
              <a:t>loạt</a:t>
            </a:r>
            <a:r>
              <a:rPr lang="en-US" sz="4800" b="1" dirty="0"/>
              <a:t>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phân</a:t>
            </a:r>
            <a:r>
              <a:rPr lang="en-US" sz="4800" b="1" dirty="0"/>
              <a:t> </a:t>
            </a:r>
            <a:r>
              <a:rPr lang="en-US" sz="4800" b="1" dirty="0" err="1"/>
              <a:t>khu</a:t>
            </a:r>
            <a:r>
              <a:rPr lang="en-US" sz="4800" b="1" dirty="0"/>
              <a:t> </a:t>
            </a:r>
            <a:r>
              <a:rPr lang="en-US" sz="4800" b="1" dirty="0" err="1"/>
              <a:t>trung</a:t>
            </a:r>
            <a:r>
              <a:rPr lang="en-US" sz="4800" b="1" dirty="0"/>
              <a:t> </a:t>
            </a:r>
            <a:r>
              <a:rPr lang="en-US" sz="4800" b="1" dirty="0" err="1"/>
              <a:t>tâm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ở </a:t>
            </a:r>
            <a:r>
              <a:rPr lang="en-US" sz="4800" b="1" dirty="0" err="1"/>
              <a:t>Mường</a:t>
            </a:r>
            <a:r>
              <a:rPr lang="en-US" sz="4800" b="1" dirty="0"/>
              <a:t> Thanh. </a:t>
            </a:r>
            <a:r>
              <a:rPr lang="en-US" sz="4800" b="1" dirty="0" err="1"/>
              <a:t>Đêm</a:t>
            </a:r>
            <a:r>
              <a:rPr lang="en-US" sz="4800" b="1" dirty="0"/>
              <a:t> 26-4-1954, ta </a:t>
            </a:r>
            <a:r>
              <a:rPr lang="en-US" sz="4800" b="1" dirty="0" err="1"/>
              <a:t>đã</a:t>
            </a:r>
            <a:r>
              <a:rPr lang="en-US" sz="4800" b="1" dirty="0"/>
              <a:t> </a:t>
            </a:r>
            <a:r>
              <a:rPr lang="en-US" sz="4800" b="1" dirty="0" err="1"/>
              <a:t>kiểm</a:t>
            </a:r>
            <a:r>
              <a:rPr lang="en-US" sz="4800" b="1" dirty="0"/>
              <a:t> </a:t>
            </a:r>
            <a:r>
              <a:rPr lang="en-US" sz="4800" b="1" dirty="0" err="1"/>
              <a:t>soát</a:t>
            </a:r>
            <a:r>
              <a:rPr lang="en-US" sz="4800" b="1" dirty="0"/>
              <a:t> </a:t>
            </a:r>
            <a:r>
              <a:rPr lang="en-US" sz="4800" b="1" dirty="0" err="1"/>
              <a:t>được</a:t>
            </a:r>
            <a:r>
              <a:rPr lang="en-US" sz="4800" b="1" dirty="0"/>
              <a:t> </a:t>
            </a:r>
            <a:r>
              <a:rPr lang="en-US" sz="4800" b="1" dirty="0" err="1"/>
              <a:t>phần</a:t>
            </a:r>
            <a:r>
              <a:rPr lang="en-US" sz="4800" b="1" dirty="0"/>
              <a:t> </a:t>
            </a:r>
            <a:r>
              <a:rPr lang="en-US" sz="4800" b="1" dirty="0" err="1"/>
              <a:t>lớn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cứ</a:t>
            </a:r>
            <a:r>
              <a:rPr lang="en-US" sz="4800" b="1" dirty="0"/>
              <a:t> </a:t>
            </a:r>
            <a:r>
              <a:rPr lang="en-US" sz="4800" b="1" dirty="0" err="1"/>
              <a:t>diểm</a:t>
            </a:r>
            <a:r>
              <a:rPr lang="en-US" sz="4800" b="1" dirty="0"/>
              <a:t> </a:t>
            </a:r>
            <a:r>
              <a:rPr lang="en-US" sz="4800" b="1" dirty="0" err="1"/>
              <a:t>phía</a:t>
            </a:r>
            <a:r>
              <a:rPr lang="en-US" sz="4800" b="1" dirty="0"/>
              <a:t> </a:t>
            </a:r>
            <a:r>
              <a:rPr lang="en-US" sz="4800" b="1" dirty="0" err="1"/>
              <a:t>đông,riêng</a:t>
            </a:r>
            <a:r>
              <a:rPr lang="en-US" sz="4800" b="1" dirty="0"/>
              <a:t> </a:t>
            </a:r>
            <a:r>
              <a:rPr lang="en-US" sz="4800" b="1" dirty="0" err="1"/>
              <a:t>đồi</a:t>
            </a:r>
            <a:r>
              <a:rPr lang="en-US" sz="4800" b="1" dirty="0"/>
              <a:t> A1, </a:t>
            </a:r>
            <a:r>
              <a:rPr lang="en-US" sz="4800" b="1" dirty="0" err="1"/>
              <a:t>C1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</a:t>
            </a:r>
            <a:r>
              <a:rPr lang="en-US" sz="4800" b="1" dirty="0" err="1"/>
              <a:t>vẫn</a:t>
            </a:r>
            <a:r>
              <a:rPr lang="en-US" sz="4800" b="1" dirty="0"/>
              <a:t> </a:t>
            </a:r>
            <a:r>
              <a:rPr lang="en-US" sz="4800" b="1" dirty="0" err="1"/>
              <a:t>kháng</a:t>
            </a:r>
            <a:r>
              <a:rPr lang="en-US" sz="4800" b="1" dirty="0"/>
              <a:t> </a:t>
            </a:r>
            <a:r>
              <a:rPr lang="en-US" sz="4800" b="1" dirty="0" err="1"/>
              <a:t>cự</a:t>
            </a:r>
            <a:r>
              <a:rPr lang="en-US" sz="4800" b="1" dirty="0"/>
              <a:t> </a:t>
            </a:r>
            <a:r>
              <a:rPr lang="en-US" sz="4800" b="1" dirty="0" err="1"/>
              <a:t>quyết</a:t>
            </a:r>
            <a:r>
              <a:rPr lang="en-US" sz="4800" b="1" dirty="0"/>
              <a:t> </a:t>
            </a:r>
            <a:r>
              <a:rPr lang="en-US" sz="4800" b="1" dirty="0" err="1"/>
              <a:t>liệt</a:t>
            </a:r>
            <a:r>
              <a:rPr lang="en-US" sz="4800" b="1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/>
              <a:t>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146676" y="0"/>
            <a:ext cx="47593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1747" name="Freeform 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48" name="Freeform 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0" name="Freeform 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2" name="Freeform 1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3" name="Freeform 1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4" name="Freeform 1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5" name="Freeform 1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6" name="Freeform 1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7" name="Freeform 1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58" name="Group 1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31809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10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7639051" y="2914651"/>
            <a:ext cx="100013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7861301" y="2513013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64" name="Group 2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31807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8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1765" name="Group 2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31804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5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6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1766" name="Group 3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31801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2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3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67" name="Text Box 3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31768" name="Text Box 36"/>
          <p:cNvSpPr txBox="1">
            <a:spLocks noChangeArrowheads="1"/>
          </p:cNvSpPr>
          <p:nvPr/>
        </p:nvSpPr>
        <p:spPr bwMode="auto">
          <a:xfrm>
            <a:off x="7391400" y="1371601"/>
            <a:ext cx="1633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31769" name="Text Box 37"/>
          <p:cNvSpPr txBox="1">
            <a:spLocks noChangeArrowheads="1"/>
          </p:cNvSpPr>
          <p:nvPr/>
        </p:nvSpPr>
        <p:spPr bwMode="auto">
          <a:xfrm>
            <a:off x="52578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31770" name="Text Box 38"/>
          <p:cNvSpPr txBox="1">
            <a:spLocks noChangeArrowheads="1"/>
          </p:cNvSpPr>
          <p:nvPr/>
        </p:nvSpPr>
        <p:spPr bwMode="auto">
          <a:xfrm>
            <a:off x="5791200" y="1952626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31771" name="Text Box 39"/>
          <p:cNvSpPr txBox="1">
            <a:spLocks noChangeArrowheads="1"/>
          </p:cNvSpPr>
          <p:nvPr/>
        </p:nvSpPr>
        <p:spPr bwMode="auto">
          <a:xfrm>
            <a:off x="7585076" y="28479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1772" name="Text Box 40"/>
          <p:cNvSpPr txBox="1">
            <a:spLocks noChangeArrowheads="1"/>
          </p:cNvSpPr>
          <p:nvPr/>
        </p:nvSpPr>
        <p:spPr bwMode="auto">
          <a:xfrm>
            <a:off x="7051676" y="5681664"/>
            <a:ext cx="15843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31773" name="Text Box 4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31774" name="Text Box 42"/>
          <p:cNvSpPr txBox="1">
            <a:spLocks noChangeArrowheads="1"/>
          </p:cNvSpPr>
          <p:nvPr/>
        </p:nvSpPr>
        <p:spPr bwMode="auto">
          <a:xfrm>
            <a:off x="5157789" y="6477000"/>
            <a:ext cx="44037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FF0000"/>
                </a:solidFill>
              </a:rPr>
              <a:t>Lược đồ chiến dịch Điện Biên Phủ</a:t>
            </a:r>
          </a:p>
        </p:txBody>
      </p:sp>
      <p:sp>
        <p:nvSpPr>
          <p:cNvPr id="31775" name="Text Box 43"/>
          <p:cNvSpPr txBox="1">
            <a:spLocks noChangeArrowheads="1"/>
          </p:cNvSpPr>
          <p:nvPr/>
        </p:nvSpPr>
        <p:spPr bwMode="auto">
          <a:xfrm>
            <a:off x="7842251" y="22098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1776" name="Text Box 49"/>
          <p:cNvSpPr txBox="1">
            <a:spLocks noChangeArrowheads="1"/>
          </p:cNvSpPr>
          <p:nvPr/>
        </p:nvSpPr>
        <p:spPr bwMode="auto">
          <a:xfrm>
            <a:off x="1585914" y="2819400"/>
            <a:ext cx="3443287" cy="3627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u="sng"/>
              <a:t>CHÚ GIẢI</a:t>
            </a:r>
          </a:p>
          <a:p>
            <a:pPr eaLnBrk="1" hangingPunct="1"/>
            <a:r>
              <a:rPr lang="vi-VN" sz="2000"/>
              <a:t>            </a:t>
            </a:r>
            <a:r>
              <a:rPr lang="vi-VN" sz="2000">
                <a:solidFill>
                  <a:srgbClr val="0000FF"/>
                </a:solidFill>
              </a:rPr>
              <a:t>Sở chỉ huy của địch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</a:t>
            </a:r>
            <a:r>
              <a:rPr lang="vi-VN" sz="2000">
                <a:solidFill>
                  <a:srgbClr val="0000FF"/>
                </a:solidFill>
              </a:rPr>
              <a:t>Cứ điểm và tên cứ 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điểm của địch.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Sân bay</a:t>
            </a:r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</a:t>
            </a:r>
            <a:r>
              <a:rPr lang="vi-VN" sz="2000">
                <a:solidFill>
                  <a:srgbClr val="0000FF"/>
                </a:solidFill>
              </a:rPr>
              <a:t>Quân ta tấn công đợt 1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</a:t>
            </a:r>
            <a:r>
              <a:rPr lang="vi-VN" sz="2000">
                <a:solidFill>
                  <a:srgbClr val="0000FF"/>
                </a:solidFill>
              </a:rPr>
              <a:t>Quân ta tấn công đợt 2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   </a:t>
            </a:r>
            <a:r>
              <a:rPr lang="vi-VN" sz="2000">
                <a:solidFill>
                  <a:srgbClr val="0000FF"/>
                </a:solidFill>
              </a:rPr>
              <a:t> Quân ta tấn công đợt </a:t>
            </a:r>
            <a:r>
              <a:rPr lang="en-US" sz="2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grpSp>
        <p:nvGrpSpPr>
          <p:cNvPr id="31777" name="Group 51"/>
          <p:cNvGrpSpPr>
            <a:grpSpLocks/>
          </p:cNvGrpSpPr>
          <p:nvPr/>
        </p:nvGrpSpPr>
        <p:grpSpPr bwMode="auto">
          <a:xfrm>
            <a:off x="1800226" y="3143250"/>
            <a:ext cx="180975" cy="222250"/>
            <a:chOff x="1803" y="13659"/>
            <a:chExt cx="300" cy="300"/>
          </a:xfrm>
        </p:grpSpPr>
        <p:sp>
          <p:nvSpPr>
            <p:cNvPr id="31799" name="Oval 52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0" name="Oval 53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78" name="Oval 54"/>
          <p:cNvSpPr>
            <a:spLocks noChangeArrowheads="1"/>
          </p:cNvSpPr>
          <p:nvPr/>
        </p:nvSpPr>
        <p:spPr bwMode="auto">
          <a:xfrm>
            <a:off x="1871664" y="3429001"/>
            <a:ext cx="161925" cy="2587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79" name="Group 55"/>
          <p:cNvGrpSpPr>
            <a:grpSpLocks/>
          </p:cNvGrpSpPr>
          <p:nvPr/>
        </p:nvGrpSpPr>
        <p:grpSpPr bwMode="auto">
          <a:xfrm rot="2632895">
            <a:off x="1806576" y="4102100"/>
            <a:ext cx="214313" cy="312738"/>
            <a:chOff x="2415" y="12855"/>
            <a:chExt cx="555" cy="795"/>
          </a:xfrm>
        </p:grpSpPr>
        <p:sp>
          <p:nvSpPr>
            <p:cNvPr id="31796" name="Rectangle 56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797" name="AutoShape 57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798" name="AutoShape 58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80" name="AutoShape 59"/>
          <p:cNvSpPr>
            <a:spLocks noChangeArrowheads="1"/>
          </p:cNvSpPr>
          <p:nvPr/>
        </p:nvSpPr>
        <p:spPr bwMode="auto">
          <a:xfrm flipV="1">
            <a:off x="1728789" y="4572001"/>
            <a:ext cx="268287" cy="176213"/>
          </a:xfrm>
          <a:custGeom>
            <a:avLst/>
            <a:gdLst>
              <a:gd name="T0" fmla="*/ 24398837 w 21600"/>
              <a:gd name="T1" fmla="*/ 0 h 21600"/>
              <a:gd name="T2" fmla="*/ 24398837 w 21600"/>
              <a:gd name="T3" fmla="*/ 6601069 h 21600"/>
              <a:gd name="T4" fmla="*/ 5514825 w 21600"/>
              <a:gd name="T5" fmla="*/ 11727522 h 21600"/>
              <a:gd name="T6" fmla="*/ 41389602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81" name="AutoShape 60"/>
          <p:cNvSpPr>
            <a:spLocks noChangeArrowheads="1"/>
          </p:cNvSpPr>
          <p:nvPr/>
        </p:nvSpPr>
        <p:spPr bwMode="auto">
          <a:xfrm flipV="1">
            <a:off x="1800225" y="5214939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82" name="AutoShape 61"/>
          <p:cNvSpPr>
            <a:spLocks noChangeArrowheads="1"/>
          </p:cNvSpPr>
          <p:nvPr/>
        </p:nvSpPr>
        <p:spPr bwMode="auto">
          <a:xfrm>
            <a:off x="1728789" y="4929188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6" name="AutoShape 62"/>
          <p:cNvSpPr>
            <a:spLocks noChangeArrowheads="1"/>
          </p:cNvSpPr>
          <p:nvPr/>
        </p:nvSpPr>
        <p:spPr bwMode="auto">
          <a:xfrm rot="18969835" flipV="1">
            <a:off x="6172200" y="2514601"/>
            <a:ext cx="674688" cy="239713"/>
          </a:xfrm>
          <a:custGeom>
            <a:avLst/>
            <a:gdLst>
              <a:gd name="T0" fmla="*/ 460968790 w 21600"/>
              <a:gd name="T1" fmla="*/ 0 h 21600"/>
              <a:gd name="T2" fmla="*/ 460968790 w 21600"/>
              <a:gd name="T3" fmla="*/ 16617837 h 21600"/>
              <a:gd name="T4" fmla="*/ 98648002 w 21600"/>
              <a:gd name="T5" fmla="*/ 29523453 h 21600"/>
              <a:gd name="T6" fmla="*/ 658265606 w 21600"/>
              <a:gd name="T7" fmla="*/ 830898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7" name="AutoShape 63"/>
          <p:cNvSpPr>
            <a:spLocks noChangeArrowheads="1"/>
          </p:cNvSpPr>
          <p:nvPr/>
        </p:nvSpPr>
        <p:spPr bwMode="auto">
          <a:xfrm rot="1190124">
            <a:off x="8001001" y="3094038"/>
            <a:ext cx="631825" cy="334962"/>
          </a:xfrm>
          <a:prstGeom prst="leftArrow">
            <a:avLst>
              <a:gd name="adj1" fmla="val 50000"/>
              <a:gd name="adj2" fmla="val 4715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8" name="AutoShape 64"/>
          <p:cNvSpPr>
            <a:spLocks noChangeArrowheads="1"/>
          </p:cNvSpPr>
          <p:nvPr/>
        </p:nvSpPr>
        <p:spPr bwMode="auto">
          <a:xfrm rot="2400524">
            <a:off x="6324600" y="1676400"/>
            <a:ext cx="427038" cy="323850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9" name="AutoShape 65"/>
          <p:cNvSpPr>
            <a:spLocks noChangeArrowheads="1"/>
          </p:cNvSpPr>
          <p:nvPr/>
        </p:nvSpPr>
        <p:spPr bwMode="auto">
          <a:xfrm rot="862919">
            <a:off x="7391400" y="4495801"/>
            <a:ext cx="304800" cy="1171575"/>
          </a:xfrm>
          <a:prstGeom prst="curvedLeftArrow">
            <a:avLst>
              <a:gd name="adj1" fmla="val 76875"/>
              <a:gd name="adj2" fmla="val 15375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70" name="AutoShape 66"/>
          <p:cNvSpPr>
            <a:spLocks noChangeArrowheads="1"/>
          </p:cNvSpPr>
          <p:nvPr/>
        </p:nvSpPr>
        <p:spPr bwMode="auto">
          <a:xfrm rot="862919">
            <a:off x="8332788" y="1824039"/>
            <a:ext cx="354012" cy="884237"/>
          </a:xfrm>
          <a:prstGeom prst="curvedLeftArrow">
            <a:avLst>
              <a:gd name="adj1" fmla="val 49955"/>
              <a:gd name="adj2" fmla="val 9991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71" name="AutoShape 67"/>
          <p:cNvSpPr>
            <a:spLocks noChangeArrowheads="1"/>
          </p:cNvSpPr>
          <p:nvPr/>
        </p:nvSpPr>
        <p:spPr bwMode="auto">
          <a:xfrm rot="3260220">
            <a:off x="7037388" y="1725613"/>
            <a:ext cx="309563" cy="515938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CC66FF"/>
              </a:solidFill>
              <a:latin typeface=".VnTime" panose="020B7200000000000000" pitchFamily="34" charset="0"/>
            </a:endParaRPr>
          </a:p>
        </p:txBody>
      </p:sp>
      <p:sp>
        <p:nvSpPr>
          <p:cNvPr id="31789" name="Text Box 70"/>
          <p:cNvSpPr txBox="1">
            <a:spLocks noChangeArrowheads="1"/>
          </p:cNvSpPr>
          <p:nvPr/>
        </p:nvSpPr>
        <p:spPr bwMode="auto">
          <a:xfrm>
            <a:off x="2438400" y="3810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+ Đợt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Ngày 13-3-1954</a:t>
            </a:r>
          </a:p>
        </p:txBody>
      </p:sp>
      <p:sp>
        <p:nvSpPr>
          <p:cNvPr id="72775" name="Text Box 71"/>
          <p:cNvSpPr txBox="1">
            <a:spLocks noChangeArrowheads="1"/>
          </p:cNvSpPr>
          <p:nvPr/>
        </p:nvSpPr>
        <p:spPr bwMode="auto">
          <a:xfrm>
            <a:off x="2362200" y="1447801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+ Đợt 2: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Ngày 30-3-1954</a:t>
            </a:r>
          </a:p>
        </p:txBody>
      </p:sp>
      <p:sp>
        <p:nvSpPr>
          <p:cNvPr id="31791" name="AutoShape 72"/>
          <p:cNvSpPr>
            <a:spLocks noChangeArrowheads="1"/>
          </p:cNvSpPr>
          <p:nvPr/>
        </p:nvSpPr>
        <p:spPr bwMode="auto">
          <a:xfrm rot="2954183">
            <a:off x="5218113" y="957263"/>
            <a:ext cx="981075" cy="292100"/>
          </a:xfrm>
          <a:prstGeom prst="rightArrow">
            <a:avLst>
              <a:gd name="adj1" fmla="val 50000"/>
              <a:gd name="adj2" fmla="val 83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2" name="AutoShape 73"/>
          <p:cNvSpPr>
            <a:spLocks noChangeArrowheads="1"/>
          </p:cNvSpPr>
          <p:nvPr/>
        </p:nvSpPr>
        <p:spPr bwMode="auto">
          <a:xfrm rot="7248086">
            <a:off x="6907213" y="4079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3" name="AutoShape 74"/>
          <p:cNvSpPr>
            <a:spLocks noChangeArrowheads="1"/>
          </p:cNvSpPr>
          <p:nvPr/>
        </p:nvSpPr>
        <p:spPr bwMode="auto">
          <a:xfrm rot="-9065205">
            <a:off x="6994525" y="1012825"/>
            <a:ext cx="450850" cy="266700"/>
          </a:xfrm>
          <a:prstGeom prst="rightArrow">
            <a:avLst>
              <a:gd name="adj1" fmla="val 50000"/>
              <a:gd name="adj2" fmla="val 42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4" name="AutoShape 75"/>
          <p:cNvSpPr>
            <a:spLocks noChangeArrowheads="1"/>
          </p:cNvSpPr>
          <p:nvPr/>
        </p:nvSpPr>
        <p:spPr bwMode="auto">
          <a:xfrm rot="3317055">
            <a:off x="7573963" y="1357313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5" name="AutoShape 76"/>
          <p:cNvSpPr>
            <a:spLocks noChangeArrowheads="1"/>
          </p:cNvSpPr>
          <p:nvPr/>
        </p:nvSpPr>
        <p:spPr bwMode="auto">
          <a:xfrm rot="8521165">
            <a:off x="8132764" y="14366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6" grpId="0" animBg="1"/>
      <p:bldP spid="72766" grpId="1" animBg="1"/>
      <p:bldP spid="72767" grpId="0" animBg="1"/>
      <p:bldP spid="72767" grpId="1" animBg="1"/>
      <p:bldP spid="72768" grpId="0" animBg="1"/>
      <p:bldP spid="72768" grpId="1" animBg="1"/>
      <p:bldP spid="72769" grpId="0" animBg="1"/>
      <p:bldP spid="72769" grpId="1" animBg="1"/>
      <p:bldP spid="72770" grpId="0" animBg="1"/>
      <p:bldP spid="72770" grpId="1" animBg="1"/>
      <p:bldP spid="72771" grpId="0" animBg="1"/>
      <p:bldP spid="72771" grpId="1" animBg="1"/>
      <p:bldP spid="72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615008" y="285750"/>
            <a:ext cx="106571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 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3:  </a:t>
            </a:r>
            <a:r>
              <a:rPr lang="en-US" sz="4800" b="1" dirty="0" err="1"/>
              <a:t>Bắt</a:t>
            </a:r>
            <a:r>
              <a:rPr lang="en-US" sz="4800" b="1" dirty="0"/>
              <a:t> </a:t>
            </a:r>
            <a:r>
              <a:rPr lang="en-US" sz="4800" b="1" dirty="0" err="1"/>
              <a:t>đầu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1-5-1954, ta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cứ</a:t>
            </a:r>
            <a:r>
              <a:rPr lang="en-US" sz="4800" b="1" dirty="0"/>
              <a:t> </a:t>
            </a:r>
            <a:r>
              <a:rPr lang="en-US" sz="4800" b="1" dirty="0" err="1"/>
              <a:t>điểm</a:t>
            </a:r>
            <a:r>
              <a:rPr lang="en-US" sz="4800" b="1" dirty="0"/>
              <a:t> </a:t>
            </a:r>
            <a:r>
              <a:rPr lang="en-US" sz="4800" b="1" dirty="0" err="1"/>
              <a:t>còn</a:t>
            </a:r>
            <a:r>
              <a:rPr lang="en-US" sz="4800" b="1" dirty="0"/>
              <a:t> </a:t>
            </a:r>
            <a:r>
              <a:rPr lang="en-US" sz="4800" b="1" dirty="0" err="1"/>
              <a:t>lại</a:t>
            </a:r>
            <a:r>
              <a:rPr lang="en-US" sz="4800" b="1" dirty="0"/>
              <a:t>. </a:t>
            </a:r>
            <a:r>
              <a:rPr lang="en-US" sz="4800" b="1" dirty="0" err="1"/>
              <a:t>Chiều</a:t>
            </a:r>
            <a:r>
              <a:rPr lang="en-US" sz="4800" b="1" dirty="0"/>
              <a:t> 6-5-1954, </a:t>
            </a:r>
            <a:r>
              <a:rPr lang="en-US" sz="4800" b="1" dirty="0" err="1"/>
              <a:t>đồi</a:t>
            </a:r>
            <a:r>
              <a:rPr lang="en-US" sz="4800" b="1" dirty="0"/>
              <a:t> A1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r>
              <a:rPr lang="en-US" sz="4800" b="1" dirty="0"/>
              <a:t>, 17 </a:t>
            </a:r>
            <a:r>
              <a:rPr lang="en-US" sz="4800" b="1" dirty="0" err="1"/>
              <a:t>giờ</a:t>
            </a:r>
            <a:r>
              <a:rPr lang="en-US" sz="4800" b="1" dirty="0"/>
              <a:t> 30 </a:t>
            </a:r>
            <a:r>
              <a:rPr lang="en-US" sz="4800" b="1" dirty="0" err="1"/>
              <a:t>phút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7-5-1954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 </a:t>
            </a:r>
            <a:r>
              <a:rPr lang="en-US" sz="4800" b="1" dirty="0" err="1"/>
              <a:t>thất</a:t>
            </a:r>
            <a:r>
              <a:rPr lang="en-US" sz="4800" b="1" dirty="0"/>
              <a:t> </a:t>
            </a:r>
            <a:r>
              <a:rPr lang="en-US" sz="4800" b="1" dirty="0" err="1"/>
              <a:t>thủ</a:t>
            </a:r>
            <a:r>
              <a:rPr lang="en-US" sz="4800" b="1" dirty="0"/>
              <a:t>, ta </a:t>
            </a:r>
            <a:r>
              <a:rPr lang="en-US" sz="4800" b="1" dirty="0" err="1"/>
              <a:t>bắt</a:t>
            </a:r>
            <a:r>
              <a:rPr lang="en-US" sz="4800" b="1" dirty="0"/>
              <a:t> </a:t>
            </a:r>
            <a:r>
              <a:rPr lang="en-US" sz="4800" b="1" dirty="0" err="1"/>
              <a:t>sống</a:t>
            </a:r>
            <a:r>
              <a:rPr lang="en-US" sz="4800" b="1" dirty="0"/>
              <a:t> </a:t>
            </a:r>
            <a:r>
              <a:rPr lang="en-US" sz="4800" b="1" dirty="0" err="1"/>
              <a:t>tướng</a:t>
            </a:r>
            <a:r>
              <a:rPr lang="en-US" sz="4800" b="1" dirty="0"/>
              <a:t> </a:t>
            </a:r>
            <a:r>
              <a:rPr lang="en-US" sz="4800" b="1" dirty="0" err="1"/>
              <a:t>Đờ</a:t>
            </a:r>
            <a:r>
              <a:rPr lang="en-US" sz="4800" b="1" dirty="0"/>
              <a:t> - </a:t>
            </a:r>
            <a:r>
              <a:rPr lang="en-US" sz="4800" b="1" dirty="0" err="1"/>
              <a:t>cát</a:t>
            </a:r>
            <a:r>
              <a:rPr lang="en-US" sz="4800" b="1" dirty="0"/>
              <a:t> – </a:t>
            </a:r>
            <a:r>
              <a:rPr lang="en-US" sz="4800" b="1" dirty="0" err="1"/>
              <a:t>tơ</a:t>
            </a:r>
            <a:r>
              <a:rPr lang="en-US" sz="4800" b="1" dirty="0"/>
              <a:t> – </a:t>
            </a:r>
            <a:r>
              <a:rPr lang="en-US" sz="4800" b="1" dirty="0" err="1"/>
              <a:t>ri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toàn</a:t>
            </a:r>
            <a:r>
              <a:rPr lang="en-US" sz="4800" b="1" dirty="0"/>
              <a:t> </a:t>
            </a:r>
            <a:r>
              <a:rPr lang="en-US" sz="4800" b="1" dirty="0" err="1"/>
              <a:t>bộ</a:t>
            </a:r>
            <a:r>
              <a:rPr lang="en-US" sz="4800" b="1" dirty="0"/>
              <a:t> </a:t>
            </a:r>
            <a:r>
              <a:rPr lang="en-US" sz="4800" b="1" dirty="0" err="1"/>
              <a:t>chỉ</a:t>
            </a:r>
            <a:r>
              <a:rPr lang="en-US" sz="4800" b="1" dirty="0"/>
              <a:t> </a:t>
            </a:r>
            <a:r>
              <a:rPr lang="en-US" sz="4800" b="1" dirty="0" err="1"/>
              <a:t>huy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146676" y="0"/>
            <a:ext cx="50641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3795" name="Freeform 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6" name="Freeform 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7" name="Freeform 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8" name="Freeform 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0" name="Freeform 1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1" name="Freeform 1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2" name="Freeform 1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3" name="Freeform 1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4" name="Freeform 1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5" name="Freeform 1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06" name="Group 1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33881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82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07" name="Oval 19"/>
          <p:cNvSpPr>
            <a:spLocks noChangeArrowheads="1"/>
          </p:cNvSpPr>
          <p:nvPr/>
        </p:nvSpPr>
        <p:spPr bwMode="auto">
          <a:xfrm>
            <a:off x="7543801" y="3100388"/>
            <a:ext cx="100013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8" name="Oval 2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3809" name="Oval 2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10" name="Oval 2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11" name="Oval 23"/>
          <p:cNvSpPr>
            <a:spLocks noChangeArrowheads="1"/>
          </p:cNvSpPr>
          <p:nvPr/>
        </p:nvSpPr>
        <p:spPr bwMode="auto">
          <a:xfrm>
            <a:off x="7861301" y="2362201"/>
            <a:ext cx="98425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12" name="Group 2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33879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80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3813" name="Group 2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33876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7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8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3814" name="Group 3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33873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4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5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15" name="Text Box 3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33816" name="Text Box 36"/>
          <p:cNvSpPr txBox="1">
            <a:spLocks noChangeArrowheads="1"/>
          </p:cNvSpPr>
          <p:nvPr/>
        </p:nvSpPr>
        <p:spPr bwMode="auto">
          <a:xfrm>
            <a:off x="7391400" y="1371601"/>
            <a:ext cx="1633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33817" name="Text Box 37"/>
          <p:cNvSpPr txBox="1">
            <a:spLocks noChangeArrowheads="1"/>
          </p:cNvSpPr>
          <p:nvPr/>
        </p:nvSpPr>
        <p:spPr bwMode="auto">
          <a:xfrm>
            <a:off x="52578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33818" name="Text Box 38"/>
          <p:cNvSpPr txBox="1">
            <a:spLocks noChangeArrowheads="1"/>
          </p:cNvSpPr>
          <p:nvPr/>
        </p:nvSpPr>
        <p:spPr bwMode="auto">
          <a:xfrm>
            <a:off x="5791200" y="1952626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33819" name="Text Box 39"/>
          <p:cNvSpPr txBox="1">
            <a:spLocks noChangeArrowheads="1"/>
          </p:cNvSpPr>
          <p:nvPr/>
        </p:nvSpPr>
        <p:spPr bwMode="auto">
          <a:xfrm>
            <a:off x="7467601" y="31146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3820" name="Text Box 40"/>
          <p:cNvSpPr txBox="1">
            <a:spLocks noChangeArrowheads="1"/>
          </p:cNvSpPr>
          <p:nvPr/>
        </p:nvSpPr>
        <p:spPr bwMode="auto">
          <a:xfrm>
            <a:off x="7051676" y="5681664"/>
            <a:ext cx="15843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33821" name="Text Box 4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33822" name="Text Box 42"/>
          <p:cNvSpPr txBox="1">
            <a:spLocks noChangeArrowheads="1"/>
          </p:cNvSpPr>
          <p:nvPr/>
        </p:nvSpPr>
        <p:spPr bwMode="auto">
          <a:xfrm>
            <a:off x="5229226" y="6400800"/>
            <a:ext cx="43545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FF"/>
                </a:solidFill>
              </a:rPr>
              <a:t>Lược đồ chiến dịch Điện Biên Phủ</a:t>
            </a:r>
          </a:p>
        </p:txBody>
      </p:sp>
      <p:sp>
        <p:nvSpPr>
          <p:cNvPr id="33823" name="Text Box 43"/>
          <p:cNvSpPr txBox="1">
            <a:spLocks noChangeArrowheads="1"/>
          </p:cNvSpPr>
          <p:nvPr/>
        </p:nvSpPr>
        <p:spPr bwMode="auto">
          <a:xfrm>
            <a:off x="7800976" y="20574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3824" name="Text Box 44"/>
          <p:cNvSpPr txBox="1">
            <a:spLocks noChangeArrowheads="1"/>
          </p:cNvSpPr>
          <p:nvPr/>
        </p:nvSpPr>
        <p:spPr bwMode="auto">
          <a:xfrm>
            <a:off x="1371600" y="3798888"/>
            <a:ext cx="3581400" cy="3059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u="sng"/>
              <a:t>CHÚ GIẢI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        Sở chỉ huy của địch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</a:t>
            </a:r>
            <a:r>
              <a:rPr lang="vi-VN" sz="2000">
                <a:solidFill>
                  <a:srgbClr val="0000FF"/>
                </a:solidFill>
              </a:rPr>
              <a:t>Cứ điểm và tên cứ điểm của địch.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Sân bay</a:t>
            </a:r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</a:t>
            </a:r>
            <a:r>
              <a:rPr lang="en-US" sz="2000">
                <a:solidFill>
                  <a:srgbClr val="0000FF"/>
                </a:solidFill>
              </a:rPr>
              <a:t>    </a:t>
            </a:r>
            <a:r>
              <a:rPr lang="vi-VN" sz="2000">
                <a:solidFill>
                  <a:srgbClr val="0000FF"/>
                </a:solidFill>
              </a:rPr>
              <a:t>Quân ta tấn công đợt 1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</a:t>
            </a:r>
            <a:r>
              <a:rPr lang="en-US" sz="2000">
                <a:solidFill>
                  <a:srgbClr val="0000FF"/>
                </a:solidFill>
              </a:rPr>
              <a:t>    </a:t>
            </a:r>
            <a:r>
              <a:rPr lang="vi-VN" sz="2000">
                <a:solidFill>
                  <a:srgbClr val="0000FF"/>
                </a:solidFill>
              </a:rPr>
              <a:t>Quân ta tấn công đợt 2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vi-VN" sz="2000">
                <a:solidFill>
                  <a:srgbClr val="0000FF"/>
                </a:solidFill>
              </a:rPr>
              <a:t>Quân ta tấn công đợt 3</a:t>
            </a:r>
            <a:endParaRPr lang="en-US" sz="20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33825" name="Group 45"/>
          <p:cNvGrpSpPr>
            <a:grpSpLocks/>
          </p:cNvGrpSpPr>
          <p:nvPr/>
        </p:nvGrpSpPr>
        <p:grpSpPr bwMode="auto">
          <a:xfrm>
            <a:off x="1524001" y="4114800"/>
            <a:ext cx="180975" cy="222250"/>
            <a:chOff x="1803" y="13659"/>
            <a:chExt cx="300" cy="300"/>
          </a:xfrm>
        </p:grpSpPr>
        <p:sp>
          <p:nvSpPr>
            <p:cNvPr id="33871" name="Oval 46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2" name="Oval 47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26" name="Oval 48"/>
          <p:cNvSpPr>
            <a:spLocks noChangeArrowheads="1"/>
          </p:cNvSpPr>
          <p:nvPr/>
        </p:nvSpPr>
        <p:spPr bwMode="auto">
          <a:xfrm>
            <a:off x="1600201" y="4419601"/>
            <a:ext cx="85725" cy="106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27" name="Group 49"/>
          <p:cNvGrpSpPr>
            <a:grpSpLocks/>
          </p:cNvGrpSpPr>
          <p:nvPr/>
        </p:nvGrpSpPr>
        <p:grpSpPr bwMode="auto">
          <a:xfrm rot="2632895">
            <a:off x="1601788" y="4983164"/>
            <a:ext cx="214312" cy="312737"/>
            <a:chOff x="2415" y="12855"/>
            <a:chExt cx="555" cy="795"/>
          </a:xfrm>
        </p:grpSpPr>
        <p:sp>
          <p:nvSpPr>
            <p:cNvPr id="33868" name="Rectangle 50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69" name="AutoShape 51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0" name="AutoShape 52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28" name="AutoShape 53"/>
          <p:cNvSpPr>
            <a:spLocks noChangeArrowheads="1"/>
          </p:cNvSpPr>
          <p:nvPr/>
        </p:nvSpPr>
        <p:spPr bwMode="auto">
          <a:xfrm flipV="1">
            <a:off x="1524000" y="5638801"/>
            <a:ext cx="268288" cy="176213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601069 h 21600"/>
              <a:gd name="T4" fmla="*/ 5514858 w 21600"/>
              <a:gd name="T5" fmla="*/ 11727522 h 21600"/>
              <a:gd name="T6" fmla="*/ 41390079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29" name="AutoShape 54"/>
          <p:cNvSpPr>
            <a:spLocks noChangeArrowheads="1"/>
          </p:cNvSpPr>
          <p:nvPr/>
        </p:nvSpPr>
        <p:spPr bwMode="auto">
          <a:xfrm flipV="1">
            <a:off x="1524000" y="6172201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0" name="AutoShape 55"/>
          <p:cNvSpPr>
            <a:spLocks noChangeArrowheads="1"/>
          </p:cNvSpPr>
          <p:nvPr/>
        </p:nvSpPr>
        <p:spPr bwMode="auto">
          <a:xfrm>
            <a:off x="1524001" y="5867401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1" name="AutoShape 56"/>
          <p:cNvSpPr>
            <a:spLocks noChangeArrowheads="1"/>
          </p:cNvSpPr>
          <p:nvPr/>
        </p:nvSpPr>
        <p:spPr bwMode="auto">
          <a:xfrm rot="18969835" flipV="1">
            <a:off x="6172200" y="2514601"/>
            <a:ext cx="674688" cy="239713"/>
          </a:xfrm>
          <a:custGeom>
            <a:avLst/>
            <a:gdLst>
              <a:gd name="T0" fmla="*/ 460968790 w 21600"/>
              <a:gd name="T1" fmla="*/ 0 h 21600"/>
              <a:gd name="T2" fmla="*/ 460968790 w 21600"/>
              <a:gd name="T3" fmla="*/ 16617837 h 21600"/>
              <a:gd name="T4" fmla="*/ 98648002 w 21600"/>
              <a:gd name="T5" fmla="*/ 29523453 h 21600"/>
              <a:gd name="T6" fmla="*/ 658265606 w 21600"/>
              <a:gd name="T7" fmla="*/ 830898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2" name="AutoShape 57"/>
          <p:cNvSpPr>
            <a:spLocks noChangeArrowheads="1"/>
          </p:cNvSpPr>
          <p:nvPr/>
        </p:nvSpPr>
        <p:spPr bwMode="auto">
          <a:xfrm rot="1190124">
            <a:off x="8001001" y="3094038"/>
            <a:ext cx="631825" cy="334962"/>
          </a:xfrm>
          <a:prstGeom prst="leftArrow">
            <a:avLst>
              <a:gd name="adj1" fmla="val 50000"/>
              <a:gd name="adj2" fmla="val 4715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3" name="AutoShape 58"/>
          <p:cNvSpPr>
            <a:spLocks noChangeArrowheads="1"/>
          </p:cNvSpPr>
          <p:nvPr/>
        </p:nvSpPr>
        <p:spPr bwMode="auto">
          <a:xfrm rot="2400524">
            <a:off x="6324600" y="1676400"/>
            <a:ext cx="427038" cy="323850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4" name="AutoShape 59"/>
          <p:cNvSpPr>
            <a:spLocks noChangeArrowheads="1"/>
          </p:cNvSpPr>
          <p:nvPr/>
        </p:nvSpPr>
        <p:spPr bwMode="auto">
          <a:xfrm rot="862919">
            <a:off x="7391400" y="4495801"/>
            <a:ext cx="304800" cy="1171575"/>
          </a:xfrm>
          <a:prstGeom prst="curvedLeftArrow">
            <a:avLst>
              <a:gd name="adj1" fmla="val 76875"/>
              <a:gd name="adj2" fmla="val 15375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5" name="AutoShape 60"/>
          <p:cNvSpPr>
            <a:spLocks noChangeArrowheads="1"/>
          </p:cNvSpPr>
          <p:nvPr/>
        </p:nvSpPr>
        <p:spPr bwMode="auto">
          <a:xfrm rot="862919">
            <a:off x="8332788" y="1824039"/>
            <a:ext cx="354012" cy="884237"/>
          </a:xfrm>
          <a:prstGeom prst="curvedLeftArrow">
            <a:avLst>
              <a:gd name="adj1" fmla="val 49955"/>
              <a:gd name="adj2" fmla="val 9991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6" name="AutoShape 61"/>
          <p:cNvSpPr>
            <a:spLocks noChangeArrowheads="1"/>
          </p:cNvSpPr>
          <p:nvPr/>
        </p:nvSpPr>
        <p:spPr bwMode="auto">
          <a:xfrm rot="3260220">
            <a:off x="7037388" y="1725613"/>
            <a:ext cx="309563" cy="515938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CC66FF"/>
              </a:solidFill>
              <a:latin typeface=".VnTime" panose="020B7200000000000000" pitchFamily="34" charset="0"/>
            </a:endParaRPr>
          </a:p>
        </p:txBody>
      </p:sp>
      <p:sp>
        <p:nvSpPr>
          <p:cNvPr id="33837" name="Text Box 62"/>
          <p:cNvSpPr txBox="1">
            <a:spLocks noChangeArrowheads="1"/>
          </p:cNvSpPr>
          <p:nvPr/>
        </p:nvSpPr>
        <p:spPr bwMode="auto">
          <a:xfrm>
            <a:off x="2438400" y="2286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+ Đợt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Ngày 13-3-1954</a:t>
            </a:r>
          </a:p>
        </p:txBody>
      </p:sp>
      <p:sp>
        <p:nvSpPr>
          <p:cNvPr id="33838" name="Text Box 63"/>
          <p:cNvSpPr txBox="1">
            <a:spLocks noChangeArrowheads="1"/>
          </p:cNvSpPr>
          <p:nvPr/>
        </p:nvSpPr>
        <p:spPr bwMode="auto">
          <a:xfrm>
            <a:off x="2362200" y="1295401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+ Đợt 2: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Ngày 30-3-1954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2438400" y="2362201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+ Đợt 3: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Ngày 1-5-1954</a:t>
            </a:r>
          </a:p>
        </p:txBody>
      </p:sp>
      <p:sp>
        <p:nvSpPr>
          <p:cNvPr id="73793" name="AutoShape 65"/>
          <p:cNvSpPr>
            <a:spLocks noChangeArrowheads="1"/>
          </p:cNvSpPr>
          <p:nvPr/>
        </p:nvSpPr>
        <p:spPr bwMode="auto">
          <a:xfrm rot="3497914">
            <a:off x="6232526" y="5726114"/>
            <a:ext cx="295275" cy="708025"/>
          </a:xfrm>
          <a:prstGeom prst="upArrow">
            <a:avLst>
              <a:gd name="adj1" fmla="val 50000"/>
              <a:gd name="adj2" fmla="val 5994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3794" name="AutoShape 66"/>
          <p:cNvSpPr>
            <a:spLocks noChangeArrowheads="1"/>
          </p:cNvSpPr>
          <p:nvPr/>
        </p:nvSpPr>
        <p:spPr bwMode="auto">
          <a:xfrm rot="6866228">
            <a:off x="6087270" y="5025232"/>
            <a:ext cx="295275" cy="887413"/>
          </a:xfrm>
          <a:prstGeom prst="upArrow">
            <a:avLst>
              <a:gd name="adj1" fmla="val 50000"/>
              <a:gd name="adj2" fmla="val 7513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3795" name="AutoShape 67"/>
          <p:cNvSpPr>
            <a:spLocks noChangeArrowheads="1"/>
          </p:cNvSpPr>
          <p:nvPr/>
        </p:nvSpPr>
        <p:spPr bwMode="auto">
          <a:xfrm rot="-4226464">
            <a:off x="7381082" y="5657057"/>
            <a:ext cx="295275" cy="887412"/>
          </a:xfrm>
          <a:prstGeom prst="upArrow">
            <a:avLst>
              <a:gd name="adj1" fmla="val 50000"/>
              <a:gd name="adj2" fmla="val 7513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73796" name="Picture 68" descr="AR9-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8486">
            <a:off x="5953126" y="3065464"/>
            <a:ext cx="1133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97" name="Picture 69" descr="Fireworks-07-ju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2654301"/>
            <a:ext cx="1012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8" name="AutoShape 70"/>
          <p:cNvSpPr>
            <a:spLocks noChangeArrowheads="1"/>
          </p:cNvSpPr>
          <p:nvPr/>
        </p:nvSpPr>
        <p:spPr bwMode="auto">
          <a:xfrm rot="1892765">
            <a:off x="7620000" y="2590800"/>
            <a:ext cx="344488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6" name="AutoShape 71"/>
          <p:cNvSpPr>
            <a:spLocks noChangeArrowheads="1"/>
          </p:cNvSpPr>
          <p:nvPr/>
        </p:nvSpPr>
        <p:spPr bwMode="auto">
          <a:xfrm rot="2954183">
            <a:off x="5218113" y="957263"/>
            <a:ext cx="981075" cy="292100"/>
          </a:xfrm>
          <a:prstGeom prst="rightArrow">
            <a:avLst>
              <a:gd name="adj1" fmla="val 50000"/>
              <a:gd name="adj2" fmla="val 83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7" name="AutoShape 72"/>
          <p:cNvSpPr>
            <a:spLocks noChangeArrowheads="1"/>
          </p:cNvSpPr>
          <p:nvPr/>
        </p:nvSpPr>
        <p:spPr bwMode="auto">
          <a:xfrm rot="7248086">
            <a:off x="6873876" y="365126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8" name="AutoShape 73"/>
          <p:cNvSpPr>
            <a:spLocks noChangeArrowheads="1"/>
          </p:cNvSpPr>
          <p:nvPr/>
        </p:nvSpPr>
        <p:spPr bwMode="auto">
          <a:xfrm rot="-9065205">
            <a:off x="6994525" y="1012825"/>
            <a:ext cx="450850" cy="266700"/>
          </a:xfrm>
          <a:prstGeom prst="rightArrow">
            <a:avLst>
              <a:gd name="adj1" fmla="val 50000"/>
              <a:gd name="adj2" fmla="val 42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9" name="AutoShape 74"/>
          <p:cNvSpPr>
            <a:spLocks noChangeArrowheads="1"/>
          </p:cNvSpPr>
          <p:nvPr/>
        </p:nvSpPr>
        <p:spPr bwMode="auto">
          <a:xfrm rot="3317055">
            <a:off x="7573963" y="1357313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50" name="AutoShape 75"/>
          <p:cNvSpPr>
            <a:spLocks noChangeArrowheads="1"/>
          </p:cNvSpPr>
          <p:nvPr/>
        </p:nvSpPr>
        <p:spPr bwMode="auto">
          <a:xfrm rot="8521165">
            <a:off x="8132764" y="14366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73804" name="Picture 76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5" name="Picture 7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6800850" y="5181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7" name="Picture 79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8" name="Line 80"/>
          <p:cNvSpPr>
            <a:spLocks noChangeShapeType="1"/>
          </p:cNvSpPr>
          <p:nvPr/>
        </p:nvSpPr>
        <p:spPr bwMode="auto">
          <a:xfrm flipH="1">
            <a:off x="6858000" y="1485900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9" name="Picture 81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0" name="Line 82"/>
          <p:cNvSpPr>
            <a:spLocks noChangeShapeType="1"/>
          </p:cNvSpPr>
          <p:nvPr/>
        </p:nvSpPr>
        <p:spPr bwMode="auto">
          <a:xfrm>
            <a:off x="7934325" y="17049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1" name="Picture 83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92338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2" name="Line 84"/>
          <p:cNvSpPr>
            <a:spLocks noChangeShapeType="1"/>
          </p:cNvSpPr>
          <p:nvPr/>
        </p:nvSpPr>
        <p:spPr bwMode="auto">
          <a:xfrm>
            <a:off x="7086600" y="2200276"/>
            <a:ext cx="0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3" name="Line 85"/>
          <p:cNvSpPr>
            <a:spLocks noChangeShapeType="1"/>
          </p:cNvSpPr>
          <p:nvPr/>
        </p:nvSpPr>
        <p:spPr bwMode="auto">
          <a:xfrm flipH="1">
            <a:off x="7543800" y="2514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010400" y="2794000"/>
            <a:ext cx="1524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3815" name="Picture 8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3" name="Picture 88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5113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7" name="Line 89"/>
          <p:cNvSpPr>
            <a:spLocks noChangeShapeType="1"/>
          </p:cNvSpPr>
          <p:nvPr/>
        </p:nvSpPr>
        <p:spPr bwMode="auto">
          <a:xfrm>
            <a:off x="6977063" y="290513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8" name="Picture 90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52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9" name="Line 91"/>
          <p:cNvSpPr>
            <a:spLocks noChangeShapeType="1"/>
          </p:cNvSpPr>
          <p:nvPr/>
        </p:nvSpPr>
        <p:spPr bwMode="auto">
          <a:xfrm>
            <a:off x="6096000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21" name="Line 93"/>
          <p:cNvSpPr>
            <a:spLocks noChangeShapeType="1"/>
          </p:cNvSpPr>
          <p:nvPr/>
        </p:nvSpPr>
        <p:spPr bwMode="auto">
          <a:xfrm>
            <a:off x="8153400" y="762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3" grpId="0" animBg="1"/>
      <p:bldP spid="73793" grpId="1" animBg="1"/>
      <p:bldP spid="73794" grpId="0" animBg="1"/>
      <p:bldP spid="73794" grpId="1" animBg="1"/>
      <p:bldP spid="73795" grpId="0" animBg="1"/>
      <p:bldP spid="73795" grpId="1" animBg="1"/>
      <p:bldP spid="73798" grpId="0" animBg="1"/>
      <p:bldP spid="73798" grpId="1" animBg="1"/>
      <p:bldP spid="73806" grpId="0" animBg="1"/>
      <p:bldP spid="73808" grpId="0" animBg="1"/>
      <p:bldP spid="73810" grpId="0" animBg="1"/>
      <p:bldP spid="73812" grpId="0" animBg="1"/>
      <p:bldP spid="73813" grpId="0" animBg="1"/>
      <p:bldP spid="73814" grpId="0" animBg="1"/>
      <p:bldP spid="73817" grpId="0" animBg="1"/>
      <p:bldP spid="73819" grpId="0" animBg="1"/>
      <p:bldP spid="738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điện biên phủ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0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28789" y="333375"/>
            <a:ext cx="8143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3</a:t>
            </a:r>
            <a:r>
              <a:rPr lang="en-US" sz="4400" dirty="0"/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Vì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sao</a:t>
            </a:r>
            <a:r>
              <a:rPr lang="en-US" sz="4400" b="1" dirty="0">
                <a:solidFill>
                  <a:srgbClr val="FF0000"/>
                </a:solidFill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</a:rPr>
              <a:t>giành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dịch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</a:rPr>
              <a:t>nghĩa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962400" y="182880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 b="1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8984" y="549276"/>
            <a:ext cx="1108923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800" b="1" dirty="0">
                <a:solidFill>
                  <a:srgbClr val="0000FF"/>
                </a:solidFill>
              </a:rPr>
              <a:t>      </a:t>
            </a:r>
            <a:r>
              <a:rPr lang="en-US" sz="4800" b="1" i="1" dirty="0" err="1">
                <a:solidFill>
                  <a:srgbClr val="0000FF"/>
                </a:solidFill>
              </a:rPr>
              <a:t>Chín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năm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làm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một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Điện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Biên</a:t>
            </a:r>
            <a:endParaRPr lang="en-US" sz="4800" b="1" i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4800" b="1" i="1" dirty="0" err="1">
                <a:solidFill>
                  <a:srgbClr val="0000FF"/>
                </a:solidFill>
              </a:rPr>
              <a:t>Nên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vành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hoa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đỏ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nên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thiên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sử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vàng</a:t>
            </a:r>
            <a:r>
              <a:rPr lang="en-US" sz="4800" b="1" i="1" dirty="0">
                <a:solidFill>
                  <a:srgbClr val="0000FF"/>
                </a:solidFill>
              </a:rPr>
              <a:t>.</a:t>
            </a:r>
            <a:r>
              <a:rPr lang="en-US" sz="4800" b="1" dirty="0">
                <a:solidFill>
                  <a:srgbClr val="0000FF"/>
                </a:solidFill>
              </a:rPr>
              <a:t>				                  </a:t>
            </a:r>
            <a:r>
              <a:rPr lang="en-US" sz="4800" b="1" i="1" dirty="0" err="1">
                <a:solidFill>
                  <a:srgbClr val="0000FF"/>
                </a:solidFill>
              </a:rPr>
              <a:t>Tố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Hữu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7016" y="2557852"/>
            <a:ext cx="105851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Ngày</a:t>
            </a:r>
            <a:r>
              <a:rPr lang="en-US" sz="4800" b="1" dirty="0">
                <a:solidFill>
                  <a:srgbClr val="FF0000"/>
                </a:solidFill>
              </a:rPr>
              <a:t> 7-5 </a:t>
            </a:r>
            <a:r>
              <a:rPr lang="en-US" sz="4800" b="1" dirty="0" err="1">
                <a:solidFill>
                  <a:srgbClr val="FF0000"/>
                </a:solidFill>
              </a:rPr>
              <a:t>hàng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nước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tổ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kỉ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niệm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sự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gì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15008" y="4214069"/>
            <a:ext cx="107291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Tổ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kỉ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thắng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3" grpId="1"/>
      <p:bldP spid="16396" grpId="0"/>
      <p:bldP spid="163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766888" y="214313"/>
            <a:ext cx="87487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*Vì có đường lối lãnh đạo đúng đắn của Đảng. Quân và dân ta có tinh thần chiến đấu bất khuất kiên cường.</a:t>
            </a:r>
            <a:r>
              <a:rPr lang="en-US" sz="4400"/>
              <a:t> 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1800226" y="3143251"/>
            <a:ext cx="8429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</a:rPr>
              <a:t>Ý </a:t>
            </a:r>
            <a:r>
              <a:rPr lang="en-US" sz="4400" b="1" dirty="0" err="1">
                <a:solidFill>
                  <a:srgbClr val="FF0000"/>
                </a:solidFill>
              </a:rPr>
              <a:t>nghĩa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0000FF"/>
                </a:solidFill>
              </a:rPr>
              <a:t>: </a:t>
            </a:r>
            <a:r>
              <a:rPr lang="en-US" sz="4400" b="1" dirty="0" err="1">
                <a:solidFill>
                  <a:srgbClr val="0000FF"/>
                </a:solidFill>
              </a:rPr>
              <a:t>Là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mốc</a:t>
            </a:r>
            <a:r>
              <a:rPr lang="en-US" sz="4400" b="1" dirty="0">
                <a:solidFill>
                  <a:srgbClr val="0000FF"/>
                </a:solidFill>
              </a:rPr>
              <a:t> son </a:t>
            </a:r>
            <a:r>
              <a:rPr lang="en-US" sz="4400" b="1" dirty="0" err="1">
                <a:solidFill>
                  <a:srgbClr val="0000FF"/>
                </a:solidFill>
              </a:rPr>
              <a:t>chói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lọi</a:t>
            </a:r>
            <a:r>
              <a:rPr lang="en-US" sz="4400" b="1" dirty="0">
                <a:solidFill>
                  <a:srgbClr val="0000FF"/>
                </a:solidFill>
              </a:rPr>
              <a:t>,  </a:t>
            </a:r>
            <a:r>
              <a:rPr lang="en-US" sz="4400" b="1" dirty="0" err="1">
                <a:solidFill>
                  <a:srgbClr val="0000FF"/>
                </a:solidFill>
              </a:rPr>
              <a:t>góp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phần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kết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thúc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thắng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cuộc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kháng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chiến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chống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thực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Pháp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xâm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lược</a:t>
            </a:r>
            <a:r>
              <a:rPr lang="en-US" sz="4400" b="1" dirty="0">
                <a:solidFill>
                  <a:srgbClr val="0000FF"/>
                </a:solidFill>
              </a:rPr>
              <a:t> 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57351" y="500064"/>
            <a:ext cx="8569325" cy="6072187"/>
          </a:xfrm>
          <a:solidFill>
            <a:srgbClr val="FFFFCC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400" b="1">
                <a:solidFill>
                  <a:srgbClr val="FF0000"/>
                </a:solidFill>
                <a:cs typeface="Arial" panose="020B0604020202020204" pitchFamily="34" charset="0"/>
              </a:rPr>
              <a:t>Chiến thắng Điện Biên Phủ đã kết thúc oanh liệt cuộc tấn công đông xuân 1953-1954 của ta,đập tan  “pháo đài không thể công phá” của giặc Pháp, buộc chúng phải kí Hiệp định Giơ –ne –vơ, rút quân về nước, kết thúc 9 năm kháng chiến chống Pháp trường kì gian khổ .</a:t>
            </a:r>
          </a:p>
          <a:p>
            <a:pPr eaLnBrk="1" hangingPunct="1">
              <a:lnSpc>
                <a:spcPct val="90000"/>
              </a:lnSpc>
            </a:pPr>
            <a:endParaRPr lang="en-US" sz="4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981200" y="1000126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Câu</a:t>
            </a:r>
            <a:r>
              <a:rPr lang="en-US" sz="4400" b="1" dirty="0">
                <a:solidFill>
                  <a:srgbClr val="FF0000"/>
                </a:solidFill>
              </a:rPr>
              <a:t> 4:  Ai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người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huy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dịch</a:t>
            </a:r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585914" y="785814"/>
            <a:ext cx="85359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b="1"/>
              <a:t>*</a:t>
            </a:r>
            <a:r>
              <a:rPr lang="en-US" sz="4400" b="1"/>
              <a:t>Đại tướng Võ Nguyên Giáp là người trực tiếp chỉ huy chiến dịch Điện Biên Phủ .</a:t>
            </a:r>
          </a:p>
          <a:p>
            <a:pPr eaLnBrk="1" hangingPunct="1">
              <a:spcBef>
                <a:spcPts val="600"/>
              </a:spcBef>
            </a:pPr>
            <a:endParaRPr lang="en-US" sz="4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12"/>
          <p:cNvPicPr>
            <a:picLocks noChangeAspect="1" noChangeArrowheads="1"/>
          </p:cNvPicPr>
          <p:nvPr/>
        </p:nvPicPr>
        <p:blipFill>
          <a:blip r:embed="rId2">
            <a:lum bright="-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0"/>
            <a:ext cx="6985000" cy="5949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124200" y="60198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Đại tướng: Võ Nguyên Giáp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943101" y="6000750"/>
            <a:ext cx="5857875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Bộ chính trị họp thông qua phương án mở chiến dịch Điện Biên Phủ</a:t>
            </a:r>
          </a:p>
        </p:txBody>
      </p:sp>
      <p:pic>
        <p:nvPicPr>
          <p:cNvPr id="64517" name="Picture 5" descr="Hình ảnh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57314"/>
            <a:ext cx="76866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086350" y="0"/>
            <a:ext cx="1676400" cy="882650"/>
          </a:xfrm>
          <a:prstGeom prst="wedgeRoundRectCallout">
            <a:avLst>
              <a:gd name="adj1" fmla="val -46958"/>
              <a:gd name="adj2" fmla="val 162880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Hồ Chí Minh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228975" y="214313"/>
            <a:ext cx="1676400" cy="806450"/>
          </a:xfrm>
          <a:prstGeom prst="wedgeRoundRectCallout">
            <a:avLst>
              <a:gd name="adj1" fmla="val -31884"/>
              <a:gd name="adj2" fmla="val 14471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/>
              <a:t>Phạm Văn Đồng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371600" y="0"/>
            <a:ext cx="1600200" cy="806450"/>
          </a:xfrm>
          <a:prstGeom prst="wedgeRoundRectCallout">
            <a:avLst>
              <a:gd name="adj1" fmla="val 26273"/>
              <a:gd name="adj2" fmla="val 163477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Nguyễn Chí Thanh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6872288" y="0"/>
            <a:ext cx="1752600" cy="730250"/>
          </a:xfrm>
          <a:prstGeom prst="wedgeRoundRectCallout">
            <a:avLst>
              <a:gd name="adj1" fmla="val -61486"/>
              <a:gd name="adj2" fmla="val 222181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/>
              <a:t>Trường Chinh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8853488" y="214313"/>
            <a:ext cx="1662112" cy="806450"/>
          </a:xfrm>
          <a:prstGeom prst="wedgeRoundRectCallout">
            <a:avLst>
              <a:gd name="adj1" fmla="val -78139"/>
              <a:gd name="adj2" fmla="val 146435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Võ Nguyên Giáp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828800" y="56388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Mùa đông 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4" name="Picture 12" descr="ChthangDBP-10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14313"/>
            <a:ext cx="7429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157413" y="5500688"/>
            <a:ext cx="7643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Chủ tịch Hồ Chí Minh trao nhiệm vụ cho Đại tướng Võ Nguyên Giáp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0"/>
          <a:ext cx="9144000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420217" imgH="2742857" progId="MSPhotoEd.3">
                  <p:embed/>
                </p:oleObj>
              </mc:Choice>
              <mc:Fallback>
                <p:oleObj name="Photo Editor Photo" r:id="rId2" imgW="4420217" imgH="2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4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0"/>
                        <a:ext cx="9144000" cy="623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28788" y="6338888"/>
            <a:ext cx="7859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BỘ CHỈ HUY CHIẾN DỊCH ĐIỆN BIÊN PHỦ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831032" y="1295401"/>
            <a:ext cx="102251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5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Để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diệt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được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đoàn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người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96690" y="805896"/>
            <a:ext cx="10873208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*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người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Cả</a:t>
            </a:r>
            <a:r>
              <a:rPr lang="en-US" sz="4800" b="1" dirty="0"/>
              <a:t> </a:t>
            </a:r>
            <a:r>
              <a:rPr lang="en-US" sz="4800" b="1" dirty="0" err="1"/>
              <a:t>tiền</a:t>
            </a:r>
            <a:r>
              <a:rPr lang="en-US" sz="4800" b="1" dirty="0"/>
              <a:t> </a:t>
            </a:r>
            <a:r>
              <a:rPr lang="en-US" sz="4800" b="1" dirty="0" err="1"/>
              <a:t>tuyến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hậu</a:t>
            </a:r>
            <a:r>
              <a:rPr lang="en-US" sz="4800" b="1" dirty="0"/>
              <a:t> </a:t>
            </a:r>
            <a:r>
              <a:rPr lang="en-US" sz="4800" b="1" dirty="0" err="1"/>
              <a:t>phương</a:t>
            </a:r>
            <a:r>
              <a:rPr lang="en-US" sz="4800" b="1" dirty="0"/>
              <a:t> </a:t>
            </a:r>
            <a:r>
              <a:rPr lang="en-US" sz="4800" b="1" dirty="0" err="1"/>
              <a:t>đều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r>
              <a:rPr lang="en-US" sz="4800" b="1" dirty="0"/>
              <a:t> </a:t>
            </a:r>
            <a:r>
              <a:rPr lang="en-US" sz="4800" b="1" dirty="0" err="1"/>
              <a:t>trung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dịch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Hơn</a:t>
            </a:r>
            <a:r>
              <a:rPr lang="en-US" sz="4800" b="1" dirty="0"/>
              <a:t> </a:t>
            </a:r>
            <a:r>
              <a:rPr lang="en-US" sz="4800" b="1" dirty="0" err="1"/>
              <a:t>nửa</a:t>
            </a:r>
            <a:r>
              <a:rPr lang="en-US" sz="4800" b="1" dirty="0"/>
              <a:t> </a:t>
            </a:r>
            <a:r>
              <a:rPr lang="en-US" sz="4800" b="1" dirty="0" err="1"/>
              <a:t>triệu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sĩ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mặt</a:t>
            </a:r>
            <a:r>
              <a:rPr lang="en-US" sz="4800" b="1" dirty="0"/>
              <a:t> </a:t>
            </a:r>
            <a:r>
              <a:rPr lang="en-US" sz="4800" b="1" dirty="0" err="1"/>
              <a:t>trận</a:t>
            </a:r>
            <a:r>
              <a:rPr lang="en-US" sz="4800" b="1" dirty="0"/>
              <a:t> </a:t>
            </a:r>
            <a:r>
              <a:rPr lang="en-US" sz="4800" b="1" dirty="0" err="1"/>
              <a:t>hành</a:t>
            </a:r>
            <a:r>
              <a:rPr lang="en-US" sz="4800" b="1" dirty="0"/>
              <a:t> </a:t>
            </a:r>
            <a:r>
              <a:rPr lang="en-US" sz="4800" b="1" dirty="0" err="1"/>
              <a:t>quân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ts val="600"/>
              </a:spcBef>
            </a:pP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BD6E4C-A2EF-4B86-B04F-2F9E890512B0}"/>
              </a:ext>
            </a:extLst>
          </p:cNvPr>
          <p:cNvSpPr txBox="1"/>
          <p:nvPr/>
        </p:nvSpPr>
        <p:spPr>
          <a:xfrm>
            <a:off x="506047" y="2132856"/>
            <a:ext cx="113811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1.Thời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thời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gian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quân</a:t>
            </a:r>
            <a:r>
              <a:rPr lang="en-US" sz="4800" b="1" dirty="0">
                <a:solidFill>
                  <a:srgbClr val="0000FF"/>
                </a:solidFill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</a:rPr>
              <a:t>tổ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2. </a:t>
            </a:r>
            <a:r>
              <a:rPr lang="en-US" sz="4800" b="1" dirty="0" err="1">
                <a:solidFill>
                  <a:srgbClr val="0000FF"/>
                </a:solidFill>
              </a:rPr>
              <a:t>Diễn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3. Ý </a:t>
            </a:r>
            <a:r>
              <a:rPr lang="en-US" sz="4800" b="1" dirty="0" err="1">
                <a:solidFill>
                  <a:srgbClr val="0000FF"/>
                </a:solidFill>
              </a:rPr>
              <a:t>nghĩa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thắng</a:t>
            </a:r>
            <a:r>
              <a:rPr lang="en-US" sz="4800" b="1" dirty="0">
                <a:solidFill>
                  <a:srgbClr val="0000FF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7575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43001" y="500063"/>
            <a:ext cx="1094521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/>
              <a:t>-Ba </a:t>
            </a:r>
            <a:r>
              <a:rPr lang="en-US" sz="4800" b="1" dirty="0" err="1"/>
              <a:t>vạn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hậu</a:t>
            </a:r>
            <a:r>
              <a:rPr lang="en-US" sz="4800" b="1" dirty="0"/>
              <a:t> </a:t>
            </a:r>
            <a:r>
              <a:rPr lang="en-US" sz="4800" b="1" dirty="0" err="1"/>
              <a:t>phương</a:t>
            </a:r>
            <a:r>
              <a:rPr lang="en-US" sz="4800" b="1" dirty="0"/>
              <a:t> </a:t>
            </a:r>
            <a:r>
              <a:rPr lang="en-US" sz="4800" b="1" dirty="0" err="1"/>
              <a:t>tham</a:t>
            </a:r>
            <a:r>
              <a:rPr lang="en-US" sz="4800" b="1" dirty="0"/>
              <a:t> </a:t>
            </a:r>
            <a:r>
              <a:rPr lang="en-US" sz="4800" b="1" dirty="0" err="1"/>
              <a:t>gia</a:t>
            </a:r>
            <a:r>
              <a:rPr lang="en-US" sz="4800" b="1" dirty="0"/>
              <a:t> </a:t>
            </a:r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chuyển</a:t>
            </a:r>
            <a:r>
              <a:rPr lang="en-US" sz="4800" b="1" dirty="0"/>
              <a:t> </a:t>
            </a:r>
            <a:r>
              <a:rPr lang="en-US" sz="4800" b="1" dirty="0" err="1"/>
              <a:t>lương</a:t>
            </a:r>
            <a:r>
              <a:rPr lang="en-US" sz="4800" b="1" dirty="0"/>
              <a:t> </a:t>
            </a:r>
            <a:r>
              <a:rPr lang="en-US" sz="4800" b="1" dirty="0" err="1"/>
              <a:t>thực</a:t>
            </a:r>
            <a:r>
              <a:rPr lang="en-US" sz="4800" b="1" dirty="0"/>
              <a:t>, </a:t>
            </a:r>
            <a:r>
              <a:rPr lang="en-US" sz="4800" b="1" dirty="0" err="1"/>
              <a:t>thực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r>
              <a:rPr lang="en-US" sz="4800" b="1" dirty="0"/>
              <a:t>, </a:t>
            </a:r>
            <a:r>
              <a:rPr lang="en-US" sz="4800" b="1" dirty="0" err="1"/>
              <a:t>thuốc</a:t>
            </a:r>
            <a:r>
              <a:rPr lang="en-US" sz="4800" b="1" dirty="0"/>
              <a:t> men  …</a:t>
            </a:r>
            <a:r>
              <a:rPr lang="en-US" sz="4800" b="1" dirty="0" err="1"/>
              <a:t>lên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.</a:t>
            </a:r>
          </a:p>
        </p:txBody>
      </p:sp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543001" y="3407668"/>
            <a:ext cx="10945214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*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Hàng</a:t>
            </a:r>
            <a:r>
              <a:rPr lang="en-US" sz="4800" b="1" dirty="0"/>
              <a:t> </a:t>
            </a:r>
            <a:r>
              <a:rPr lang="en-US" sz="4800" b="1" dirty="0" err="1"/>
              <a:t>vạn</a:t>
            </a:r>
            <a:r>
              <a:rPr lang="en-US" sz="4800" b="1" dirty="0"/>
              <a:t>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vũ</a:t>
            </a:r>
            <a:r>
              <a:rPr lang="en-US" sz="4800" b="1" dirty="0"/>
              <a:t> </a:t>
            </a:r>
            <a:r>
              <a:rPr lang="en-US" sz="4800" b="1" dirty="0" err="1"/>
              <a:t>khí</a:t>
            </a:r>
            <a:r>
              <a:rPr lang="en-US" sz="4800" b="1" dirty="0"/>
              <a:t> </a:t>
            </a:r>
            <a:r>
              <a:rPr lang="en-US" sz="4800" b="1" dirty="0" err="1"/>
              <a:t>vượt</a:t>
            </a:r>
            <a:r>
              <a:rPr lang="en-US" sz="4800" b="1" dirty="0"/>
              <a:t> qua </a:t>
            </a:r>
            <a:r>
              <a:rPr lang="en-US" sz="4800" b="1" dirty="0" err="1"/>
              <a:t>núi</a:t>
            </a:r>
            <a:r>
              <a:rPr lang="en-US" sz="4800" b="1" dirty="0"/>
              <a:t> </a:t>
            </a:r>
            <a:r>
              <a:rPr lang="en-US" sz="4800" b="1" dirty="0" err="1"/>
              <a:t>cao</a:t>
            </a:r>
            <a:r>
              <a:rPr lang="en-US" sz="4800" b="1" dirty="0"/>
              <a:t>, </a:t>
            </a:r>
            <a:r>
              <a:rPr lang="en-US" sz="4800" b="1" dirty="0" err="1"/>
              <a:t>suối</a:t>
            </a:r>
            <a:r>
              <a:rPr lang="en-US" sz="4800" b="1" dirty="0"/>
              <a:t> </a:t>
            </a:r>
            <a:r>
              <a:rPr lang="en-US" sz="4800" b="1" dirty="0" err="1"/>
              <a:t>sâu</a:t>
            </a:r>
            <a:r>
              <a:rPr lang="en-US" sz="4800" b="1" dirty="0"/>
              <a:t> </a:t>
            </a:r>
            <a:r>
              <a:rPr lang="en-US" sz="4800" b="1" dirty="0" err="1"/>
              <a:t>chuyển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trận</a:t>
            </a:r>
            <a:r>
              <a:rPr lang="en-US" sz="4800" b="1" dirty="0"/>
              <a:t> </a:t>
            </a:r>
            <a:r>
              <a:rPr lang="en-US" sz="4800" b="1" dirty="0" err="1"/>
              <a:t>địa</a:t>
            </a:r>
            <a:r>
              <a:rPr lang="en-US" sz="4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gray">
          <a:xfrm>
            <a:off x="1371600" y="5730876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rgbClr val="0000FF"/>
                </a:solidFill>
              </a:rPr>
              <a:t>Đoàn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thồ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phục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chiến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dịch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Điện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Phủ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8131" name="Picture 6" descr="Đóng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6019800" y="5791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Bộ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8133" name="Picture 8" descr="55-1-56-1.jpg image by brucelee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Line 9"/>
          <p:cNvSpPr>
            <a:spLocks noChangeShapeType="1"/>
          </p:cNvSpPr>
          <p:nvPr/>
        </p:nvSpPr>
        <p:spPr bwMode="auto">
          <a:xfrm>
            <a:off x="5867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1" y="0"/>
            <a:ext cx="4752975" cy="5849938"/>
          </a:xfr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55" name="Picture 3" descr="imag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38" y="3429000"/>
            <a:ext cx="4284662" cy="3429000"/>
          </a:xfr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56" name="Picture 4" descr="imag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38" y="1"/>
            <a:ext cx="4284662" cy="3294063"/>
          </a:xfr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71600" y="5805488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Đoàn xe thồ phục vụ chiến dịch Điện Biên Phủ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572000" cy="5373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600" y="55165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Cờ chiến thắng tung bay trên nóc hầm tướng Đờ -cát –tơ -ri</a:t>
            </a:r>
          </a:p>
        </p:txBody>
      </p:sp>
      <p:pic>
        <p:nvPicPr>
          <p:cNvPr id="50180" name="Picture 4" descr="200pxcamcodienbienphux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"/>
            <a:ext cx="46085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180pxdbpdauhangq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4" y="1"/>
            <a:ext cx="70199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2343151" y="5157788"/>
            <a:ext cx="745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BỘ CHỈ HUY TẬP ĐOÀN CỨ ĐiỂM ĐẦU HÀNG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514476" y="1214439"/>
            <a:ext cx="9001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6: </a:t>
            </a:r>
            <a:r>
              <a:rPr lang="en-US" sz="4800" b="1" dirty="0" err="1">
                <a:solidFill>
                  <a:srgbClr val="FF0000"/>
                </a:solidFill>
              </a:rPr>
              <a:t>Kể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một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gương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dịch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975048" y="682094"/>
            <a:ext cx="1072919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Những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gương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endParaRPr lang="en-US" sz="4800" b="1" dirty="0"/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>
                <a:solidFill>
                  <a:srgbClr val="FF0000"/>
                </a:solidFill>
              </a:rPr>
              <a:t>Phan </a:t>
            </a:r>
            <a:r>
              <a:rPr lang="en-US" sz="4800" b="1" dirty="0" err="1">
                <a:solidFill>
                  <a:srgbClr val="FF0000"/>
                </a:solidFill>
              </a:rPr>
              <a:t>Đình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Giót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lấy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r>
              <a:rPr lang="en-US" sz="4800" b="1" dirty="0"/>
              <a:t> </a:t>
            </a:r>
            <a:r>
              <a:rPr lang="en-US" sz="4800" b="1" dirty="0" err="1"/>
              <a:t>mình</a:t>
            </a:r>
            <a:r>
              <a:rPr lang="en-US" sz="4800" b="1" dirty="0"/>
              <a:t> </a:t>
            </a:r>
            <a:r>
              <a:rPr lang="en-US" sz="4800" b="1" dirty="0" err="1"/>
              <a:t>lấp</a:t>
            </a:r>
            <a:r>
              <a:rPr lang="en-US" sz="4800" b="1" dirty="0"/>
              <a:t> </a:t>
            </a:r>
            <a:r>
              <a:rPr lang="en-US" sz="4800" b="1" dirty="0" err="1"/>
              <a:t>lỗ</a:t>
            </a:r>
            <a:r>
              <a:rPr lang="en-US" sz="4800" b="1" dirty="0"/>
              <a:t> </a:t>
            </a:r>
            <a:r>
              <a:rPr lang="en-US" sz="4800" b="1" dirty="0" err="1"/>
              <a:t>châu</a:t>
            </a:r>
            <a:r>
              <a:rPr lang="en-US" sz="4800" b="1" dirty="0"/>
              <a:t> </a:t>
            </a:r>
            <a:r>
              <a:rPr lang="en-US" sz="4800" b="1" dirty="0" err="1"/>
              <a:t>mai</a:t>
            </a:r>
            <a:r>
              <a:rPr lang="en-US" sz="4800" b="1" dirty="0"/>
              <a:t> 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/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Tô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Vĩnh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lấy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r>
              <a:rPr lang="en-US" sz="4800" b="1" dirty="0"/>
              <a:t> </a:t>
            </a:r>
            <a:r>
              <a:rPr lang="en-US" sz="4800" b="1" dirty="0" err="1"/>
              <a:t>mình</a:t>
            </a:r>
            <a:r>
              <a:rPr lang="en-US" sz="4800" b="1" dirty="0"/>
              <a:t> </a:t>
            </a:r>
            <a:r>
              <a:rPr lang="en-US" sz="4800" b="1" dirty="0" err="1"/>
              <a:t>chèn</a:t>
            </a:r>
            <a:r>
              <a:rPr lang="en-US" sz="4800" b="1" dirty="0"/>
              <a:t> </a:t>
            </a:r>
            <a:r>
              <a:rPr lang="en-US" sz="4800" b="1" dirty="0" err="1"/>
              <a:t>pháo</a:t>
            </a:r>
            <a:r>
              <a:rPr lang="en-US" sz="4800" b="1" dirty="0"/>
              <a:t> 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/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giá</a:t>
            </a:r>
            <a:r>
              <a:rPr lang="en-US" sz="4800" b="1" dirty="0"/>
              <a:t> </a:t>
            </a:r>
            <a:r>
              <a:rPr lang="en-US" sz="4800" b="1" dirty="0" err="1"/>
              <a:t>súng</a:t>
            </a:r>
            <a:r>
              <a:rPr lang="en-US" sz="4800" b="1" dirty="0"/>
              <a:t> 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326976" y="142876"/>
            <a:ext cx="11377264" cy="71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ANH </a:t>
            </a:r>
            <a:r>
              <a:rPr lang="en-US" sz="3600" b="1" dirty="0" err="1">
                <a:solidFill>
                  <a:srgbClr val="FF0000"/>
                </a:solidFill>
              </a:rPr>
              <a:t>HÙNG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LỰC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LƯỢNG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VŨ</a:t>
            </a:r>
            <a:r>
              <a:rPr lang="en-US" sz="3600" b="1" dirty="0">
                <a:solidFill>
                  <a:srgbClr val="FF0000"/>
                </a:solidFill>
              </a:rPr>
              <a:t> TRANG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DÂN</a:t>
            </a:r>
            <a:r>
              <a:rPr lang="en-US" sz="3600" b="1" dirty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800" b="1" dirty="0">
                <a:solidFill>
                  <a:srgbClr val="0000FF"/>
                </a:solidFill>
              </a:rPr>
              <a:t>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năm</a:t>
            </a:r>
            <a:r>
              <a:rPr lang="en-US" sz="4800" b="1" dirty="0">
                <a:solidFill>
                  <a:srgbClr val="0000FF"/>
                </a:solidFill>
              </a:rPr>
              <a:t> 1922, </a:t>
            </a:r>
            <a:r>
              <a:rPr lang="en-US" sz="4800" b="1" dirty="0" err="1">
                <a:solidFill>
                  <a:srgbClr val="0000FF"/>
                </a:solidFill>
              </a:rPr>
              <a:t>hy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năm</a:t>
            </a:r>
            <a:r>
              <a:rPr lang="en-US" sz="4800" b="1" dirty="0">
                <a:solidFill>
                  <a:srgbClr val="0000FF"/>
                </a:solidFill>
              </a:rPr>
              <a:t> 1954. </a:t>
            </a:r>
            <a:r>
              <a:rPr lang="en-US" sz="4800" b="1" dirty="0" err="1">
                <a:solidFill>
                  <a:srgbClr val="0000FF"/>
                </a:solidFill>
              </a:rPr>
              <a:t>Quê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Cẩm</a:t>
            </a:r>
            <a:r>
              <a:rPr lang="en-US" sz="4800" b="1" dirty="0">
                <a:solidFill>
                  <a:srgbClr val="0000FF"/>
                </a:solidFill>
              </a:rPr>
              <a:t> Quan,  </a:t>
            </a:r>
            <a:r>
              <a:rPr lang="en-US" sz="4800" b="1" dirty="0" err="1">
                <a:solidFill>
                  <a:srgbClr val="0000FF"/>
                </a:solidFill>
              </a:rPr>
              <a:t>huyện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Cẩm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Xuyên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tỉnh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Tĩnh</a:t>
            </a:r>
            <a:r>
              <a:rPr lang="en-US" sz="4800" b="1" dirty="0">
                <a:solidFill>
                  <a:srgbClr val="0000FF"/>
                </a:solidFill>
              </a:rPr>
              <a:t>. </a:t>
            </a:r>
            <a:r>
              <a:rPr lang="en-US" sz="4800" b="1" dirty="0" err="1">
                <a:solidFill>
                  <a:srgbClr val="0000FF"/>
                </a:solidFill>
              </a:rPr>
              <a:t>Trong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trận</a:t>
            </a:r>
            <a:r>
              <a:rPr lang="en-US" sz="4800" b="1" dirty="0">
                <a:solidFill>
                  <a:srgbClr val="0000FF"/>
                </a:solidFill>
              </a:rPr>
              <a:t> Him Lam (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) </a:t>
            </a:r>
            <a:r>
              <a:rPr lang="en-US" sz="4800" b="1" dirty="0" err="1">
                <a:solidFill>
                  <a:srgbClr val="0000FF"/>
                </a:solidFill>
              </a:rPr>
              <a:t>ngày</a:t>
            </a:r>
            <a:r>
              <a:rPr lang="en-US" sz="4800" b="1" dirty="0">
                <a:solidFill>
                  <a:srgbClr val="0000FF"/>
                </a:solidFill>
              </a:rPr>
              <a:t> 13 - 3 - 1954,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cương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phó,Đại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58,cùng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phá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hàng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cuối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thì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thương</a:t>
            </a:r>
            <a:r>
              <a:rPr lang="en-US" sz="4800" b="1" dirty="0">
                <a:solidFill>
                  <a:srgbClr val="0000FF"/>
                </a:solidFill>
              </a:rPr>
              <a:t> 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687016" y="500064"/>
            <a:ext cx="10657184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Lúc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đó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lực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lượng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xung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kích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đoàn</a:t>
            </a:r>
            <a:r>
              <a:rPr lang="en-US" sz="4800" b="1" dirty="0">
                <a:solidFill>
                  <a:srgbClr val="0000FF"/>
                </a:solidFill>
              </a:rPr>
              <a:t> 428 </a:t>
            </a:r>
            <a:r>
              <a:rPr lang="en-US" sz="4800" b="1" dirty="0" err="1">
                <a:solidFill>
                  <a:srgbClr val="0000FF"/>
                </a:solidFill>
              </a:rPr>
              <a:t>xung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lô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cốt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bắn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cản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dữ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dội</a:t>
            </a:r>
            <a:r>
              <a:rPr lang="en-US" sz="4800" b="1" dirty="0">
                <a:solidFill>
                  <a:srgbClr val="0000FF"/>
                </a:solidFill>
              </a:rPr>
              <a:t>.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nhanh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chóng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trườn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dùng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lựu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hỏa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địch</a:t>
            </a:r>
            <a:r>
              <a:rPr lang="en-US" sz="4800" b="1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etna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33375"/>
            <a:ext cx="4046538" cy="6191250"/>
          </a:xfr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4035" name="Picture 3" descr="v_laichau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426" y="404813"/>
            <a:ext cx="3940175" cy="6119812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7772400" y="3886200"/>
            <a:ext cx="1295400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630488" y="1125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360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847976" y="1270001"/>
            <a:ext cx="5453063" cy="2944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6" grpId="1" animBg="1"/>
      <p:bldP spid="440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615008" y="500064"/>
            <a:ext cx="1094521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Đạn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hết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hỏa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vẫn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chưa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,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liền</a:t>
            </a:r>
            <a:r>
              <a:rPr lang="en-US" sz="4800" b="1" dirty="0">
                <a:solidFill>
                  <a:srgbClr val="0000FF"/>
                </a:solidFill>
              </a:rPr>
              <a:t> lao </a:t>
            </a:r>
            <a:r>
              <a:rPr lang="en-US" sz="4800" b="1" dirty="0" err="1">
                <a:solidFill>
                  <a:srgbClr val="0000FF"/>
                </a:solidFill>
              </a:rPr>
              <a:t>cả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lấp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lỗ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châu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mai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điều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tiêu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Him Lam.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anh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dũng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48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800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han%20Dinh%20G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42876"/>
            <a:ext cx="5715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cf87ee498f6c7c4ed04c1ef0c57ee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42116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"/>
            <a:ext cx="5003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6976" y="5013326"/>
            <a:ext cx="115602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Bế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lấy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thân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súng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020" y="76200"/>
            <a:ext cx="8385175" cy="1023938"/>
          </a:xfrm>
        </p:spPr>
        <p:txBody>
          <a:bodyPr/>
          <a:lstStyle/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.VnArial" panose="020B7200000000000000" pitchFamily="34" charset="0"/>
              </a:rPr>
              <a:t>Ghi</a:t>
            </a:r>
            <a:r>
              <a:rPr 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.VnArial" panose="020B7200000000000000" pitchFamily="34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: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992" y="1268414"/>
            <a:ext cx="11089232" cy="4827587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4800" b="1" dirty="0">
                <a:solidFill>
                  <a:srgbClr val="0000FF"/>
                </a:solidFill>
              </a:rPr>
              <a:t>   Sau 56 </a:t>
            </a:r>
            <a:r>
              <a:rPr lang="en-US" sz="4800" b="1" dirty="0" err="1">
                <a:solidFill>
                  <a:srgbClr val="0000FF"/>
                </a:solidFill>
              </a:rPr>
              <a:t>ngày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đêm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đấu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kiên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800" b="1" dirty="0" err="1">
                <a:solidFill>
                  <a:srgbClr val="0000FF"/>
                </a:solidFill>
              </a:rPr>
              <a:t>cường</a:t>
            </a:r>
            <a:r>
              <a:rPr lang="en-US" sz="4800" b="1" dirty="0">
                <a:solidFill>
                  <a:srgbClr val="0000FF"/>
                </a:solidFill>
              </a:rPr>
              <a:t>,  </a:t>
            </a:r>
            <a:r>
              <a:rPr lang="en-US" sz="4800" b="1" dirty="0" err="1">
                <a:solidFill>
                  <a:srgbClr val="0000FF"/>
                </a:solidFill>
              </a:rPr>
              <a:t>gian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khổ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bộ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</a:rPr>
              <a:t>đã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đánh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sập</a:t>
            </a:r>
            <a:r>
              <a:rPr lang="en-US" sz="4800" b="1" dirty="0">
                <a:solidFill>
                  <a:srgbClr val="0000FF"/>
                </a:solidFill>
              </a:rPr>
              <a:t> “</a:t>
            </a:r>
            <a:r>
              <a:rPr lang="en-US" sz="4800" b="1" dirty="0" err="1">
                <a:solidFill>
                  <a:srgbClr val="0000FF"/>
                </a:solidFill>
              </a:rPr>
              <a:t>pháo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đài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khổng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lồ</a:t>
            </a:r>
            <a:r>
              <a:rPr lang="en-US" sz="4800" b="1" dirty="0">
                <a:solidFill>
                  <a:srgbClr val="0000FF"/>
                </a:solidFill>
              </a:rPr>
              <a:t>”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Pháp</a:t>
            </a:r>
            <a:r>
              <a:rPr lang="en-US" sz="4800" b="1" dirty="0">
                <a:solidFill>
                  <a:srgbClr val="0000FF"/>
                </a:solidFill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ghi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trang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chói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lọi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sử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giặc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ngoại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xâm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tộc</a:t>
            </a:r>
            <a:r>
              <a:rPr lang="en-US" sz="4800" b="1" dirty="0">
                <a:solidFill>
                  <a:srgbClr val="0000FF"/>
                </a:solidFill>
              </a:rPr>
              <a:t> ta</a:t>
            </a:r>
            <a:r>
              <a:rPr lang="en-US" sz="4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iXaDienBien-nhin-tu-tren-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9144000" cy="5884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71601" y="6034089"/>
            <a:ext cx="8748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PHỐ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BIÊN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NAY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34988" y="404664"/>
            <a:ext cx="1101722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>
                <a:solidFill>
                  <a:srgbClr val="FF0000"/>
                </a:solidFill>
              </a:rPr>
              <a:t>Theo em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>
                <a:solidFill>
                  <a:srgbClr val="FF0000"/>
                </a:solidFill>
              </a:rPr>
              <a:t>“ Tập đoàn cứ điểm”  là gì?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93759" y="2157265"/>
            <a:ext cx="117379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0000FF"/>
                </a:solidFill>
              </a:rPr>
              <a:t>Tập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đoàn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là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nhiều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 (</a:t>
            </a:r>
            <a:r>
              <a:rPr lang="en-US" sz="4800" dirty="0" err="1">
                <a:solidFill>
                  <a:srgbClr val="0000FF"/>
                </a:solidFill>
              </a:rPr>
              <a:t>vị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trí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phòng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ngự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có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công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sự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vững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chắc</a:t>
            </a:r>
            <a:r>
              <a:rPr lang="en-US" sz="4800" dirty="0">
                <a:solidFill>
                  <a:srgbClr val="0000FF"/>
                </a:solidFill>
              </a:rPr>
              <a:t>) </a:t>
            </a:r>
            <a:r>
              <a:rPr lang="en-US" sz="4800" dirty="0" err="1">
                <a:solidFill>
                  <a:srgbClr val="0000FF"/>
                </a:solidFill>
              </a:rPr>
              <a:t>hợp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thành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một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hệ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thống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phòng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thủ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kiên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cố</a:t>
            </a:r>
            <a:r>
              <a:rPr lang="en-US" sz="4800" dirty="0">
                <a:solidFill>
                  <a:srgbClr val="0000FF"/>
                </a:solidFill>
              </a:rPr>
              <a:t> (</a:t>
            </a:r>
            <a:r>
              <a:rPr lang="en-US" sz="4800" dirty="0" err="1">
                <a:solidFill>
                  <a:srgbClr val="0000FF"/>
                </a:solidFill>
              </a:rPr>
              <a:t>tại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Điện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Biên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Phủ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địch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xây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dựng</a:t>
            </a:r>
            <a:r>
              <a:rPr lang="en-US" sz="4800" dirty="0">
                <a:solidFill>
                  <a:srgbClr val="0000FF"/>
                </a:solidFill>
              </a:rPr>
              <a:t> 49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7314"/>
            <a:ext cx="4675188" cy="5500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28750"/>
            <a:ext cx="4343400" cy="542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7016" y="33875"/>
            <a:ext cx="106571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đoàn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cứ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điểm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Điện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Phủ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âm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mưu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giặc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Pháp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29038" y="0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Pháo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00225" y="785813"/>
            <a:ext cx="838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công</a:t>
            </a:r>
            <a:r>
              <a:rPr lang="en-US" sz="4400" b="1" dirty="0"/>
              <a:t> </a:t>
            </a:r>
            <a:r>
              <a:rPr lang="en-US" sz="4400" b="1" dirty="0" err="1"/>
              <a:t>trình</a:t>
            </a:r>
            <a:r>
              <a:rPr lang="en-US" sz="4400" b="1" dirty="0"/>
              <a:t> </a:t>
            </a:r>
            <a:r>
              <a:rPr lang="en-US" sz="4400" b="1" dirty="0" err="1"/>
              <a:t>quân</a:t>
            </a:r>
            <a:r>
              <a:rPr lang="en-US" sz="4400" b="1" dirty="0"/>
              <a:t> </a:t>
            </a:r>
            <a:r>
              <a:rPr lang="en-US" sz="4400" b="1" dirty="0" err="1"/>
              <a:t>sự</a:t>
            </a:r>
            <a:r>
              <a:rPr lang="en-US" sz="4400" b="1" dirty="0"/>
              <a:t> </a:t>
            </a:r>
            <a:r>
              <a:rPr lang="en-US" sz="4400" b="1" dirty="0" err="1"/>
              <a:t>kiên</a:t>
            </a:r>
            <a:r>
              <a:rPr lang="en-US" sz="4400" b="1" dirty="0"/>
              <a:t> </a:t>
            </a:r>
            <a:r>
              <a:rPr lang="en-US" sz="4400" b="1" dirty="0" err="1"/>
              <a:t>cố</a:t>
            </a:r>
            <a:r>
              <a:rPr lang="en-US" sz="4400" b="1" dirty="0"/>
              <a:t>, </a:t>
            </a:r>
            <a:r>
              <a:rPr lang="en-US" sz="4400" b="1" dirty="0" err="1"/>
              <a:t>vững</a:t>
            </a:r>
            <a:r>
              <a:rPr lang="en-US" sz="4400" b="1" dirty="0"/>
              <a:t> </a:t>
            </a:r>
            <a:r>
              <a:rPr lang="en-US" sz="4400" b="1" dirty="0" err="1"/>
              <a:t>chắc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phòng</a:t>
            </a:r>
            <a:r>
              <a:rPr lang="en-US" sz="4400" b="1" dirty="0"/>
              <a:t> </a:t>
            </a:r>
            <a:r>
              <a:rPr lang="en-US" sz="4400" b="1" dirty="0" err="1"/>
              <a:t>thủ</a:t>
            </a:r>
            <a:r>
              <a:rPr lang="en-US" sz="4400" b="1" dirty="0"/>
              <a:t>.</a:t>
            </a:r>
          </a:p>
        </p:txBody>
      </p:sp>
      <p:pic>
        <p:nvPicPr>
          <p:cNvPr id="8196" name="Picture 4" descr="d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2205038"/>
            <a:ext cx="7272338" cy="4652962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4968" y="642938"/>
            <a:ext cx="111612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Vì sao Pháp lại xây dựng Điện Biên Phủ thành pháo đài vững chắc nhất Đông Dương?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4968" y="2996952"/>
            <a:ext cx="112665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/>
              <a:t>- </a:t>
            </a:r>
            <a:r>
              <a:rPr lang="en-US" sz="4400" b="1" dirty="0" err="1"/>
              <a:t>Chúng</a:t>
            </a:r>
            <a:r>
              <a:rPr lang="en-US" sz="4400" b="1" dirty="0"/>
              <a:t> </a:t>
            </a:r>
            <a:r>
              <a:rPr lang="en-US" sz="4400" b="1" dirty="0" err="1"/>
              <a:t>âm</a:t>
            </a:r>
            <a:r>
              <a:rPr lang="en-US" sz="4400" b="1" dirty="0"/>
              <a:t> </a:t>
            </a:r>
            <a:r>
              <a:rPr lang="en-US" sz="4400" b="1" dirty="0" err="1"/>
              <a:t>mưu</a:t>
            </a:r>
            <a:r>
              <a:rPr lang="en-US" sz="4400" b="1" dirty="0"/>
              <a:t> </a:t>
            </a:r>
            <a:r>
              <a:rPr lang="en-US" sz="4400" b="1" dirty="0" err="1"/>
              <a:t>thu</a:t>
            </a:r>
            <a:r>
              <a:rPr lang="en-US" sz="4400" b="1" dirty="0"/>
              <a:t> </a:t>
            </a:r>
            <a:r>
              <a:rPr lang="en-US" sz="4400" b="1" dirty="0" err="1"/>
              <a:t>hút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tiêu</a:t>
            </a:r>
            <a:r>
              <a:rPr lang="en-US" sz="4400" b="1" dirty="0"/>
              <a:t> </a:t>
            </a:r>
            <a:r>
              <a:rPr lang="en-US" sz="4400" b="1" dirty="0" err="1"/>
              <a:t>diệt</a:t>
            </a:r>
            <a:r>
              <a:rPr lang="en-US" sz="4400" b="1" dirty="0"/>
              <a:t> </a:t>
            </a:r>
            <a:r>
              <a:rPr lang="en-US" sz="4400" b="1" dirty="0" err="1"/>
              <a:t>bộ</a:t>
            </a:r>
            <a:r>
              <a:rPr lang="en-US" sz="4400" b="1" dirty="0"/>
              <a:t> </a:t>
            </a:r>
            <a:r>
              <a:rPr lang="en-US" sz="4400" b="1" dirty="0" err="1"/>
              <a:t>đội</a:t>
            </a:r>
            <a:r>
              <a:rPr lang="en-US" sz="4400" b="1" dirty="0"/>
              <a:t>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lực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ta.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4183" y="116583"/>
            <a:ext cx="11233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1.</a:t>
            </a:r>
            <a:r>
              <a:rPr lang="en-US" sz="3600" b="1"/>
              <a:t> Vì sao ta quyết định mở chiến dịch Điện Biên Phủ. Quân ta đã chuẩn bị cho chiến dịch như thế nào?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79" y="1571626"/>
            <a:ext cx="11442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i="1" spc="-50" dirty="0">
                <a:solidFill>
                  <a:srgbClr val="FF0000"/>
                </a:solidFill>
                <a:latin typeface="Arial" charset="0"/>
                <a:cs typeface="Arial" charset="0"/>
              </a:rPr>
              <a:t>2.</a:t>
            </a:r>
            <a:r>
              <a:rPr lang="en-US" sz="3600" b="1" spc="-50" dirty="0">
                <a:latin typeface="Arial" charset="0"/>
                <a:cs typeface="Arial" charset="0"/>
              </a:rPr>
              <a:t> Ta </a:t>
            </a:r>
            <a:r>
              <a:rPr lang="en-US" sz="3600" b="1" spc="-50" dirty="0" err="1">
                <a:latin typeface="Arial" charset="0"/>
                <a:cs typeface="Arial" charset="0"/>
              </a:rPr>
              <a:t>mở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chiến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dịch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điện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Biên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Phủ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gồm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mấy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đợt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tấn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công</a:t>
            </a:r>
            <a:r>
              <a:rPr lang="en-US" sz="3600" b="1" spc="-50" dirty="0">
                <a:latin typeface="Arial" charset="0"/>
                <a:cs typeface="Arial" charset="0"/>
              </a:rPr>
              <a:t>? </a:t>
            </a:r>
            <a:r>
              <a:rPr lang="en-US" sz="3600" b="1" spc="-50" dirty="0" err="1">
                <a:latin typeface="Arial" charset="0"/>
                <a:cs typeface="Arial" charset="0"/>
              </a:rPr>
              <a:t>Thuật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lại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từng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đợt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tấn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công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đó</a:t>
            </a:r>
            <a:r>
              <a:rPr lang="en-US" sz="3600" b="1" spc="-5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79" y="2643189"/>
            <a:ext cx="112096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3. </a:t>
            </a:r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 ta </a:t>
            </a:r>
            <a:r>
              <a:rPr lang="en-US" sz="3600" b="1" dirty="0" err="1"/>
              <a:t>giành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thắng</a:t>
            </a:r>
            <a:r>
              <a:rPr lang="en-US" sz="3600" b="1" dirty="0"/>
              <a:t> </a:t>
            </a:r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Biên</a:t>
            </a:r>
            <a:r>
              <a:rPr lang="en-US" sz="3600" b="1" dirty="0"/>
              <a:t> </a:t>
            </a:r>
            <a:r>
              <a:rPr lang="en-US" sz="3600" b="1" dirty="0" err="1"/>
              <a:t>Phủ</a:t>
            </a:r>
            <a:r>
              <a:rPr lang="en-US" sz="3600" b="1" dirty="0"/>
              <a:t>? </a:t>
            </a:r>
            <a:r>
              <a:rPr lang="en-US" sz="3600" b="1" dirty="0" err="1"/>
              <a:t>Thắng</a:t>
            </a:r>
            <a:r>
              <a:rPr lang="en-US" sz="3600" b="1" dirty="0"/>
              <a:t> </a:t>
            </a:r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ý </a:t>
            </a:r>
            <a:r>
              <a:rPr lang="en-US" sz="3600" b="1" dirty="0" err="1"/>
              <a:t>nghĩa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79" y="5715001"/>
            <a:ext cx="11442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6.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gương</a:t>
            </a:r>
            <a:r>
              <a:rPr lang="en-US" sz="3600" b="1" dirty="0"/>
              <a:t> </a:t>
            </a:r>
            <a:r>
              <a:rPr lang="en-US" sz="3600" b="1" dirty="0" err="1"/>
              <a:t>tiêu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Biên</a:t>
            </a:r>
            <a:r>
              <a:rPr lang="en-US" sz="3600" b="1" dirty="0"/>
              <a:t> </a:t>
            </a:r>
            <a:r>
              <a:rPr lang="en-US" sz="3600" b="1" dirty="0" err="1"/>
              <a:t>Phủ</a:t>
            </a:r>
            <a:r>
              <a:rPr lang="en-US" sz="3600" b="1" dirty="0"/>
              <a:t>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79" y="4071938"/>
            <a:ext cx="1096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4. </a:t>
            </a:r>
            <a:r>
              <a:rPr lang="en-US" sz="3600" b="1" dirty="0"/>
              <a:t>Ai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người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huy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ĐBP</a:t>
            </a:r>
            <a:r>
              <a:rPr lang="en-US" sz="3600" b="1" dirty="0"/>
              <a:t>?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79827" y="4375150"/>
            <a:ext cx="10460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vi-VN" sz="3600" b="1"/>
          </a:p>
        </p:txBody>
      </p:sp>
      <p:sp>
        <p:nvSpPr>
          <p:cNvPr id="14" name="Hình Chữ nhật 13"/>
          <p:cNvSpPr>
            <a:spLocks noChangeArrowheads="1"/>
          </p:cNvSpPr>
          <p:nvPr/>
        </p:nvSpPr>
        <p:spPr bwMode="auto">
          <a:xfrm>
            <a:off x="182960" y="4643438"/>
            <a:ext cx="10702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/>
              <a:t>. Ta </a:t>
            </a:r>
            <a:r>
              <a:rPr lang="en-US" sz="3600" b="1" dirty="0" err="1"/>
              <a:t>chuẩn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chu </a:t>
            </a:r>
            <a:r>
              <a:rPr lang="en-US" sz="3600" b="1" dirty="0" err="1"/>
              <a:t>đáo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4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628</TotalTime>
  <Words>1541</Words>
  <Application>Microsoft Office PowerPoint</Application>
  <PresentationFormat>Custom</PresentationFormat>
  <Paragraphs>154</Paragraphs>
  <Slides>44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.VnArial</vt:lpstr>
      <vt:lpstr>.VnTime</vt:lpstr>
      <vt:lpstr>.VnTimeH</vt:lpstr>
      <vt:lpstr>Arial</vt:lpstr>
      <vt:lpstr>Times New Roman</vt:lpstr>
      <vt:lpstr>Wingdings</vt:lpstr>
      <vt:lpstr>Network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 Vì sao ta quyết định mở chiến dịch Điện Biên Phủ?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nhớ: </vt:lpstr>
      <vt:lpstr>PowerPoint Presentation</vt:lpstr>
    </vt:vector>
  </TitlesOfParts>
  <Company>Huy Hoang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Huan</dc:creator>
  <cp:lastModifiedBy>Admin</cp:lastModifiedBy>
  <cp:revision>158</cp:revision>
  <dcterms:created xsi:type="dcterms:W3CDTF">2006-11-01T18:01:24Z</dcterms:created>
  <dcterms:modified xsi:type="dcterms:W3CDTF">2024-01-24T16:42:45Z</dcterms:modified>
</cp:coreProperties>
</file>