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5"/>
  </p:notesMasterIdLst>
  <p:sldIdLst>
    <p:sldId id="395" r:id="rId3"/>
    <p:sldId id="439" r:id="rId4"/>
    <p:sldId id="545" r:id="rId5"/>
    <p:sldId id="393" r:id="rId6"/>
    <p:sldId id="548" r:id="rId7"/>
    <p:sldId id="543" r:id="rId8"/>
    <p:sldId id="538" r:id="rId9"/>
    <p:sldId id="547" r:id="rId10"/>
    <p:sldId id="546" r:id="rId11"/>
    <p:sldId id="446" r:id="rId12"/>
    <p:sldId id="362" r:id="rId13"/>
    <p:sldId id="4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660"/>
  </p:normalViewPr>
  <p:slideViewPr>
    <p:cSldViewPr snapToGrid="0">
      <p:cViewPr varScale="1">
        <p:scale>
          <a:sx n="91" d="100"/>
          <a:sy n="91"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5BF3F-016B-4B23-B388-FFB7700AFDE0}"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A4EFC-697E-4FED-A6F9-06B2AF7EE40E}" type="slidenum">
              <a:rPr lang="en-US" smtClean="0"/>
              <a:t>‹#›</a:t>
            </a:fld>
            <a:endParaRPr lang="en-US"/>
          </a:p>
        </p:txBody>
      </p:sp>
    </p:spTree>
    <p:extLst>
      <p:ext uri="{BB962C8B-B14F-4D97-AF65-F5344CB8AC3E}">
        <p14:creationId xmlns:p14="http://schemas.microsoft.com/office/powerpoint/2010/main" val="291011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97145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02560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203853"/>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0733186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FAF7-16DE-42ED-8A89-9DABE209DD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8A5CBB1-3EB9-4366-A1E1-CA59DD0078AA}"/>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4" name="Footer Placeholder 3">
            <a:extLst>
              <a:ext uri="{FF2B5EF4-FFF2-40B4-BE49-F238E27FC236}">
                <a16:creationId xmlns:a16="http://schemas.microsoft.com/office/drawing/2014/main" id="{9E25A73C-8FB8-4938-9A82-8D016AA04A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8026115-DBD5-4735-B33C-683CFF7E620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0A81ED-B7DD-428E-BE07-392F73380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8" name="Picture 7">
            <a:extLst>
              <a:ext uri="{FF2B5EF4-FFF2-40B4-BE49-F238E27FC236}">
                <a16:creationId xmlns:a16="http://schemas.microsoft.com/office/drawing/2014/main" id="{E5F7D8F5-D221-4EA9-9B9D-9AD2613F8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3534208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2685138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6793547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2780916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51410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2301762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2797049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78609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731880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6073609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5411351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9813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653304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18935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4104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490704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9174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96167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179643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21/11/2023</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56128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204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68E6207-615F-431B-9A88-F3367E6D23A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4" name="Picture 23">
            <a:extLst>
              <a:ext uri="{FF2B5EF4-FFF2-40B4-BE49-F238E27FC236}">
                <a16:creationId xmlns:a16="http://schemas.microsoft.com/office/drawing/2014/main" id="{87E4762A-F4BA-4634-BD35-535D7FF35649}"/>
              </a:ext>
            </a:extLst>
          </p:cNvPr>
          <p:cNvPicPr>
            <a:picLocks noChangeAspect="1"/>
          </p:cNvPicPr>
          <p:nvPr userDrawn="1"/>
        </p:nvPicPr>
        <p:blipFill>
          <a:blip r:embed="rId14"/>
          <a:stretch>
            <a:fillRect/>
          </a:stretch>
        </p:blipFill>
        <p:spPr>
          <a:xfrm>
            <a:off x="-62357000" y="1070700"/>
            <a:ext cx="6858000" cy="6858000"/>
          </a:xfrm>
          <a:prstGeom prst="rect">
            <a:avLst/>
          </a:prstGeom>
        </p:spPr>
      </p:pic>
      <p:pic>
        <p:nvPicPr>
          <p:cNvPr id="25" name="Picture 24">
            <a:extLst>
              <a:ext uri="{FF2B5EF4-FFF2-40B4-BE49-F238E27FC236}">
                <a16:creationId xmlns:a16="http://schemas.microsoft.com/office/drawing/2014/main" id="{23E2844E-E4F6-4926-BBB9-BEA717D68950}"/>
              </a:ext>
            </a:extLst>
          </p:cNvPr>
          <p:cNvPicPr>
            <a:picLocks noChangeAspect="1"/>
          </p:cNvPicPr>
          <p:nvPr userDrawn="1"/>
        </p:nvPicPr>
        <p:blipFill>
          <a:blip r:embed="rId14"/>
          <a:stretch>
            <a:fillRect/>
          </a:stretch>
        </p:blipFill>
        <p:spPr>
          <a:xfrm>
            <a:off x="64981667" y="-2348967"/>
            <a:ext cx="6858000" cy="6858000"/>
          </a:xfrm>
          <a:prstGeom prst="rect">
            <a:avLst/>
          </a:prstGeom>
        </p:spPr>
      </p:pic>
    </p:spTree>
    <p:extLst>
      <p:ext uri="{BB962C8B-B14F-4D97-AF65-F5344CB8AC3E}">
        <p14:creationId xmlns:p14="http://schemas.microsoft.com/office/powerpoint/2010/main" val="40089423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grpSp>
        <p:nvGrpSpPr>
          <p:cNvPr id="8" name="Group 7">
            <a:extLst>
              <a:ext uri="{FF2B5EF4-FFF2-40B4-BE49-F238E27FC236}">
                <a16:creationId xmlns:a16="http://schemas.microsoft.com/office/drawing/2014/main" id="{68B72980-4883-4A11-97EB-015D606F1575}"/>
              </a:ext>
            </a:extLst>
          </p:cNvPr>
          <p:cNvGrpSpPr/>
          <p:nvPr/>
        </p:nvGrpSpPr>
        <p:grpSpPr>
          <a:xfrm>
            <a:off x="2005973" y="1504507"/>
            <a:ext cx="7664523" cy="1577122"/>
            <a:chOff x="1186949" y="1868514"/>
            <a:chExt cx="6528373" cy="1577122"/>
          </a:xfrm>
        </p:grpSpPr>
        <p:sp>
          <p:nvSpPr>
            <p:cNvPr id="10" name="文本框 20">
              <a:extLst>
                <a:ext uri="{FF2B5EF4-FFF2-40B4-BE49-F238E27FC236}">
                  <a16:creationId xmlns:a16="http://schemas.microsoft.com/office/drawing/2014/main" id="{B5331C81-9A84-4E0D-9630-FFB44AD36B48}"/>
                </a:ext>
              </a:extLst>
            </p:cNvPr>
            <p:cNvSpPr txBox="1"/>
            <p:nvPr/>
          </p:nvSpPr>
          <p:spPr>
            <a:xfrm>
              <a:off x="1186949" y="1875976"/>
              <a:ext cx="651080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03200">
                    <a:solidFill>
                      <a:srgbClr val="FE912C"/>
                    </a:solidFill>
                  </a:ln>
                  <a:solidFill>
                    <a:srgbClr val="FE912C"/>
                  </a:solidFill>
                  <a:effectLst>
                    <a:outerShdw blurRad="50800" dist="38100" algn="l"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KHỞI ĐỘNG</a:t>
              </a:r>
            </a:p>
          </p:txBody>
        </p:sp>
        <p:sp>
          <p:nvSpPr>
            <p:cNvPr id="13" name="文本框 25">
              <a:extLst>
                <a:ext uri="{FF2B5EF4-FFF2-40B4-BE49-F238E27FC236}">
                  <a16:creationId xmlns:a16="http://schemas.microsoft.com/office/drawing/2014/main" id="{C70E5DC5-2320-488B-A640-80DE28D6610A}"/>
                </a:ext>
              </a:extLst>
            </p:cNvPr>
            <p:cNvSpPr txBox="1"/>
            <p:nvPr/>
          </p:nvSpPr>
          <p:spPr>
            <a:xfrm>
              <a:off x="1204517" y="1868514"/>
              <a:ext cx="651080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0">
                    <a:solidFill>
                      <a:srgbClr val="FFFFFF"/>
                    </a:solidFill>
                  </a:ln>
                  <a:solidFill>
                    <a:prstClr val="white"/>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KHỞI ĐỘNG</a:t>
              </a:r>
            </a:p>
          </p:txBody>
        </p:sp>
      </p:grpSp>
    </p:spTree>
    <p:extLst>
      <p:ext uri="{BB962C8B-B14F-4D97-AF65-F5344CB8AC3E}">
        <p14:creationId xmlns:p14="http://schemas.microsoft.com/office/powerpoint/2010/main" val="3492083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endPar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endParaRP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UTM Avo" panose="02040603050506020204" pitchFamily="18" charset="0"/>
                <a:ea typeface="+mn-ea"/>
                <a:cs typeface="+mn-cs"/>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5867" b="1" i="0" u="none" strike="noStrike" kern="0" cap="none" spc="0" normalizeH="0" baseline="0" noProof="0">
                <a:ln>
                  <a:noFill/>
                </a:ln>
                <a:solidFill>
                  <a:srgbClr val="D34827"/>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356815" y="1110880"/>
            <a:ext cx="11597641" cy="160043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4400" b="1" kern="0" dirty="0">
                <a:solidFill>
                  <a:srgbClr val="4472C4"/>
                </a:solidFill>
                <a:latin typeface="Cambria" panose="02040503050406030204" pitchFamily="18" charset="0"/>
                <a:ea typeface="Cambria" panose="02040503050406030204" pitchFamily="18" charset="0"/>
                <a:sym typeface="Arial"/>
              </a:rPr>
              <a:t>Chia </a:t>
            </a:r>
            <a:r>
              <a:rPr lang="en-US" sz="4400" b="1" kern="0" dirty="0" err="1">
                <a:solidFill>
                  <a:srgbClr val="4472C4"/>
                </a:solidFill>
                <a:latin typeface="Cambria" panose="02040503050406030204" pitchFamily="18" charset="0"/>
                <a:ea typeface="Cambria" panose="02040503050406030204" pitchFamily="18" charset="0"/>
                <a:sym typeface="Arial"/>
              </a:rPr>
              <a:t>sẻ</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về</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những</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việc</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cần</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làm</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để</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chăm</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sóc</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hạt</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hoa</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cây</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cảnh</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mà</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em</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vừa</a:t>
            </a:r>
            <a:r>
              <a:rPr lang="en-US" sz="4400" b="1" kern="0" dirty="0">
                <a:solidFill>
                  <a:srgbClr val="4472C4"/>
                </a:solidFill>
                <a:latin typeface="Cambria" panose="02040503050406030204" pitchFamily="18" charset="0"/>
                <a:ea typeface="Cambria" panose="02040503050406030204" pitchFamily="18" charset="0"/>
                <a:sym typeface="Arial"/>
              </a:rPr>
              <a:t> </a:t>
            </a:r>
            <a:r>
              <a:rPr lang="en-US" sz="4400" b="1" kern="0" dirty="0" err="1">
                <a:solidFill>
                  <a:srgbClr val="4472C4"/>
                </a:solidFill>
                <a:latin typeface="Cambria" panose="02040503050406030204" pitchFamily="18" charset="0"/>
                <a:ea typeface="Cambria" panose="02040503050406030204" pitchFamily="18" charset="0"/>
                <a:sym typeface="Arial"/>
              </a:rPr>
              <a:t>gieo</a:t>
            </a:r>
            <a:endParaRPr kumimoji="0" lang="en-US" sz="4400" b="1" i="0" u="none" strike="noStrike" kern="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3815401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5"/>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B5D81561-A54B-473A-9D4C-22308E8EB925}"/>
              </a:ext>
            </a:extLst>
          </p:cNvPr>
          <p:cNvSpPr/>
          <p:nvPr/>
        </p:nvSpPr>
        <p:spPr>
          <a:xfrm>
            <a:off x="392723" y="327073"/>
            <a:ext cx="11406553" cy="6203853"/>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891FEAD-1FDE-C03E-5E7E-CDBFC9EC7EA5}"/>
              </a:ext>
            </a:extLst>
          </p:cNvPr>
          <p:cNvPicPr>
            <a:picLocks noChangeAspect="1"/>
          </p:cNvPicPr>
          <p:nvPr/>
        </p:nvPicPr>
        <p:blipFill>
          <a:blip r:embed="rId2"/>
          <a:stretch>
            <a:fillRect/>
          </a:stretch>
        </p:blipFill>
        <p:spPr>
          <a:xfrm>
            <a:off x="2687269" y="574485"/>
            <a:ext cx="7023201" cy="1457070"/>
          </a:xfrm>
          <a:prstGeom prst="rect">
            <a:avLst/>
          </a:prstGeom>
        </p:spPr>
      </p:pic>
      <p:sp>
        <p:nvSpPr>
          <p:cNvPr id="3" name="TextBox 2">
            <a:extLst>
              <a:ext uri="{FF2B5EF4-FFF2-40B4-BE49-F238E27FC236}">
                <a16:creationId xmlns:a16="http://schemas.microsoft.com/office/drawing/2014/main" id="{2539B07A-143A-66C5-12FB-7947E9B20B5F}"/>
              </a:ext>
            </a:extLst>
          </p:cNvPr>
          <p:cNvSpPr txBox="1"/>
          <p:nvPr/>
        </p:nvSpPr>
        <p:spPr>
          <a:xfrm>
            <a:off x="617220" y="1714500"/>
            <a:ext cx="10812780" cy="4684744"/>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nl-NL" sz="3600" b="1" dirty="0">
                <a:solidFill>
                  <a:srgbClr val="FF0000"/>
                </a:solidFill>
                <a:latin typeface="Cambria" panose="02040503050406030204" pitchFamily="18" charset="0"/>
                <a:ea typeface="Cambria" panose="02040503050406030204" pitchFamily="18" charset="0"/>
              </a:rPr>
              <a:t>C</a:t>
            </a:r>
            <a:r>
              <a:rPr lang="nl-NL" sz="3600" b="1" dirty="0">
                <a:solidFill>
                  <a:srgbClr val="FF0000"/>
                </a:solidFill>
                <a:effectLst/>
                <a:latin typeface="Cambria" panose="02040503050406030204" pitchFamily="18" charset="0"/>
                <a:ea typeface="Cambria" panose="02040503050406030204" pitchFamily="18" charset="0"/>
              </a:rPr>
              <a:t>họn hai đội chơi, mỗi đội 5 bạn đứng xếp thành hàng. </a:t>
            </a:r>
          </a:p>
          <a:p>
            <a:pPr marL="571500" marR="0" indent="-571500" algn="just">
              <a:lnSpc>
                <a:spcPct val="120000"/>
              </a:lnSpc>
              <a:spcBef>
                <a:spcPts val="0"/>
              </a:spcBef>
              <a:spcAft>
                <a:spcPts val="0"/>
              </a:spcAft>
              <a:buFont typeface="Wingdings" panose="05000000000000000000" pitchFamily="2" charset="2"/>
              <a:buChar char="q"/>
            </a:pPr>
            <a:r>
              <a:rPr lang="nl-NL" sz="3600" b="1" dirty="0">
                <a:solidFill>
                  <a:srgbClr val="FF0000"/>
                </a:solidFill>
                <a:effectLst/>
                <a:latin typeface="Cambria" panose="02040503050406030204" pitchFamily="18" charset="0"/>
                <a:ea typeface="Cambria" panose="02040503050406030204" pitchFamily="18" charset="0"/>
              </a:rPr>
              <a:t>Khi có hiệu lệnh bắt đầu của bạn quản trò thì lần lượt từng bạn trong mỗi đội </a:t>
            </a:r>
            <a:r>
              <a:rPr lang="nl-NL" sz="3600" b="1" dirty="0">
                <a:solidFill>
                  <a:srgbClr val="FF0000"/>
                </a:solidFill>
                <a:latin typeface="Cambria" panose="02040503050406030204" pitchFamily="18" charset="0"/>
                <a:ea typeface="Cambria" panose="02040503050406030204" pitchFamily="18" charset="0"/>
              </a:rPr>
              <a:t>nêu các dụng cụ cần thiết khi gieo hạt hoa, cây cảnh trong chậu.</a:t>
            </a:r>
            <a:endParaRPr lang="nl-NL" sz="3600" b="1" dirty="0">
              <a:solidFill>
                <a:srgbClr val="FF0000"/>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Wingdings" panose="05000000000000000000" pitchFamily="2" charset="2"/>
              <a:buChar char="q"/>
            </a:pP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effectLst/>
                <a:latin typeface="Cambria" panose="02040503050406030204" pitchFamily="18" charset="0"/>
                <a:ea typeface="Cambria" panose="02040503050406030204" pitchFamily="18" charset="0"/>
              </a:rPr>
              <a:t>hơi trong một phút, đội nào nêu đúng và nhanh hơn thì thắng.</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241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9A54B259-98D6-A721-A67C-E104B735AA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6701" y="1350334"/>
            <a:ext cx="5041605" cy="276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96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63000"/>
                                  </p:stCondLst>
                                  <p:iterate type="lt">
                                    <p:tmPct val="5000"/>
                                  </p:iterate>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AB55A98E-207E-6DE1-092C-1791AB8FA31A}"/>
              </a:ext>
            </a:extLst>
          </p:cNvPr>
          <p:cNvPicPr>
            <a:picLocks noChangeAspect="1"/>
          </p:cNvPicPr>
          <p:nvPr/>
        </p:nvPicPr>
        <p:blipFill>
          <a:blip r:embed="rId5"/>
          <a:stretch>
            <a:fillRect/>
          </a:stretch>
        </p:blipFill>
        <p:spPr>
          <a:xfrm>
            <a:off x="4032886" y="220425"/>
            <a:ext cx="3718882" cy="1072989"/>
          </a:xfrm>
          <a:prstGeom prst="rect">
            <a:avLst/>
          </a:prstGeom>
        </p:spPr>
      </p:pic>
      <p:pic>
        <p:nvPicPr>
          <p:cNvPr id="7" name="Picture 6">
            <a:extLst>
              <a:ext uri="{FF2B5EF4-FFF2-40B4-BE49-F238E27FC236}">
                <a16:creationId xmlns:a16="http://schemas.microsoft.com/office/drawing/2014/main" id="{24A3BB24-7706-7909-9B1F-31C61356EFA5}"/>
              </a:ext>
            </a:extLst>
          </p:cNvPr>
          <p:cNvPicPr>
            <a:picLocks noChangeAspect="1"/>
          </p:cNvPicPr>
          <p:nvPr/>
        </p:nvPicPr>
        <p:blipFill>
          <a:blip r:embed="rId6"/>
          <a:stretch>
            <a:fillRect/>
          </a:stretch>
        </p:blipFill>
        <p:spPr>
          <a:xfrm>
            <a:off x="2052084" y="1424260"/>
            <a:ext cx="7951976" cy="3079604"/>
          </a:xfrm>
          <a:prstGeom prst="rect">
            <a:avLst/>
          </a:prstGeom>
        </p:spPr>
      </p:pic>
      <p:sp>
        <p:nvSpPr>
          <p:cNvPr id="11" name="TextBox 10">
            <a:extLst>
              <a:ext uri="{FF2B5EF4-FFF2-40B4-BE49-F238E27FC236}">
                <a16:creationId xmlns:a16="http://schemas.microsoft.com/office/drawing/2014/main" id="{487B2BEC-5B37-A16D-6D52-295A19B16EC7}"/>
              </a:ext>
            </a:extLst>
          </p:cNvPr>
          <p:cNvSpPr txBox="1"/>
          <p:nvPr/>
        </p:nvSpPr>
        <p:spPr>
          <a:xfrm>
            <a:off x="4816549" y="4593265"/>
            <a:ext cx="2360428" cy="830997"/>
          </a:xfrm>
          <a:prstGeom prst="rect">
            <a:avLst/>
          </a:prstGeom>
          <a:noFill/>
        </p:spPr>
        <p:txBody>
          <a:bodyPr wrap="square" rtlCol="0">
            <a:spAutoFit/>
          </a:bodyPr>
          <a:lstStyle/>
          <a:p>
            <a:pPr algn="ctr"/>
            <a:r>
              <a:rPr lang="en-US" sz="4800" b="1" dirty="0"/>
              <a:t>(</a:t>
            </a:r>
            <a:r>
              <a:rPr lang="en-US" sz="4800" b="1" dirty="0" err="1"/>
              <a:t>Tiết</a:t>
            </a:r>
            <a:r>
              <a:rPr lang="en-US" sz="4800" b="1" dirty="0"/>
              <a:t> 3)</a:t>
            </a:r>
          </a:p>
        </p:txBody>
      </p:sp>
    </p:spTree>
    <p:extLst>
      <p:ext uri="{BB962C8B-B14F-4D97-AF65-F5344CB8AC3E}">
        <p14:creationId xmlns:p14="http://schemas.microsoft.com/office/powerpoint/2010/main" val="2963406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6928CD-7066-A8FC-A594-2365362074D3}"/>
              </a:ext>
            </a:extLst>
          </p:cNvPr>
          <p:cNvSpPr txBox="1"/>
          <p:nvPr/>
        </p:nvSpPr>
        <p:spPr>
          <a:xfrm>
            <a:off x="1524612" y="1879321"/>
            <a:ext cx="9142771" cy="4031873"/>
          </a:xfrm>
          <a:prstGeom prst="rect">
            <a:avLst/>
          </a:prstGeom>
          <a:noFill/>
        </p:spPr>
        <p:txBody>
          <a:bodyPr wrap="square">
            <a:spAutoFit/>
          </a:bodyPr>
          <a:lstStyle/>
          <a:p>
            <a:pPr marL="0" marR="0" algn="just">
              <a:spcBef>
                <a:spcPts val="0"/>
              </a:spcBef>
              <a:spcAft>
                <a:spcPts val="0"/>
              </a:spcAft>
            </a:pPr>
            <a:r>
              <a:rPr lang="vi-VN" sz="3200">
                <a:effectLst/>
                <a:latin typeface="Times New Roman" panose="02020603050405020304" pitchFamily="18" charset="0"/>
                <a:ea typeface="Times New Roman" panose="02020603050405020304" pitchFamily="18" charset="0"/>
              </a:rPr>
              <a:t>- Nêu được cách gieo hạt hoa và cây cảnh trong chậu và thực hành gieo hạt</a:t>
            </a:r>
            <a:endParaRPr lang="en-US" sz="2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200">
                <a:effectLst/>
                <a:latin typeface="Times New Roman" panose="02020603050405020304" pitchFamily="18" charset="0"/>
                <a:ea typeface="Times New Roman" panose="02020603050405020304" pitchFamily="18" charset="0"/>
              </a:rPr>
              <a:t>- Có hứng thú với việc trồng, chăm sóc và bảo vệ hoa, cây cảnh. </a:t>
            </a:r>
            <a:endParaRPr lang="en-US" sz="2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3200">
                <a:effectLst/>
                <a:latin typeface="Times New Roman" panose="02020603050405020304" pitchFamily="18" charset="0"/>
                <a:ea typeface="Times New Roman" panose="02020603050405020304" pitchFamily="18" charset="0"/>
              </a:rPr>
              <a:t>- Vận dụng được kiến thức vào thực tiễn: chọn chậu, giá thể, chọn giống hoa và cây cảnh thích hợp để gieo trồng. Dùng châu hoa, cây cảnh mình trồng để trang trí nhà cửa, tặng bạn bè người thân.</a:t>
            </a:r>
            <a:endParaRPr lang="en-US" sz="28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85713F03-12EF-3509-E797-D4524FE72947}"/>
              </a:ext>
            </a:extLst>
          </p:cNvPr>
          <p:cNvSpPr/>
          <p:nvPr/>
        </p:nvSpPr>
        <p:spPr>
          <a:xfrm>
            <a:off x="3390193" y="946806"/>
            <a:ext cx="541161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YÊU CẦU CẦN ĐẠT</a:t>
            </a:r>
          </a:p>
        </p:txBody>
      </p:sp>
    </p:spTree>
    <p:extLst>
      <p:ext uri="{BB962C8B-B14F-4D97-AF65-F5344CB8AC3E}">
        <p14:creationId xmlns:p14="http://schemas.microsoft.com/office/powerpoint/2010/main" val="23413821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E2BAAB47-57C0-FCAC-08F6-18E5E8BAF526}"/>
              </a:ext>
            </a:extLst>
          </p:cNvPr>
          <p:cNvPicPr>
            <a:picLocks noChangeAspect="1"/>
          </p:cNvPicPr>
          <p:nvPr/>
        </p:nvPicPr>
        <p:blipFill>
          <a:blip r:embed="rId5"/>
          <a:stretch>
            <a:fillRect/>
          </a:stretch>
        </p:blipFill>
        <p:spPr>
          <a:xfrm>
            <a:off x="1883048" y="2204689"/>
            <a:ext cx="7681626" cy="1810669"/>
          </a:xfrm>
          <a:prstGeom prst="rect">
            <a:avLst/>
          </a:prstGeom>
        </p:spPr>
      </p:pic>
    </p:spTree>
    <p:extLst>
      <p:ext uri="{BB962C8B-B14F-4D97-AF65-F5344CB8AC3E}">
        <p14:creationId xmlns:p14="http://schemas.microsoft.com/office/powerpoint/2010/main" val="3283939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841964" y="585013"/>
            <a:ext cx="8679174" cy="707886"/>
          </a:xfrm>
          <a:prstGeom prst="rect">
            <a:avLst/>
          </a:prstGeom>
          <a:noFill/>
        </p:spPr>
        <p:txBody>
          <a:bodyPr wrap="square">
            <a:spAutoFit/>
          </a:bodyPr>
          <a:lstStyle/>
          <a:p>
            <a:pPr lvl="0">
              <a:defRPr/>
            </a:pPr>
            <a:r>
              <a:rPr lang="vi-VN" sz="4000" b="1" dirty="0">
                <a:solidFill>
                  <a:srgbClr val="FF0000"/>
                </a:solidFill>
                <a:cs typeface="Arial" panose="020B0604020202020204" pitchFamily="34" charset="0"/>
              </a:rPr>
              <a:t>Thực hành gieo hạt hoa, cây cảnh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28" name="Picture 4" descr="HOẠT ĐỘNG TRẢI NGHIỆM &quot; BÉ GIEO HẠT NẢY MẦM&quot; CỦA CÁC BÉ 4,5 TUỔI | Trường  Mầm non Đồng Bài">
            <a:extLst>
              <a:ext uri="{FF2B5EF4-FFF2-40B4-BE49-F238E27FC236}">
                <a16:creationId xmlns:a16="http://schemas.microsoft.com/office/drawing/2014/main" id="{843E376B-661E-1C19-D594-288FF86A8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1621631"/>
            <a:ext cx="6143624" cy="460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921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cách trồng cây sứ bằng hạt và cách chăm sóc hạt sau khi ươm">
            <a:hlinkClick r:id="" action="ppaction://media"/>
            <a:extLst>
              <a:ext uri="{FF2B5EF4-FFF2-40B4-BE49-F238E27FC236}">
                <a16:creationId xmlns:a16="http://schemas.microsoft.com/office/drawing/2014/main" id="{C4CE83E1-E52E-3608-B0A0-3A4B13EA17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056533" cy="6781800"/>
          </a:xfrm>
          <a:prstGeom prst="rect">
            <a:avLst/>
          </a:prstGeom>
        </p:spPr>
      </p:pic>
    </p:spTree>
    <p:extLst>
      <p:ext uri="{BB962C8B-B14F-4D97-AF65-F5344CB8AC3E}">
        <p14:creationId xmlns:p14="http://schemas.microsoft.com/office/powerpoint/2010/main" val="4240095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689564" y="918388"/>
            <a:ext cx="867917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Arial" panose="020B0604020202020204" pitchFamily="34" charset="0"/>
                <a:cs typeface="Arial" panose="020B0604020202020204" pitchFamily="34" charset="0"/>
              </a:rPr>
              <a:t>T</a:t>
            </a:r>
            <a:r>
              <a:rPr kumimoji="0" lang="vi-VN"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ự đánh giá và đánh giá chéo kết quả thực hành</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5834731D-2922-1EEA-C911-8B4C786B0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114" y="1962590"/>
            <a:ext cx="4181035" cy="4181035"/>
          </a:xfrm>
          <a:prstGeom prst="rect">
            <a:avLst/>
          </a:prstGeom>
        </p:spPr>
      </p:pic>
    </p:spTree>
    <p:extLst>
      <p:ext uri="{BB962C8B-B14F-4D97-AF65-F5344CB8AC3E}">
        <p14:creationId xmlns:p14="http://schemas.microsoft.com/office/powerpoint/2010/main" val="93817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202</Words>
  <Application>Microsoft Office PowerPoint</Application>
  <PresentationFormat>Widescreen</PresentationFormat>
  <Paragraphs>15</Paragraphs>
  <Slides>12</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#9Slide05 Angelline</vt:lpstr>
      <vt:lpstr>Arial</vt:lpstr>
      <vt:lpstr>Calibri</vt:lpstr>
      <vt:lpstr>Calibri Light</vt:lpstr>
      <vt:lpstr>Cambria</vt:lpstr>
      <vt:lpstr>Times New Roman</vt:lpstr>
      <vt:lpstr>UTM Avo</vt:lpstr>
      <vt:lpstr>UTM Showcard</vt:lpstr>
      <vt:lpstr>Wingdings</vt:lpstr>
      <vt:lpstr>字体视界-蓝瘦想哭体</vt:lpstr>
      <vt:lpstr>字魂156号-萌趣苏打饼</vt:lpstr>
      <vt:lpstr>思源黑体 CN</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13</cp:revision>
  <dcterms:created xsi:type="dcterms:W3CDTF">2023-09-13T13:33:47Z</dcterms:created>
  <dcterms:modified xsi:type="dcterms:W3CDTF">2023-11-21T07:27:37Z</dcterms:modified>
</cp:coreProperties>
</file>