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56" r:id="rId5"/>
    <p:sldId id="257" r:id="rId6"/>
    <p:sldId id="261" r:id="rId7"/>
    <p:sldId id="262" r:id="rId8"/>
    <p:sldId id="264" r:id="rId9"/>
    <p:sldId id="265" r:id="rId10"/>
    <p:sldId id="266" r:id="rId11"/>
    <p:sldId id="267" r:id="rId12"/>
    <p:sldId id="268" r:id="rId13"/>
    <p:sldId id="269" r:id="rId14"/>
    <p:sldId id="270" r:id="rId15"/>
    <p:sldId id="263" r:id="rId16"/>
    <p:sldId id="271" r:id="rId17"/>
    <p:sldId id="273" r:id="rId18"/>
    <p:sldId id="274" r:id="rId19"/>
    <p:sldId id="272" r:id="rId20"/>
    <p:sldId id="276" r:id="rId21"/>
    <p:sldId id="277" r:id="rId22"/>
    <p:sldId id="278" r:id="rId23"/>
    <p:sldId id="279" r:id="rId24"/>
    <p:sldId id="281" r:id="rId25"/>
    <p:sldId id="283"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0661" autoAdjust="0"/>
  </p:normalViewPr>
  <p:slideViewPr>
    <p:cSldViewPr snapToGrid="0">
      <p:cViewPr varScale="1">
        <p:scale>
          <a:sx n="83" d="100"/>
          <a:sy n="83" d="100"/>
        </p:scale>
        <p:origin x="942" y="90"/>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1.png"/><Relationship Id="rId18" Type="http://schemas.microsoft.com/office/2007/relationships/hdphoto" Target="../media/hdphoto15.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12.wdp"/><Relationship Id="rId17" Type="http://schemas.openxmlformats.org/officeDocument/2006/relationships/image" Target="../media/image53.png"/><Relationship Id="rId2" Type="http://schemas.openxmlformats.org/officeDocument/2006/relationships/image" Target="../media/image45.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9.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pic>
        <p:nvPicPr>
          <p:cNvPr id="4" name="Picture 3">
            <a:extLst>
              <a:ext uri="{FF2B5EF4-FFF2-40B4-BE49-F238E27FC236}">
                <a16:creationId xmlns:a16="http://schemas.microsoft.com/office/drawing/2014/main" id="{4049DA4E-AEAD-90D5-6A98-11B6449E5A26}"/>
              </a:ext>
            </a:extLst>
          </p:cNvPr>
          <p:cNvPicPr>
            <a:picLocks noChangeAspect="1"/>
          </p:cNvPicPr>
          <p:nvPr/>
        </p:nvPicPr>
        <p:blipFill>
          <a:blip r:embed="rId5"/>
          <a:stretch>
            <a:fillRect/>
          </a:stretch>
        </p:blipFill>
        <p:spPr>
          <a:xfrm>
            <a:off x="-5112616" y="278849"/>
            <a:ext cx="2483716" cy="3226066"/>
          </a:xfrm>
          <a:prstGeom prst="rect">
            <a:avLst/>
          </a:prstGeom>
        </p:spPr>
      </p:pic>
      <p:pic>
        <p:nvPicPr>
          <p:cNvPr id="5" name="Picture 4">
            <a:extLst>
              <a:ext uri="{FF2B5EF4-FFF2-40B4-BE49-F238E27FC236}">
                <a16:creationId xmlns:a16="http://schemas.microsoft.com/office/drawing/2014/main" id="{41006571-B0D3-4DBF-9395-2F408CD2E7CC}"/>
              </a:ext>
            </a:extLst>
          </p:cNvPr>
          <p:cNvPicPr>
            <a:picLocks noChangeAspect="1"/>
          </p:cNvPicPr>
          <p:nvPr/>
        </p:nvPicPr>
        <p:blipFill>
          <a:blip r:embed="rId5"/>
          <a:stretch>
            <a:fillRect/>
          </a:stretch>
        </p:blipFill>
        <p:spPr>
          <a:xfrm>
            <a:off x="-1216771" y="10151561"/>
            <a:ext cx="10583480" cy="3226066"/>
          </a:xfrm>
          <a:prstGeom prst="rect">
            <a:avLst/>
          </a:prstGeom>
        </p:spPr>
      </p:pic>
      <p:pic>
        <p:nvPicPr>
          <p:cNvPr id="6" name="Picture 5">
            <a:extLst>
              <a:ext uri="{FF2B5EF4-FFF2-40B4-BE49-F238E27FC236}">
                <a16:creationId xmlns:a16="http://schemas.microsoft.com/office/drawing/2014/main" id="{04C19ED7-867F-AB70-85FC-9E2F64187220}"/>
              </a:ext>
            </a:extLst>
          </p:cNvPr>
          <p:cNvPicPr>
            <a:picLocks noChangeAspect="1"/>
          </p:cNvPicPr>
          <p:nvPr/>
        </p:nvPicPr>
        <p:blipFill>
          <a:blip r:embed="rId5"/>
          <a:stretch>
            <a:fillRect/>
          </a:stretch>
        </p:blipFill>
        <p:spPr>
          <a:xfrm>
            <a:off x="8435099" y="-1594374"/>
            <a:ext cx="4695320" cy="1431233"/>
          </a:xfrm>
          <a:prstGeom prst="rect">
            <a:avLst/>
          </a:prstGeom>
        </p:spPr>
      </p:pic>
      <p:pic>
        <p:nvPicPr>
          <p:cNvPr id="8" name="Picture 7">
            <a:extLst>
              <a:ext uri="{FF2B5EF4-FFF2-40B4-BE49-F238E27FC236}">
                <a16:creationId xmlns:a16="http://schemas.microsoft.com/office/drawing/2014/main" id="{4440F9D4-F77E-17F3-634B-E4D162D0ABB9}"/>
              </a:ext>
            </a:extLst>
          </p:cNvPr>
          <p:cNvPicPr>
            <a:picLocks noChangeAspect="1"/>
          </p:cNvPicPr>
          <p:nvPr/>
        </p:nvPicPr>
        <p:blipFill>
          <a:blip r:embed="rId6"/>
          <a:stretch>
            <a:fillRect/>
          </a:stretch>
        </p:blipFill>
        <p:spPr>
          <a:xfrm>
            <a:off x="9973021" y="35927"/>
            <a:ext cx="2218979" cy="485843"/>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a:solidFill>
                    <a:srgbClr val="002060"/>
                  </a:solidFill>
                  <a:latin typeface="Cambria" panose="02040503050406030204" pitchFamily="18" charset="0"/>
                  <a:ea typeface="Cambria" panose="02040503050406030204" pitchFamily="18" charset="0"/>
                </a:rPr>
                <a:t>   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2</a:t>
              </a:r>
              <a:r>
                <a:rPr lang="en-US" sz="2000"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Cổng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làng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Đường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Lâm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thành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phố</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Nội</a:t>
              </a:r>
              <a:r>
                <a:rPr lang="en-US" sz="2000" i="1" dirty="0">
                  <a:latin typeface="Cambria" panose="02040503050406030204" pitchFamily="18" charset="0"/>
                  <a:ea typeface="Cambria" panose="02040503050406030204" pitchFamily="18" charset="0"/>
                </a:rPr>
                <a:t>)</a:t>
              </a: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b="1">
                <a:solidFill>
                  <a:srgbClr val="002060"/>
                </a:solidFill>
                <a:latin typeface="Cambria" panose="02040503050406030204" pitchFamily="18" charset="0"/>
                <a:ea typeface="Cambria" panose="02040503050406030204" pitchFamily="18" charset="0"/>
              </a:rPr>
              <a:t>      </a:t>
            </a:r>
            <a:r>
              <a:rPr lang="en-US" sz="2600" i="1">
                <a:latin typeface="Cambria" panose="02040503050406030204" pitchFamily="18" charset="0"/>
                <a:ea typeface="Cambria" panose="02040503050406030204" pitchFamily="18" charset="0"/>
              </a:rPr>
              <a:t>Đây là một trong những ngôi đình cổ kính nhất của đất Kinh Bắc ở thành phố Từ Sơn (tỉnh Bắc Ninh) vẫn còn giữ được nguyên vẹn cho đến ngày nay. Đình được xây dựng vào đầu thế kỉ XVIII, thờ các vị Thành hoàng gồm: Cao Sơn đại vương (thần Núi), Thuỷ Bá đại vương (thần Nước) và Bách Lệ đại vương (thần Đất) cùng các vị thần có công lập làng. Đình có sân rất rộng, bằng phẳng, là nơi diễn ra nhiều hoạt động văn hoá chung của làng.</a:t>
            </a:r>
            <a:endParaRPr lang="en-US" sz="2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02687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376239"/>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57128" y="4376238"/>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điểm</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khác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nhau</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giữa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a:solidFill>
                    <a:schemeClr val="accent2">
                      <a:lumMod val="50000"/>
                    </a:schemeClr>
                  </a:solidFill>
                  <a:latin typeface="Cambria" panose="02040503050406030204" pitchFamily="18" charset="0"/>
                  <a:ea typeface="Cambria" panose="02040503050406030204" pitchFamily="18" charset="0"/>
                </a:rPr>
                <a:t>với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điểm khác nhau giữa nhà ở hiện nay với nhà ở truyền thống của người dân vùng Đồng bằng Bắc 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vẫn 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 Những tấm liếp trước hiên nhà được đan bằng tre, nứa,.. để 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a:solidFill>
                    <a:schemeClr val="accent1">
                      <a:lumMod val="50000"/>
                    </a:schemeClr>
                  </a:solidFill>
                  <a:latin typeface="Cambria" panose="02040503050406030204" pitchFamily="18" charset="0"/>
                  <a:ea typeface="Cambria" panose="02040503050406030204" pitchFamily="18" charset="0"/>
                </a:rPr>
                <a:t>   Cho 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a:solidFill>
                  <a:schemeClr val="accent2">
                    <a:lumMod val="75000"/>
                  </a:schemeClr>
                </a:solidFill>
                <a:latin typeface="Cambria" panose="02040503050406030204" pitchFamily="18" charset="0"/>
                <a:ea typeface="Cambria" panose="02040503050406030204" pitchFamily="18" charset="0"/>
              </a:rPr>
              <a:t>     </a:t>
            </a:r>
            <a:r>
              <a:rPr lang="pt-BR" sz="3400" b="1" i="1">
                <a:solidFill>
                  <a:schemeClr val="accent2">
                    <a:lumMod val="75000"/>
                  </a:schemeClr>
                </a:solidFill>
                <a:latin typeface="Cambria" panose="02040503050406030204" pitchFamily="18" charset="0"/>
                <a:ea typeface="Cambria" panose="02040503050406030204" pitchFamily="18" charset="0"/>
              </a:rPr>
              <a:t>Đây là hình ảnh những ngôi nhà ở hiện nay của người dân thôn Tầm Tang (huyện Văn Giang, tỉnh Hưng Yên). Hình ảnh cho thấy sự khác biệt với ngôi nhà truyền thống, </a:t>
            </a:r>
            <a:r>
              <a:rPr lang="pt-BR" sz="3400" b="1" i="1">
                <a:solidFill>
                  <a:srgbClr val="C00000"/>
                </a:solidFill>
                <a:latin typeface="Cambria" panose="02040503050406030204" pitchFamily="18" charset="0"/>
                <a:ea typeface="Cambria" panose="02040503050406030204" pitchFamily="18" charset="0"/>
              </a:rPr>
              <a:t>nhà ở hiện nay 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294" y="315450"/>
            <a:ext cx="11281458" cy="5410712"/>
          </a:xfrm>
          <a:prstGeom prst="rect">
            <a:avLst/>
          </a:prstGeom>
        </p:spPr>
        <p:txBody>
          <a:bodyPr wrap="square">
            <a:spAutoFit/>
          </a:bodyPr>
          <a:lstStyle/>
          <a:p>
            <a:pPr algn="just">
              <a:lnSpc>
                <a:spcPct val="115000"/>
              </a:lnSpc>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thống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600" dirty="0">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lũy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tre</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smtClean="0">
                <a:latin typeface="Times New Roman" panose="02020603050405020304" pitchFamily="18" charset="0"/>
                <a:ea typeface="Calibri" panose="020F0502020204030204" pitchFamily="34" charset="0"/>
                <a:cs typeface="Times New Roman" panose="02020603050405020304" pitchFamily="18" charset="0"/>
              </a:rPr>
              <a:t>đền,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chùa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miếu</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Times New Roman" panose="02020603050405020304" pitchFamily="18" charset="0"/>
                <a:ea typeface="Calibri" panose="020F0502020204030204" pitchFamily="34" charset="0"/>
              </a:rPr>
              <a:t>2. </a:t>
            </a:r>
            <a:r>
              <a:rPr lang="en-US" sz="3600" dirty="0" err="1" smtClean="0">
                <a:latin typeface="Times New Roman" panose="02020603050405020304" pitchFamily="18" charset="0"/>
                <a:ea typeface="Calibri" panose="020F0502020204030204" pitchFamily="34" charset="0"/>
              </a:rPr>
              <a:t>Nhà</a:t>
            </a:r>
            <a:r>
              <a:rPr lang="en-US" sz="3600" dirty="0" smtClean="0">
                <a:latin typeface="Times New Roman" panose="02020603050405020304" pitchFamily="18" charset="0"/>
                <a:ea typeface="Calibri" panose="020F0502020204030204" pitchFamily="34" charset="0"/>
              </a:rPr>
              <a:t> ở</a:t>
            </a:r>
          </a:p>
          <a:p>
            <a:r>
              <a:rPr lang="en-US" sz="3600" dirty="0" smtClean="0">
                <a:latin typeface="Times New Roman" panose="02020603050405020304" pitchFamily="18" charset="0"/>
              </a:rPr>
              <a:t>- </a:t>
            </a:r>
            <a:r>
              <a:rPr lang="en-US" sz="3600" dirty="0" err="1" smtClean="0">
                <a:latin typeface="Times New Roman" panose="02020603050405020304" pitchFamily="18" charset="0"/>
              </a:rPr>
              <a:t>Trước</a:t>
            </a:r>
            <a:r>
              <a:rPr lang="en-US" sz="3600" dirty="0" smtClean="0">
                <a:latin typeface="Times New Roman" panose="02020603050405020304" pitchFamily="18" charset="0"/>
              </a:rPr>
              <a:t> </a:t>
            </a:r>
            <a:r>
              <a:rPr lang="en-US" sz="3600" dirty="0" err="1" smtClean="0">
                <a:latin typeface="Times New Roman" panose="02020603050405020304" pitchFamily="18" charset="0"/>
              </a:rPr>
              <a:t>đây</a:t>
            </a:r>
            <a:r>
              <a:rPr lang="en-US" sz="3600" dirty="0" smtClean="0">
                <a:latin typeface="Times New Roman" panose="02020603050405020304" pitchFamily="18" charset="0"/>
              </a:rPr>
              <a:t>, </a:t>
            </a:r>
            <a:r>
              <a:rPr lang="en-US" sz="3600" dirty="0" err="1" smtClean="0">
                <a:latin typeface="Times New Roman" panose="02020603050405020304" pitchFamily="18" charset="0"/>
              </a:rPr>
              <a:t>nhà</a:t>
            </a:r>
            <a:r>
              <a:rPr lang="en-US" sz="3600" dirty="0" smtClean="0">
                <a:latin typeface="Times New Roman" panose="02020603050405020304" pitchFamily="18" charset="0"/>
              </a:rPr>
              <a:t> ở </a:t>
            </a:r>
            <a:r>
              <a:rPr lang="en-US" sz="3600" dirty="0" err="1" smtClean="0">
                <a:latin typeface="Times New Roman" panose="02020603050405020304" pitchFamily="18" charset="0"/>
              </a:rPr>
              <a:t>có</a:t>
            </a:r>
            <a:r>
              <a:rPr lang="en-US" sz="3600" dirty="0" smtClean="0">
                <a:latin typeface="Times New Roman" panose="02020603050405020304" pitchFamily="18" charset="0"/>
              </a:rPr>
              <a:t> 3 </a:t>
            </a:r>
            <a:r>
              <a:rPr lang="en-US" sz="3600" dirty="0" err="1" smtClean="0">
                <a:latin typeface="Times New Roman" panose="02020603050405020304" pitchFamily="18" charset="0"/>
              </a:rPr>
              <a:t>gian</a:t>
            </a:r>
            <a:r>
              <a:rPr lang="en-US" sz="3600" dirty="0" smtClean="0">
                <a:latin typeface="Times New Roman" panose="02020603050405020304" pitchFamily="18" charset="0"/>
              </a:rPr>
              <a:t>: </a:t>
            </a:r>
            <a:r>
              <a:rPr lang="en-US" sz="3600" dirty="0" err="1" smtClean="0">
                <a:latin typeface="Times New Roman" panose="02020603050405020304" pitchFamily="18" charset="0"/>
              </a:rPr>
              <a:t>gian</a:t>
            </a:r>
            <a:r>
              <a:rPr lang="en-US" sz="3600" dirty="0" smtClean="0">
                <a:latin typeface="Times New Roman" panose="02020603050405020304" pitchFamily="18" charset="0"/>
              </a:rPr>
              <a:t> </a:t>
            </a:r>
            <a:r>
              <a:rPr lang="en-US" sz="3600" dirty="0" err="1" smtClean="0">
                <a:latin typeface="Times New Roman" panose="02020603050405020304" pitchFamily="18" charset="0"/>
              </a:rPr>
              <a:t>chính</a:t>
            </a:r>
            <a:r>
              <a:rPr lang="en-US" sz="3600" dirty="0" smtClean="0">
                <a:latin typeface="Times New Roman" panose="02020603050405020304" pitchFamily="18" charset="0"/>
              </a:rPr>
              <a:t> </a:t>
            </a:r>
            <a:r>
              <a:rPr lang="en-US" sz="3600" dirty="0" err="1" smtClean="0">
                <a:latin typeface="Times New Roman" panose="02020603050405020304" pitchFamily="18" charset="0"/>
              </a:rPr>
              <a:t>thờ</a:t>
            </a:r>
            <a:r>
              <a:rPr lang="en-US" sz="3600" dirty="0" smtClean="0">
                <a:latin typeface="Times New Roman" panose="02020603050405020304" pitchFamily="18" charset="0"/>
              </a:rPr>
              <a:t> </a:t>
            </a:r>
            <a:r>
              <a:rPr lang="en-US" sz="3600" dirty="0" err="1" smtClean="0">
                <a:latin typeface="Times New Roman" panose="02020603050405020304" pitchFamily="18" charset="0"/>
              </a:rPr>
              <a:t>cúng</a:t>
            </a:r>
            <a:r>
              <a:rPr lang="en-US" sz="3600" dirty="0" smtClean="0">
                <a:latin typeface="Times New Roman" panose="02020603050405020304" pitchFamily="18" charset="0"/>
              </a:rPr>
              <a:t> </a:t>
            </a:r>
            <a:r>
              <a:rPr lang="en-US" sz="3600" dirty="0" err="1" smtClean="0">
                <a:latin typeface="Times New Roman" panose="02020603050405020304" pitchFamily="18" charset="0"/>
              </a:rPr>
              <a:t>và</a:t>
            </a:r>
            <a:r>
              <a:rPr lang="en-US" sz="3600" dirty="0" smtClean="0">
                <a:latin typeface="Times New Roman" panose="02020603050405020304" pitchFamily="18" charset="0"/>
              </a:rPr>
              <a:t> </a:t>
            </a:r>
            <a:r>
              <a:rPr lang="en-US" sz="3600" dirty="0" err="1" smtClean="0">
                <a:latin typeface="Times New Roman" panose="02020603050405020304" pitchFamily="18" charset="0"/>
              </a:rPr>
              <a:t>tiếp</a:t>
            </a:r>
            <a:r>
              <a:rPr lang="en-US" sz="3600" dirty="0" smtClean="0">
                <a:latin typeface="Times New Roman" panose="02020603050405020304" pitchFamily="18" charset="0"/>
              </a:rPr>
              <a:t> </a:t>
            </a:r>
            <a:r>
              <a:rPr lang="en-US" sz="3600" dirty="0" err="1" smtClean="0">
                <a:latin typeface="Times New Roman" panose="02020603050405020304" pitchFamily="18" charset="0"/>
              </a:rPr>
              <a:t>khách</a:t>
            </a:r>
            <a:r>
              <a:rPr lang="en-US" sz="3600" dirty="0" smtClean="0">
                <a:latin typeface="Times New Roman" panose="02020603050405020304" pitchFamily="18" charset="0"/>
              </a:rPr>
              <a:t>. Hai </a:t>
            </a:r>
            <a:r>
              <a:rPr lang="en-US" sz="3600" dirty="0" err="1" smtClean="0">
                <a:latin typeface="Times New Roman" panose="02020603050405020304" pitchFamily="18" charset="0"/>
              </a:rPr>
              <a:t>gian</a:t>
            </a:r>
            <a:r>
              <a:rPr lang="en-US" sz="3600" dirty="0" smtClean="0">
                <a:latin typeface="Times New Roman" panose="02020603050405020304" pitchFamily="18" charset="0"/>
              </a:rPr>
              <a:t> </a:t>
            </a:r>
            <a:r>
              <a:rPr lang="en-US" sz="3600" dirty="0" err="1" smtClean="0">
                <a:latin typeface="Times New Roman" panose="02020603050405020304" pitchFamily="18" charset="0"/>
              </a:rPr>
              <a:t>bên</a:t>
            </a:r>
            <a:r>
              <a:rPr lang="en-US" sz="3600" dirty="0" smtClean="0">
                <a:latin typeface="Times New Roman" panose="02020603050405020304" pitchFamily="18" charset="0"/>
              </a:rPr>
              <a:t> </a:t>
            </a:r>
            <a:r>
              <a:rPr lang="en-US" sz="3600" dirty="0" err="1" smtClean="0">
                <a:latin typeface="Times New Roman" panose="02020603050405020304" pitchFamily="18" charset="0"/>
              </a:rPr>
              <a:t>gọi</a:t>
            </a:r>
            <a:r>
              <a:rPr lang="en-US" sz="3600" dirty="0" smtClean="0">
                <a:latin typeface="Times New Roman" panose="02020603050405020304" pitchFamily="18" charset="0"/>
              </a:rPr>
              <a:t> </a:t>
            </a:r>
            <a:r>
              <a:rPr lang="en-US" sz="3600" dirty="0" err="1" smtClean="0">
                <a:latin typeface="Times New Roman" panose="02020603050405020304" pitchFamily="18" charset="0"/>
              </a:rPr>
              <a:t>là</a:t>
            </a:r>
            <a:r>
              <a:rPr lang="en-US" sz="3600" dirty="0" smtClean="0">
                <a:latin typeface="Times New Roman" panose="02020603050405020304" pitchFamily="18" charset="0"/>
              </a:rPr>
              <a:t> </a:t>
            </a:r>
            <a:r>
              <a:rPr lang="en-US" sz="3600" dirty="0" err="1" smtClean="0">
                <a:latin typeface="Times New Roman" panose="02020603050405020304" pitchFamily="18" charset="0"/>
              </a:rPr>
              <a:t>buồng</a:t>
            </a:r>
            <a:r>
              <a:rPr lang="en-US" sz="3600" dirty="0" smtClean="0">
                <a:latin typeface="Times New Roman" panose="02020603050405020304" pitchFamily="18" charset="0"/>
              </a:rPr>
              <a:t>, </a:t>
            </a:r>
            <a:r>
              <a:rPr lang="en-US" sz="3600" dirty="0" err="1" smtClean="0">
                <a:latin typeface="Times New Roman" panose="02020603050405020304" pitchFamily="18" charset="0"/>
              </a:rPr>
              <a:t>dùng</a:t>
            </a:r>
            <a:r>
              <a:rPr lang="en-US" sz="3600" dirty="0" smtClean="0">
                <a:latin typeface="Times New Roman" panose="02020603050405020304" pitchFamily="18" charset="0"/>
              </a:rPr>
              <a:t> </a:t>
            </a:r>
            <a:r>
              <a:rPr lang="en-US" sz="3600" dirty="0" err="1" smtClean="0">
                <a:latin typeface="Times New Roman" panose="02020603050405020304" pitchFamily="18" charset="0"/>
              </a:rPr>
              <a:t>để</a:t>
            </a:r>
            <a:r>
              <a:rPr lang="en-US" sz="3600" dirty="0" smtClean="0">
                <a:latin typeface="Times New Roman" panose="02020603050405020304" pitchFamily="18" charset="0"/>
              </a:rPr>
              <a:t> </a:t>
            </a:r>
            <a:r>
              <a:rPr lang="en-US" sz="3600" dirty="0" err="1" smtClean="0">
                <a:latin typeface="Times New Roman" panose="02020603050405020304" pitchFamily="18" charset="0"/>
              </a:rPr>
              <a:t>ngủ</a:t>
            </a:r>
            <a:r>
              <a:rPr lang="en-US" sz="3600" dirty="0" smtClean="0">
                <a:latin typeface="Times New Roman" panose="02020603050405020304" pitchFamily="18" charset="0"/>
              </a:rPr>
              <a:t> </a:t>
            </a:r>
            <a:r>
              <a:rPr lang="en-US" sz="3600" dirty="0" err="1" smtClean="0">
                <a:latin typeface="Times New Roman" panose="02020603050405020304" pitchFamily="18" charset="0"/>
              </a:rPr>
              <a:t>hoặc</a:t>
            </a:r>
            <a:r>
              <a:rPr lang="en-US" sz="3600" dirty="0" smtClean="0">
                <a:latin typeface="Times New Roman" panose="02020603050405020304" pitchFamily="18" charset="0"/>
              </a:rPr>
              <a:t> </a:t>
            </a:r>
            <a:r>
              <a:rPr lang="en-US" sz="3600" dirty="0" err="1" smtClean="0">
                <a:latin typeface="Times New Roman" panose="02020603050405020304" pitchFamily="18" charset="0"/>
              </a:rPr>
              <a:t>làm</a:t>
            </a:r>
            <a:r>
              <a:rPr lang="en-US" sz="3600" dirty="0" smtClean="0">
                <a:latin typeface="Times New Roman" panose="02020603050405020304" pitchFamily="18" charset="0"/>
              </a:rPr>
              <a:t> </a:t>
            </a:r>
            <a:r>
              <a:rPr lang="en-US" sz="3600" dirty="0" err="1" smtClean="0">
                <a:latin typeface="Times New Roman" panose="02020603050405020304" pitchFamily="18" charset="0"/>
              </a:rPr>
              <a:t>kho</a:t>
            </a:r>
            <a:r>
              <a:rPr lang="en-US" sz="3600" dirty="0" smtClean="0">
                <a:latin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nay,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51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a:solidFill>
                    <a:srgbClr val="C00000"/>
                  </a:solidFill>
                  <a:latin typeface="Cambria" panose="02040503050406030204" pitchFamily="18" charset="0"/>
                  <a:ea typeface="Cambria" panose="02040503050406030204" pitchFamily="18" charset="0"/>
                </a:rPr>
                <a:t>Nét 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đặc trưng 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8BC5B7C8-9911-4A53-42D0-986670CC235D}"/>
              </a:ext>
            </a:extLst>
          </p:cNvPr>
          <p:cNvPicPr>
            <a:picLocks noChangeAspect="1"/>
          </p:cNvPicPr>
          <p:nvPr/>
        </p:nvPicPr>
        <p:blipFill>
          <a:blip r:embed="rId15"/>
          <a:stretch>
            <a:fillRect/>
          </a:stretch>
        </p:blipFill>
        <p:spPr>
          <a:xfrm>
            <a:off x="-5112616" y="240749"/>
            <a:ext cx="2483716" cy="3226066"/>
          </a:xfrm>
          <a:prstGeom prst="rect">
            <a:avLst/>
          </a:prstGeom>
        </p:spPr>
      </p:pic>
      <p:pic>
        <p:nvPicPr>
          <p:cNvPr id="3" name="Picture 2">
            <a:extLst>
              <a:ext uri="{FF2B5EF4-FFF2-40B4-BE49-F238E27FC236}">
                <a16:creationId xmlns:a16="http://schemas.microsoft.com/office/drawing/2014/main" id="{79F8CFEB-3599-5083-89DC-EBFA1AF8EE57}"/>
              </a:ext>
            </a:extLst>
          </p:cNvPr>
          <p:cNvPicPr>
            <a:picLocks noChangeAspect="1"/>
          </p:cNvPicPr>
          <p:nvPr/>
        </p:nvPicPr>
        <p:blipFill>
          <a:blip r:embed="rId15"/>
          <a:stretch>
            <a:fillRect/>
          </a:stretch>
        </p:blipFill>
        <p:spPr>
          <a:xfrm>
            <a:off x="-1216771" y="10113461"/>
            <a:ext cx="10583480" cy="3226066"/>
          </a:xfrm>
          <a:prstGeom prst="rect">
            <a:avLst/>
          </a:prstGeom>
        </p:spPr>
      </p:pic>
      <p:pic>
        <p:nvPicPr>
          <p:cNvPr id="9" name="Picture 8">
            <a:extLst>
              <a:ext uri="{FF2B5EF4-FFF2-40B4-BE49-F238E27FC236}">
                <a16:creationId xmlns:a16="http://schemas.microsoft.com/office/drawing/2014/main" id="{01303DF2-4B4E-9520-9245-F7BB1088405D}"/>
              </a:ext>
            </a:extLst>
          </p:cNvPr>
          <p:cNvPicPr>
            <a:picLocks noChangeAspect="1"/>
          </p:cNvPicPr>
          <p:nvPr/>
        </p:nvPicPr>
        <p:blipFill>
          <a:blip r:embed="rId15"/>
          <a:stretch>
            <a:fillRect/>
          </a:stretch>
        </p:blipFill>
        <p:spPr>
          <a:xfrm>
            <a:off x="8435099" y="-1632474"/>
            <a:ext cx="4695320" cy="1431233"/>
          </a:xfrm>
          <a:prstGeom prst="rect">
            <a:avLst/>
          </a:prstGeom>
        </p:spPr>
      </p:pic>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57367" y="1547871"/>
            <a:ext cx="10877265" cy="2800767"/>
          </a:xfrm>
          <a:prstGeom prst="rect">
            <a:avLst/>
          </a:prstGeom>
          <a:noFill/>
        </p:spPr>
        <p:txBody>
          <a:bodyPr wrap="square" rtlCol="0">
            <a:spAutoFit/>
          </a:bodyPr>
          <a:lstStyle/>
          <a:p>
            <a:pPr algn="just"/>
            <a:r>
              <a:rPr lang="en-US" sz="4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pic>
        <p:nvPicPr>
          <p:cNvPr id="3" name="Picture 2">
            <a:extLst>
              <a:ext uri="{FF2B5EF4-FFF2-40B4-BE49-F238E27FC236}">
                <a16:creationId xmlns:a16="http://schemas.microsoft.com/office/drawing/2014/main" id="{493D4A1D-C085-5620-CF04-5AF2A74F1256}"/>
              </a:ext>
            </a:extLst>
          </p:cNvPr>
          <p:cNvPicPr>
            <a:picLocks noChangeAspect="1"/>
          </p:cNvPicPr>
          <p:nvPr/>
        </p:nvPicPr>
        <p:blipFill>
          <a:blip r:embed="rId5"/>
          <a:stretch>
            <a:fillRect/>
          </a:stretch>
        </p:blipFill>
        <p:spPr>
          <a:xfrm>
            <a:off x="-5112616" y="240749"/>
            <a:ext cx="2483716" cy="3226066"/>
          </a:xfrm>
          <a:prstGeom prst="rect">
            <a:avLst/>
          </a:prstGeom>
        </p:spPr>
      </p:pic>
      <p:pic>
        <p:nvPicPr>
          <p:cNvPr id="5" name="Picture 4">
            <a:extLst>
              <a:ext uri="{FF2B5EF4-FFF2-40B4-BE49-F238E27FC236}">
                <a16:creationId xmlns:a16="http://schemas.microsoft.com/office/drawing/2014/main" id="{AE913740-134E-A1E2-8C07-FD334CC4FCF4}"/>
              </a:ext>
            </a:extLst>
          </p:cNvPr>
          <p:cNvPicPr>
            <a:picLocks noChangeAspect="1"/>
          </p:cNvPicPr>
          <p:nvPr/>
        </p:nvPicPr>
        <p:blipFill>
          <a:blip r:embed="rId5"/>
          <a:stretch>
            <a:fillRect/>
          </a:stretch>
        </p:blipFill>
        <p:spPr>
          <a:xfrm>
            <a:off x="-1216771" y="10113461"/>
            <a:ext cx="10583480" cy="3226066"/>
          </a:xfrm>
          <a:prstGeom prst="rect">
            <a:avLst/>
          </a:prstGeom>
        </p:spPr>
      </p:pic>
      <p:pic>
        <p:nvPicPr>
          <p:cNvPr id="6" name="Picture 5">
            <a:extLst>
              <a:ext uri="{FF2B5EF4-FFF2-40B4-BE49-F238E27FC236}">
                <a16:creationId xmlns:a16="http://schemas.microsoft.com/office/drawing/2014/main" id="{62956388-C250-9A0C-214C-12F1F9289EC7}"/>
              </a:ext>
            </a:extLst>
          </p:cNvPr>
          <p:cNvPicPr>
            <a:picLocks noChangeAspect="1"/>
          </p:cNvPicPr>
          <p:nvPr/>
        </p:nvPicPr>
        <p:blipFill>
          <a:blip r:embed="rId5"/>
          <a:stretch>
            <a:fillRect/>
          </a:stretch>
        </p:blipFill>
        <p:spPr>
          <a:xfrm>
            <a:off x="8435099" y="-1632474"/>
            <a:ext cx="4695320" cy="1431233"/>
          </a:xfrm>
          <a:prstGeom prst="rect">
            <a:avLst/>
          </a:prstGeom>
        </p:spPr>
      </p:pic>
      <p:pic>
        <p:nvPicPr>
          <p:cNvPr id="7" name="Picture 6">
            <a:extLst>
              <a:ext uri="{FF2B5EF4-FFF2-40B4-BE49-F238E27FC236}">
                <a16:creationId xmlns:a16="http://schemas.microsoft.com/office/drawing/2014/main" id="{0563E0B5-3389-B0E9-833C-EA27235F2084}"/>
              </a:ext>
            </a:extLst>
          </p:cNvPr>
          <p:cNvPicPr>
            <a:picLocks noChangeAspect="1"/>
          </p:cNvPicPr>
          <p:nvPr/>
        </p:nvPicPr>
        <p:blipFill>
          <a:blip r:embed="rId6"/>
          <a:stretch>
            <a:fillRect/>
          </a:stretch>
        </p:blipFill>
        <p:spPr>
          <a:xfrm>
            <a:off x="9973021" y="53180"/>
            <a:ext cx="2218979" cy="485843"/>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 đến 4,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90821"/>
            </a:xfrm>
            <a:prstGeom prst="rect">
              <a:avLst/>
            </a:prstGeom>
          </p:spPr>
          <p:txBody>
            <a:bodyPr wrap="square">
              <a:spAutoFit/>
            </a:bodyPr>
            <a:lstStyle/>
            <a:p>
              <a:pPr marL="285750" indent="-285750" algn="just">
                <a:spcBef>
                  <a:spcPts val="600"/>
                </a:spcBef>
                <a:spcAft>
                  <a:spcPts val="600"/>
                </a:spcAft>
                <a:buFontTx/>
                <a:buChar char="-"/>
              </a:pPr>
              <a:r>
                <a:rPr lang="en-US" sz="4000" b="1">
                  <a:solidFill>
                    <a:srgbClr val="002060"/>
                  </a:solidFill>
                  <a:latin typeface="Cambria" panose="02040503050406030204" pitchFamily="18" charset="0"/>
                  <a:ea typeface="Cambria" panose="02040503050406030204" pitchFamily="18" charset="0"/>
                </a:rPr>
                <a:t>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Hình 2</a:t>
              </a:r>
              <a:r>
                <a:rPr lang="en-US" sz="2000">
                  <a:latin typeface="Cambria" panose="02040503050406030204" pitchFamily="18" charset="0"/>
                  <a:ea typeface="Cambria" panose="02040503050406030204" pitchFamily="18" charset="0"/>
                </a:rPr>
                <a:t>: </a:t>
              </a:r>
              <a:r>
                <a:rPr lang="en-US" sz="2000" i="1">
                  <a:latin typeface="Cambria" panose="02040503050406030204" pitchFamily="18" charset="0"/>
                  <a:ea typeface="Cambria" panose="02040503050406030204" pitchFamily="18" charset="0"/>
                </a:rPr>
                <a:t>Cổng làng Đường Lâm (thành phố Hà Nội)</a:t>
              </a: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1119</Words>
  <Application>Microsoft Office PowerPoint</Application>
  <PresentationFormat>Widescreen</PresentationFormat>
  <Paragraphs>37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#9Slide07 HoneyCream</vt:lpstr>
      <vt:lpstr>Arial</vt:lpstr>
      <vt:lpstr>Calibri</vt:lpstr>
      <vt:lpstr>Cambria</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Techsi.vn</cp:lastModifiedBy>
  <cp:revision>40</cp:revision>
  <dcterms:created xsi:type="dcterms:W3CDTF">2023-10-13T13:17:08Z</dcterms:created>
  <dcterms:modified xsi:type="dcterms:W3CDTF">2023-11-21T08:14:10Z</dcterms:modified>
</cp:coreProperties>
</file>