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6"/>
  </p:notesMasterIdLst>
  <p:sldIdLst>
    <p:sldId id="299" r:id="rId2"/>
    <p:sldId id="347" r:id="rId3"/>
    <p:sldId id="368" r:id="rId4"/>
    <p:sldId id="370" r:id="rId5"/>
    <p:sldId id="382" r:id="rId6"/>
    <p:sldId id="387" r:id="rId7"/>
    <p:sldId id="388" r:id="rId8"/>
    <p:sldId id="371" r:id="rId9"/>
    <p:sldId id="385" r:id="rId10"/>
    <p:sldId id="338" r:id="rId11"/>
    <p:sldId id="389" r:id="rId12"/>
    <p:sldId id="339" r:id="rId13"/>
    <p:sldId id="325" r:id="rId14"/>
    <p:sldId id="274" r:id="rId15"/>
    <p:sldId id="275" r:id="rId16"/>
    <p:sldId id="276" r:id="rId17"/>
    <p:sldId id="326" r:id="rId18"/>
    <p:sldId id="256" r:id="rId19"/>
    <p:sldId id="268" r:id="rId20"/>
    <p:sldId id="379" r:id="rId21"/>
    <p:sldId id="380" r:id="rId22"/>
    <p:sldId id="391" r:id="rId23"/>
    <p:sldId id="390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91" d="100"/>
          <a:sy n="91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9E4A473-2BDC-4691-9B18-DA7ACC441C8A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Bài giảng thiết kế bởi: Hương Thảo -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129739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Bài giảng thiết kế bởi: Hương Thảo -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253849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5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F705-C977-43DE-9262-4FA281714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BB657-7F92-425E-B844-E3D66D611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6E009-8308-492B-9CFF-B5906B80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9D720-E96E-4B0E-B141-D791B551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56DCF-B38C-455C-B742-5BF4E199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3518-41C2-4CBA-9B7D-D6E94487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16A77-D259-419A-838D-89B0FA6A7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E7C9B-9293-482C-8887-230368CB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4187D-20DE-4449-8FD9-026BE42D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1E910-0050-4F68-BBCE-455B755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36BB0-286D-45FA-9B61-612F44F44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DBAFA-35D9-4BFC-9558-47040FC6E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3F6F6-D4B8-457B-A2B1-F902FA6F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75C11-0693-4B72-B5F8-D81BE3A1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ED6EC-B1BE-43EE-958F-9464059A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58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7A8C-C3FD-4AAB-9C7B-E5BD0D48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92655-CD1A-4131-AF0B-718C20685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22101-70E1-4B30-8172-15F4DD93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334E-C8E4-42A1-B69A-7CD227E8C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C32BC-D713-4855-8463-2D0D56A6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CDEA-0090-4618-8BD5-43841B7E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190A3-1C03-4EE6-9FBF-5C2CA9B0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D6758-6EFF-491F-884B-7F0382BA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EFCE7-DE6A-41B1-BD6E-1B78ECC8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D3783-2D4B-49CF-8B33-B92D0B36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A63A-B24E-41C8-A678-5E2D4813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45A71-C4F6-460D-BB2D-A9A5237F0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3CA04-7ED4-4349-9D31-008458EEA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619C8-ED5B-4196-9374-539FAF55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9B4C7-0C76-407C-A8E5-5F73B0D4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BD82E-1FBC-4BDD-A19E-3AE5E9E5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A504-AD4E-4BA6-91AD-C9667E35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C5D6F-5638-4DE7-AEB7-2E354C93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0F81B-FD0F-42AA-AD82-A45DC3FDF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7A8D0B-9510-4599-A7AB-D16FBF3AC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CF45F-D363-472E-BCF9-AED7279CB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36776-634B-4800-B3F4-C3F0BE47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AD709-03D8-4152-895A-9B53ED9B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43ADE-FE32-4700-8B7B-640EE2FA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0BD2-E920-43F2-9763-FDE467B1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7A0A0-83A5-4B7C-93CA-402249F5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A8CDF-FF9C-4A38-9123-9B08E640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B8B26-77D9-4285-A264-13D269F4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95D1D-E76F-498D-8348-4BEC80A2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C9878-1F8F-4BE3-9A9F-4EBA98A0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C1A96-1B39-47BE-B742-2CB4F0DD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A4A7-DBCD-4B6B-BA04-FFF8CEA1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43C92-13C2-4BEF-AFF1-BE476BC4B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C7F3-CBC4-4ACA-ABA6-C4F6DEEBE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BCB56-9582-45D4-911A-C916B38A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0F29A-CC31-4BA5-8947-607F13B27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11281-90BD-41A6-864B-5277B01F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A413-B908-42E1-B797-B88F2EFD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9FDBC-4C16-4CF7-9818-8C036BA5C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B960A-B27A-4E09-B0CB-7CF7E889B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373E3-7C08-4E17-AD00-B5E8669F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54583-E14D-4D19-9B1F-6680552D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29D8A-3A56-4805-954B-B24DDB4C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B5525-8DE7-43F1-AEB6-03BA0E6F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43D4F-4C82-4AFF-AD4C-2346F8D3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04037-7432-46D6-8D39-5646F09B9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559C6F32-809B-4A83-821D-D07C0E8E5FD3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756CF-B382-4BAB-AD0E-C9547D124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62BC-3BD7-43A3-93F5-CA6C48623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3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THẢ DIỀU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087" y="667386"/>
            <a:ext cx="10591825" cy="123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1.</a:t>
            </a:r>
            <a:r>
              <a:rPr lang="vi-VN" sz="3200" b="1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Kể tên những sự vật giống cánh diều được nhắc tới trong bài thơ.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91138" name="Picture 2" descr="20210409090849_wm_shs-tieng-viet-2-tap-1"/>
          <p:cNvPicPr>
            <a:picLocks noChangeAspect="1" noChangeArrowheads="1"/>
          </p:cNvPicPr>
          <p:nvPr/>
        </p:nvPicPr>
        <p:blipFill>
          <a:blip r:embed="rId3" cstate="print"/>
          <a:srcRect l="21857" t="35907" r="13670" b="56500"/>
          <a:stretch>
            <a:fillRect/>
          </a:stretch>
        </p:blipFill>
        <p:spPr bwMode="auto">
          <a:xfrm>
            <a:off x="857251" y="1861999"/>
            <a:ext cx="10844212" cy="2614611"/>
          </a:xfrm>
          <a:prstGeom prst="rect">
            <a:avLst/>
          </a:prstGeom>
          <a:noFill/>
        </p:spPr>
      </p:pic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>
          <a:blip r:embed="rId3" cstate="print"/>
          <a:srcRect l="8436" t="31688" r="84941" b="64156"/>
          <a:stretch>
            <a:fillRect/>
          </a:stretch>
        </p:blipFill>
        <p:spPr bwMode="auto">
          <a:xfrm>
            <a:off x="161357" y="628649"/>
            <a:ext cx="695894" cy="7429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71824" y="4671989"/>
            <a:ext cx="2497918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+mj-lt"/>
              </a:rPr>
              <a:t>trăng vàng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15822" y="4167604"/>
            <a:ext cx="881066" cy="7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6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</a:t>
            </a:r>
            <a:endParaRPr kumimoji="0" lang="en-US" sz="60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436896" y="3460947"/>
            <a:ext cx="15859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6000" b="1" i="0" u="none" strike="noStrike" cap="none" normalizeH="0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</a:t>
            </a:r>
            <a:endParaRPr kumimoji="0" lang="en-US" sz="6000" b="1" i="0" u="none" strike="noStrike" cap="none" normalizeH="0" baseline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12350" y="4249988"/>
            <a:ext cx="681040" cy="103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6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</a:t>
            </a:r>
            <a:endParaRPr kumimoji="0" lang="en-US" sz="60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943594" y="4166408"/>
            <a:ext cx="976314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6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</a:t>
            </a:r>
            <a:endParaRPr kumimoji="0" lang="en-US" sz="60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086722" y="4214667"/>
            <a:ext cx="976314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6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</a:t>
            </a:r>
            <a:endParaRPr kumimoji="0" lang="en-US" sz="60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86FE0-FFC1-4D37-B858-21F3078B19CB}"/>
              </a:ext>
            </a:extLst>
          </p:cNvPr>
          <p:cNvSpPr txBox="1"/>
          <p:nvPr/>
        </p:nvSpPr>
        <p:spPr>
          <a:xfrm>
            <a:off x="427825" y="4671989"/>
            <a:ext cx="2717004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+mj-lt"/>
              </a:rPr>
              <a:t>chiếc thuyền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B1A1B-DAD3-4889-9B08-1FBFE792C2DA}"/>
              </a:ext>
            </a:extLst>
          </p:cNvPr>
          <p:cNvSpPr txBox="1"/>
          <p:nvPr/>
        </p:nvSpPr>
        <p:spPr>
          <a:xfrm>
            <a:off x="5608852" y="4682343"/>
            <a:ext cx="1871201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+mj-lt"/>
              </a:rPr>
              <a:t>hạt cau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1CB593-EF16-4691-8067-BF8CEA99E300}"/>
              </a:ext>
            </a:extLst>
          </p:cNvPr>
          <p:cNvSpPr txBox="1"/>
          <p:nvPr/>
        </p:nvSpPr>
        <p:spPr>
          <a:xfrm>
            <a:off x="7705713" y="4691183"/>
            <a:ext cx="2052468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+mj-lt"/>
              </a:rPr>
              <a:t>lưõi liềm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69202"/>
            <a:ext cx="11830050" cy="240031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169" y="2469516"/>
            <a:ext cx="3989387" cy="28311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1717" y="4591683"/>
            <a:ext cx="648971" cy="61849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ldLvl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65" y="65373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55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128" y="1855152"/>
            <a:ext cx="9524997" cy="324548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571941" y="3982086"/>
            <a:ext cx="648971" cy="575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ldLvl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5166"/>
            <a:ext cx="10972800" cy="1143000"/>
          </a:xfrm>
        </p:spPr>
        <p:txBody>
          <a:bodyPr>
            <a:normAutofit/>
          </a:bodyPr>
          <a:lstStyle/>
          <a:p>
            <a:r>
              <a:rPr lang="en-US" sz="355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150" y="1562095"/>
            <a:ext cx="10801350" cy="258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1" y="914402"/>
            <a:ext cx="803296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Nội dung khổ thơ thế nào?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Có hình ảnh nào đẹp?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Có từ ngữ nào hay?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Em cảm thấy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thế nào khi đọc khổ thơ đó?...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91658" y="388356"/>
            <a:ext cx="5223623" cy="923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54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54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54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54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lang="zh-CN" altLang="en-US" sz="5400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 descr="A picture containing toy, doll, clock, drawing&#10;&#10;Description automatically generated">
            <a:extLst>
              <a:ext uri="{FF2B5EF4-FFF2-40B4-BE49-F238E27FC236}">
                <a16:creationId xmlns:a16="http://schemas.microsoft.com/office/drawing/2014/main" id="{EE450A0D-CEC3-4764-809D-6E89BC327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95" y="3878611"/>
            <a:ext cx="3191871" cy="307328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603128" y="1700041"/>
            <a:ext cx="8622722" cy="1106129"/>
            <a:chOff x="3288927" y="2027901"/>
            <a:chExt cx="8622722" cy="1106129"/>
          </a:xfrm>
        </p:grpSpPr>
        <p:grpSp>
          <p:nvGrpSpPr>
            <p:cNvPr id="24" name="Group 23"/>
            <p:cNvGrpSpPr/>
            <p:nvPr/>
          </p:nvGrpSpPr>
          <p:grpSpPr>
            <a:xfrm>
              <a:off x="3288927" y="2027901"/>
              <a:ext cx="8622722" cy="1106129"/>
              <a:chOff x="4129586" y="2020529"/>
              <a:chExt cx="7085620" cy="1106129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5065129" y="2020529"/>
                <a:ext cx="6150077" cy="1106129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129586" y="2363428"/>
                <a:ext cx="735480" cy="435077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570318" y="2113005"/>
              <a:ext cx="6710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/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nhấn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03128" y="3194526"/>
            <a:ext cx="8480285" cy="1106129"/>
            <a:chOff x="3288927" y="2027901"/>
            <a:chExt cx="8480285" cy="1106129"/>
          </a:xfrm>
        </p:grpSpPr>
        <p:grpSp>
          <p:nvGrpSpPr>
            <p:cNvPr id="29" name="Group 28"/>
            <p:cNvGrpSpPr/>
            <p:nvPr/>
          </p:nvGrpSpPr>
          <p:grpSpPr>
            <a:xfrm>
              <a:off x="3288927" y="2027901"/>
              <a:ext cx="8480285" cy="1106129"/>
              <a:chOff x="4129586" y="2020529"/>
              <a:chExt cx="6968574" cy="110612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4948083" y="2020529"/>
                <a:ext cx="6150077" cy="1106129"/>
              </a:xfrm>
              <a:prstGeom prst="roundRect">
                <a:avLst>
                  <a:gd name="adj" fmla="val 50000"/>
                </a:avLst>
              </a:prstGeom>
              <a:solidFill>
                <a:srgbClr val="FFCCCC"/>
              </a:solidFill>
              <a:ln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129586" y="2363428"/>
                <a:ext cx="735480" cy="435077"/>
              </a:xfrm>
              <a:prstGeom prst="roundRect">
                <a:avLst>
                  <a:gd name="adj" fmla="val 50000"/>
                </a:avLst>
              </a:prstGeom>
              <a:solidFill>
                <a:srgbClr val="FFCCCC"/>
              </a:solidFill>
              <a:ln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557248" y="2139967"/>
              <a:ext cx="7093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/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liên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Nêu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038169" y="3920602"/>
            <a:ext cx="91538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7064" y="1083606"/>
            <a:ext cx="10560551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4" y="-144463"/>
            <a:ext cx="32298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03" t="45957" r="33300" b="42725"/>
          <a:stretch/>
        </p:blipFill>
        <p:spPr>
          <a:xfrm>
            <a:off x="272083" y="2816111"/>
            <a:ext cx="11011979" cy="172758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001490-4F76-4912-A33B-262E1CA208C4}"/>
              </a:ext>
            </a:extLst>
          </p:cNvPr>
          <p:cNvCxnSpPr/>
          <p:nvPr/>
        </p:nvCxnSpPr>
        <p:spPr>
          <a:xfrm>
            <a:off x="5597339" y="3923071"/>
            <a:ext cx="17916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69449" y="757456"/>
            <a:ext cx="996609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5822" y="1618719"/>
            <a:ext cx="5049275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22894" y="4353295"/>
            <a:ext cx="8459200" cy="1034664"/>
            <a:chOff x="1113668" y="2511"/>
            <a:chExt cx="7439318" cy="1034664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315995" y="-3199816"/>
              <a:ext cx="1034664" cy="743931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 txBox="1"/>
            <p:nvPr/>
          </p:nvSpPr>
          <p:spPr>
            <a:xfrm>
              <a:off x="1113668" y="53019"/>
              <a:ext cx="7388810" cy="93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b="1" kern="1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M: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diều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cong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cong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lưỡi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liềm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9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altLang="zh-C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ều ơi… - Báo Đắk Lắk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4" y="1792165"/>
            <a:ext cx="6917073" cy="4606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0295" y="564971"/>
            <a:ext cx="914618" cy="587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1840" y="458954"/>
            <a:ext cx="750256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88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55576" y="484736"/>
            <a:ext cx="11893856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1005" y="726311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262155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</a:t>
            </a: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15282" y="2295346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70477" y="1297264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44657-7BAC-48DF-8794-AC83C66510BB}"/>
              </a:ext>
            </a:extLst>
          </p:cNvPr>
          <p:cNvSpPr txBox="1"/>
          <p:nvPr/>
        </p:nvSpPr>
        <p:spPr>
          <a:xfrm>
            <a:off x="8900247" y="5263186"/>
            <a:ext cx="2727957" cy="46160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CDCB2A-A039-4A6B-8333-1D3228EBD257}"/>
              </a:ext>
            </a:extLst>
          </p:cNvPr>
          <p:cNvSpPr/>
          <p:nvPr/>
        </p:nvSpPr>
        <p:spPr>
          <a:xfrm>
            <a:off x="548601" y="1412633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EFF09D-FB9F-40E4-8F76-A06787510F59}"/>
              </a:ext>
            </a:extLst>
          </p:cNvPr>
          <p:cNvSpPr/>
          <p:nvPr/>
        </p:nvSpPr>
        <p:spPr>
          <a:xfrm>
            <a:off x="563796" y="3513223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F6979C-29BA-4475-8C5F-D7B473A67F55}"/>
              </a:ext>
            </a:extLst>
          </p:cNvPr>
          <p:cNvSpPr/>
          <p:nvPr/>
        </p:nvSpPr>
        <p:spPr>
          <a:xfrm>
            <a:off x="4828411" y="2407095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0745B9-76A6-45F2-8757-F07C088EAF1C}"/>
              </a:ext>
            </a:extLst>
          </p:cNvPr>
          <p:cNvSpPr/>
          <p:nvPr/>
        </p:nvSpPr>
        <p:spPr>
          <a:xfrm>
            <a:off x="8247165" y="1422807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D2A0A-00F1-4918-A68A-C95F82259AC4}"/>
              </a:ext>
            </a:extLst>
          </p:cNvPr>
          <p:cNvSpPr/>
          <p:nvPr/>
        </p:nvSpPr>
        <p:spPr>
          <a:xfrm>
            <a:off x="8253398" y="3566991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6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32162" y="523556"/>
            <a:ext cx="276555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5583" y="1248903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</a:t>
            </a: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2B210F-D0D7-42DF-B7B7-C584B7D049CD}"/>
              </a:ext>
            </a:extLst>
          </p:cNvPr>
          <p:cNvSpPr/>
          <p:nvPr/>
        </p:nvSpPr>
        <p:spPr>
          <a:xfrm>
            <a:off x="513809" y="1369885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BA43CF-E951-41BA-9383-BB3A1D6513C3}"/>
              </a:ext>
            </a:extLst>
          </p:cNvPr>
          <p:cNvSpPr/>
          <p:nvPr/>
        </p:nvSpPr>
        <p:spPr>
          <a:xfrm>
            <a:off x="578980" y="3499971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694320-338C-4B89-83D5-D2D539FB931E}"/>
              </a:ext>
            </a:extLst>
          </p:cNvPr>
          <p:cNvCxnSpPr/>
          <p:nvPr/>
        </p:nvCxnSpPr>
        <p:spPr>
          <a:xfrm>
            <a:off x="2534808" y="4954439"/>
            <a:ext cx="1449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4" descr="Cầu vồng được tạo thành từ 1000 tỷ ngôi sao của Dải Ngân Hà - KhoaHoc.tv">
            <a:extLst>
              <a:ext uri="{FF2B5EF4-FFF2-40B4-BE49-F238E27FC236}">
                <a16:creationId xmlns:a16="http://schemas.microsoft.com/office/drawing/2014/main" id="{8A1DE019-3685-4EEE-A2E2-7EBE5E3E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66474"/>
            <a:ext cx="6419850" cy="35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B68707-DB48-4537-94F0-294A0947CB4F}"/>
              </a:ext>
            </a:extLst>
          </p:cNvPr>
          <p:cNvSpPr txBox="1"/>
          <p:nvPr/>
        </p:nvSpPr>
        <p:spPr>
          <a:xfrm>
            <a:off x="683285" y="5117346"/>
            <a:ext cx="5566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dải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8319EB-E9FF-42B8-8C7E-EFC3D35AFE62}"/>
              </a:ext>
            </a:extLst>
          </p:cNvPr>
          <p:cNvSpPr txBox="1"/>
          <p:nvPr/>
        </p:nvSpPr>
        <p:spPr>
          <a:xfrm>
            <a:off x="485621" y="5602689"/>
            <a:ext cx="11220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D3F29A-9312-4763-A7FB-FCA71622C20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741809C0-06FE-4896-94A8-73964340913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88F44454-5D38-468B-A71C-0A9F95196300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362A75-4ABF-4086-8B68-F0B807E2E14C}"/>
              </a:ext>
            </a:extLst>
          </p:cNvPr>
          <p:cNvSpPr txBox="1"/>
          <p:nvPr/>
        </p:nvSpPr>
        <p:spPr>
          <a:xfrm>
            <a:off x="621544" y="847546"/>
            <a:ext cx="4769606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BA74B0-20F2-4522-9954-7FEA2EEDC57F}"/>
              </a:ext>
            </a:extLst>
          </p:cNvPr>
          <p:cNvSpPr/>
          <p:nvPr/>
        </p:nvSpPr>
        <p:spPr>
          <a:xfrm>
            <a:off x="342900" y="1008077"/>
            <a:ext cx="646134" cy="573073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1A01D2-23C6-48E6-AFA6-D86B68E4EF6A}"/>
              </a:ext>
            </a:extLst>
          </p:cNvPr>
          <p:cNvCxnSpPr>
            <a:cxnSpLocks/>
          </p:cNvCxnSpPr>
          <p:nvPr/>
        </p:nvCxnSpPr>
        <p:spPr>
          <a:xfrm>
            <a:off x="2824904" y="2484523"/>
            <a:ext cx="12033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BC4612-A5FC-4808-89A7-7658C9DDC6E4}"/>
              </a:ext>
            </a:extLst>
          </p:cNvPr>
          <p:cNvCxnSpPr>
            <a:cxnSpLocks/>
          </p:cNvCxnSpPr>
          <p:nvPr/>
        </p:nvCxnSpPr>
        <p:spPr>
          <a:xfrm>
            <a:off x="3149371" y="3036973"/>
            <a:ext cx="9040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图片 6">
            <a:extLst>
              <a:ext uri="{FF2B5EF4-FFF2-40B4-BE49-F238E27FC236}">
                <a16:creationId xmlns:a16="http://schemas.microsoft.com/office/drawing/2014/main" id="{4E0A3A36-C4A9-4C02-938E-4119D33C6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1F11BF-37E2-4BE2-B423-EFC20067A40B}"/>
              </a:ext>
            </a:extLst>
          </p:cNvPr>
          <p:cNvSpPr txBox="1"/>
          <p:nvPr/>
        </p:nvSpPr>
        <p:spPr>
          <a:xfrm>
            <a:off x="391297" y="4572686"/>
            <a:ext cx="149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A0BC15-CEE8-4FC2-9289-198C513DD9EE}"/>
              </a:ext>
            </a:extLst>
          </p:cNvPr>
          <p:cNvSpPr txBox="1"/>
          <p:nvPr/>
        </p:nvSpPr>
        <p:spPr>
          <a:xfrm>
            <a:off x="1696952" y="4564321"/>
            <a:ext cx="10103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nứa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 descr="Nhớ những mùa cau | Báo dân sinh">
            <a:extLst>
              <a:ext uri="{FF2B5EF4-FFF2-40B4-BE49-F238E27FC236}">
                <a16:creationId xmlns:a16="http://schemas.microsoft.com/office/drawing/2014/main" id="{358A2105-978D-4F7F-A9E0-BD121351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4235" y="724991"/>
            <a:ext cx="2663339" cy="32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ng cấp các loại cau tươi, cau khô xuất khẩu">
            <a:extLst>
              <a:ext uri="{FF2B5EF4-FFF2-40B4-BE49-F238E27FC236}">
                <a16:creationId xmlns:a16="http://schemas.microsoft.com/office/drawing/2014/main" id="{5E8E4A1C-9AA0-471A-96C3-C0985A7AD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825" y="1008075"/>
            <a:ext cx="3229509" cy="26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09E85CD-C928-4AF4-A83D-9BD836FE9CD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7B68DEDB-1D47-4BDF-8C02-684771FE669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E3C62904-CD72-4172-BE77-83CF995FBA6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292C609-0665-47B1-98B2-05A9C5989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047" y="933698"/>
            <a:ext cx="48768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064" y="841906"/>
            <a:ext cx="4805092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0745B9-76A6-45F2-8757-F07C088EAF1C}"/>
              </a:ext>
            </a:extLst>
          </p:cNvPr>
          <p:cNvSpPr/>
          <p:nvPr/>
        </p:nvSpPr>
        <p:spPr>
          <a:xfrm>
            <a:off x="637063" y="986499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242AD5-DB08-4817-9876-8F64019B205F}"/>
              </a:ext>
            </a:extLst>
          </p:cNvPr>
          <p:cNvCxnSpPr/>
          <p:nvPr/>
        </p:nvCxnSpPr>
        <p:spPr>
          <a:xfrm>
            <a:off x="3221021" y="2454933"/>
            <a:ext cx="15945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4" descr="Historic Sickle Cutting Grass Stock Photo (Edit Now) 1601841664">
            <a:extLst>
              <a:ext uri="{FF2B5EF4-FFF2-40B4-BE49-F238E27FC236}">
                <a16:creationId xmlns:a16="http://schemas.microsoft.com/office/drawing/2014/main" id="{6D4CB3A3-06D7-4EC8-BD7B-01F24C761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/>
        </p:blipFill>
        <p:spPr bwMode="auto">
          <a:xfrm>
            <a:off x="6020912" y="927507"/>
            <a:ext cx="5534025" cy="367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730B12CB-EC0B-441D-BB87-6CE3A3F313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103829-8A40-4EEF-B1DA-B7B210A50701}"/>
              </a:ext>
            </a:extLst>
          </p:cNvPr>
          <p:cNvSpPr txBox="1"/>
          <p:nvPr/>
        </p:nvSpPr>
        <p:spPr>
          <a:xfrm>
            <a:off x="148183" y="5004817"/>
            <a:ext cx="2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19A5B-19D5-4AE1-BC5E-4E0655AB36E9}"/>
              </a:ext>
            </a:extLst>
          </p:cNvPr>
          <p:cNvSpPr txBox="1"/>
          <p:nvPr/>
        </p:nvSpPr>
        <p:spPr>
          <a:xfrm>
            <a:off x="2311494" y="5041035"/>
            <a:ext cx="9537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 phận bằng sắt của cái liềm, hình cong, nhọn, có răng. </a:t>
            </a:r>
            <a:b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1D48E-09C6-4BAA-8456-7C7EE9046F7A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8A845D06-FB3D-4905-97A2-FED5A928184A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20B118A-86D9-4DD8-94D8-A800CEE47299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4D0EE2-94EB-4CDB-9155-21D90D492A34}"/>
              </a:ext>
            </a:extLst>
          </p:cNvPr>
          <p:cNvCxnSpPr>
            <a:cxnSpLocks/>
          </p:cNvCxnSpPr>
          <p:nvPr/>
        </p:nvCxnSpPr>
        <p:spPr>
          <a:xfrm flipV="1">
            <a:off x="2061902" y="975840"/>
            <a:ext cx="132735" cy="491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9C001D-FA53-40E6-B512-441763903ABB}"/>
              </a:ext>
            </a:extLst>
          </p:cNvPr>
          <p:cNvCxnSpPr>
            <a:cxnSpLocks/>
          </p:cNvCxnSpPr>
          <p:nvPr/>
        </p:nvCxnSpPr>
        <p:spPr>
          <a:xfrm flipV="1">
            <a:off x="4675458" y="1519904"/>
            <a:ext cx="132735" cy="491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1D380E-ABAA-403C-8CA1-827F51856336}"/>
              </a:ext>
            </a:extLst>
          </p:cNvPr>
          <p:cNvCxnSpPr>
            <a:cxnSpLocks/>
          </p:cNvCxnSpPr>
          <p:nvPr/>
        </p:nvCxnSpPr>
        <p:spPr>
          <a:xfrm flipV="1">
            <a:off x="2841525" y="2064400"/>
            <a:ext cx="132735" cy="491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FE0944-B0A9-4F5E-864F-3EAF557E5993}"/>
              </a:ext>
            </a:extLst>
          </p:cNvPr>
          <p:cNvGrpSpPr/>
          <p:nvPr/>
        </p:nvGrpSpPr>
        <p:grpSpPr>
          <a:xfrm>
            <a:off x="4016824" y="2617322"/>
            <a:ext cx="181901" cy="491520"/>
            <a:chOff x="7253752" y="4727997"/>
            <a:chExt cx="181901" cy="49152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7CD832-4CFA-4051-AC4A-D76DE73DC9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3752" y="4727997"/>
              <a:ext cx="132735" cy="491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2FF46E-C8FB-4EA5-BE14-02E7A4DD1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2918" y="4727997"/>
              <a:ext cx="132735" cy="491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1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334" y="2853118"/>
            <a:ext cx="4547899" cy="4547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7912" y="1834538"/>
            <a:ext cx="5955231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47A8FA-D9A4-4CDC-A367-CA2F61FFBF81}"/>
              </a:ext>
            </a:extLst>
          </p:cNvPr>
          <p:cNvSpPr/>
          <p:nvPr/>
        </p:nvSpPr>
        <p:spPr>
          <a:xfrm>
            <a:off x="3955321" y="2039431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95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55576" y="474226"/>
            <a:ext cx="11893856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262155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</a:t>
            </a: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26794" y="2295346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0987" y="1297264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44657-7BAC-48DF-8794-AC83C66510BB}"/>
              </a:ext>
            </a:extLst>
          </p:cNvPr>
          <p:cNvSpPr txBox="1"/>
          <p:nvPr/>
        </p:nvSpPr>
        <p:spPr>
          <a:xfrm>
            <a:off x="9180465" y="5263186"/>
            <a:ext cx="2727957" cy="46160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2B210F-D0D7-42DF-B7B7-C584B7D049CD}"/>
              </a:ext>
            </a:extLst>
          </p:cNvPr>
          <p:cNvSpPr/>
          <p:nvPr/>
        </p:nvSpPr>
        <p:spPr>
          <a:xfrm>
            <a:off x="548601" y="1383137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BA43CF-E951-41BA-9383-BB3A1D6513C3}"/>
              </a:ext>
            </a:extLst>
          </p:cNvPr>
          <p:cNvSpPr/>
          <p:nvPr/>
        </p:nvSpPr>
        <p:spPr>
          <a:xfrm>
            <a:off x="613772" y="3513223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FCBC02-9367-49A2-9C24-13E8D81F994B}"/>
              </a:ext>
            </a:extLst>
          </p:cNvPr>
          <p:cNvSpPr/>
          <p:nvPr/>
        </p:nvSpPr>
        <p:spPr>
          <a:xfrm>
            <a:off x="4697723" y="2379677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1651CB-0D99-4FA5-9B59-6436CC36B9EF}"/>
              </a:ext>
            </a:extLst>
          </p:cNvPr>
          <p:cNvSpPr/>
          <p:nvPr/>
        </p:nvSpPr>
        <p:spPr>
          <a:xfrm>
            <a:off x="8166936" y="1437265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97704A-7869-4425-9F41-E7B34FE6F2D5}"/>
              </a:ext>
            </a:extLst>
          </p:cNvPr>
          <p:cNvSpPr/>
          <p:nvPr/>
        </p:nvSpPr>
        <p:spPr>
          <a:xfrm>
            <a:off x="8248345" y="3424575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80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5802</TotalTime>
  <Words>796</Words>
  <Application>Microsoft Office PowerPoint</Application>
  <PresentationFormat>Widescreen</PresentationFormat>
  <Paragraphs>147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微软雅黑</vt:lpstr>
      <vt:lpstr>Arial</vt:lpstr>
      <vt:lpstr>Arial-Rounded</vt:lpstr>
      <vt:lpstr>等线</vt:lpstr>
      <vt:lpstr>iCiel Cadena</vt:lpstr>
      <vt:lpstr>iCiel Crocante</vt:lpstr>
      <vt:lpstr>Marlett</vt:lpstr>
      <vt:lpstr>SVN-Gretoon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2. Hai  câu thơ : “Sao trời trôi qua/ Diều thành trăng vàng”  tả cánh diều vào lúc nào?</vt:lpstr>
      <vt:lpstr>3. Khổ thơ cuối bài muốn nói điều gì?</vt:lpstr>
      <vt:lpstr>4. Em thích nhất khổ thơ nào trong bài? Vì sao?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242</cp:revision>
  <dcterms:created xsi:type="dcterms:W3CDTF">2021-06-17T09:40:01Z</dcterms:created>
  <dcterms:modified xsi:type="dcterms:W3CDTF">2022-11-21T09:53:06Z</dcterms:modified>
</cp:coreProperties>
</file>