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700" r:id="rId4"/>
    <p:sldMasterId id="2147483713" r:id="rId5"/>
  </p:sldMasterIdLst>
  <p:notesMasterIdLst>
    <p:notesMasterId r:id="rId30"/>
  </p:notesMasterIdLst>
  <p:sldIdLst>
    <p:sldId id="259" r:id="rId6"/>
    <p:sldId id="258" r:id="rId7"/>
    <p:sldId id="260" r:id="rId8"/>
    <p:sldId id="261" r:id="rId9"/>
    <p:sldId id="289" r:id="rId10"/>
    <p:sldId id="262" r:id="rId11"/>
    <p:sldId id="1416" r:id="rId12"/>
    <p:sldId id="1426" r:id="rId13"/>
    <p:sldId id="1427" r:id="rId14"/>
    <p:sldId id="1428" r:id="rId15"/>
    <p:sldId id="1429" r:id="rId16"/>
    <p:sldId id="263" r:id="rId17"/>
    <p:sldId id="318" r:id="rId18"/>
    <p:sldId id="264" r:id="rId19"/>
    <p:sldId id="1432" r:id="rId20"/>
    <p:sldId id="1430" r:id="rId21"/>
    <p:sldId id="1431" r:id="rId22"/>
    <p:sldId id="283" r:id="rId23"/>
    <p:sldId id="266" r:id="rId24"/>
    <p:sldId id="290" r:id="rId25"/>
    <p:sldId id="1433" r:id="rId26"/>
    <p:sldId id="288" r:id="rId27"/>
    <p:sldId id="1434" r:id="rId28"/>
    <p:sldId id="143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8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370" autoAdjust="0"/>
  </p:normalViewPr>
  <p:slideViewPr>
    <p:cSldViewPr snapToGrid="0">
      <p:cViewPr varScale="1">
        <p:scale>
          <a:sx n="79" d="100"/>
          <a:sy n="79" d="100"/>
        </p:scale>
        <p:origin x="10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3FEEB1-3289-4EB1-BCAB-062B70C5B574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44E364-8267-4129-AECB-3A74ED89E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278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2969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53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9842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536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65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3324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699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35481-96A7-4D13-BCEF-4E61038C74B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4E364-8267-4129-AECB-3A74ED89E3D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9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85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27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xử</a:t>
            </a:r>
            <a:r>
              <a:rPr lang="en-US" dirty="0"/>
              <a:t> </a:t>
            </a:r>
            <a:r>
              <a:rPr lang="en-US" dirty="0" err="1"/>
              <a:t>lý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huống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nảy</a:t>
            </a:r>
            <a:r>
              <a:rPr lang="en-US" dirty="0"/>
              <a:t>  </a:t>
            </a:r>
            <a:r>
              <a:rPr lang="en-US" dirty="0" err="1"/>
              <a:t>mầm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chậu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194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0452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078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920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678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BBE174-D638-475B-A0A6-2E5C6AD14BB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宋体" panose="02010600030101010101" pitchFamily="2" charset="-122"/>
                <a:cs typeface="+mn-cs"/>
              </a:rPr>
              <a:pPr marL="0" marR="0" lvl="0" indent="0" algn="r" defTabSz="9678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58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14.png"/><Relationship Id="rId14" Type="http://schemas.openxmlformats.org/officeDocument/2006/relationships/image" Target="../media/image10.png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image" Target="../media/image19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7.png"/><Relationship Id="rId11" Type="http://schemas.openxmlformats.org/officeDocument/2006/relationships/image" Target="../media/image21.png"/><Relationship Id="rId5" Type="http://schemas.openxmlformats.org/officeDocument/2006/relationships/image" Target="../media/image26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52400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646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1142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369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4860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8212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731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27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3728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380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2488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16564"/>
      </p:ext>
    </p:extLst>
  </p:cSld>
  <p:clrMapOvr>
    <a:masterClrMapping/>
  </p:clrMapOvr>
  <p:transition spd="med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03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312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3833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6717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0928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838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944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23270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7646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015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695212"/>
      </p:ext>
    </p:extLst>
  </p:cSld>
  <p:clrMapOvr>
    <a:masterClrMapping/>
  </p:clrMapOvr>
  <p:transition spd="med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3021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4039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78341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9745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2315713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607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7956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8552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7548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622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100262"/>
      </p:ext>
    </p:extLst>
  </p:cSld>
  <p:clrMapOvr>
    <a:masterClrMapping/>
  </p:clrMapOvr>
  <p:transition spd="med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187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5567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3923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947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901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71982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2935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0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798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1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61FEE-56D5-4BA9-AC75-184C9A67A8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274535"/>
      </p:ext>
    </p:extLst>
  </p:cSld>
  <p:clrMapOvr>
    <a:masterClrMapping/>
  </p:clrMapOvr>
  <p:transition spd="med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13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Contents_N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53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251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1418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2221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40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68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933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644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7867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592895"/>
      </p:ext>
    </p:extLst>
  </p:cSld>
  <p:clrMapOvr>
    <a:masterClrMapping/>
  </p:clrMapOvr>
  <p:transition spd="med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332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943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2789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2830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264C443-A1E8-4848-B9DE-E01FC04C0E0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2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061FEE-56D5-4BA9-AC75-184C9A67A85C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FA2E7F3-096B-413D-B2D4-5725623671AE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BED0DE-B3D7-4C5F-BF74-E8D4D7A53B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CF95A1B-65AB-4309-ACCC-E1390B66B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7" name="图片 6" descr="图片包含 镜子, 事情&#10;&#10;已生成高可信度的说明">
              <a:extLst>
                <a:ext uri="{FF2B5EF4-FFF2-40B4-BE49-F238E27FC236}">
                  <a16:creationId xmlns:a16="http://schemas.microsoft.com/office/drawing/2014/main" id="{C11A98B6-6E0B-4DD7-835F-2FE23E9BE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EDE615-045C-4518-81AC-DD2AEBD1E92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54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ECD8A3-8B4E-42BB-BCA3-CF01EECBA4CD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39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  <p:sldLayoutId id="2147483697" r:id="rId28"/>
    <p:sldLayoutId id="2147483698" r:id="rId29"/>
    <p:sldLayoutId id="2147483699" r:id="rId3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64283046-E930-4581-9775-2C986B96458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6886" y="327991"/>
            <a:ext cx="1267769" cy="12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0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92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.png"/><Relationship Id="rId7" Type="http://schemas.openxmlformats.org/officeDocument/2006/relationships/image" Target="../media/image3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4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5.xml"/><Relationship Id="rId6" Type="http://schemas.openxmlformats.org/officeDocument/2006/relationships/image" Target="../media/image61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jpg"/><Relationship Id="rId14" Type="http://schemas.microsoft.com/office/2007/relationships/hdphoto" Target="../media/hdphoto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image" Target="../media/image81.emf"/><Relationship Id="rId9" Type="http://schemas.openxmlformats.org/officeDocument/2006/relationships/image" Target="../media/image86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2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hyperlink" Target="mailto:tranthao121004@gmail.com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6.wdp"/><Relationship Id="rId18" Type="http://schemas.openxmlformats.org/officeDocument/2006/relationships/slide" Target="slide11.xml"/><Relationship Id="rId3" Type="http://schemas.openxmlformats.org/officeDocument/2006/relationships/notesSlide" Target="../notesSlides/notesSlide4.xml"/><Relationship Id="rId21" Type="http://schemas.openxmlformats.org/officeDocument/2006/relationships/slide" Target="slide10.xml"/><Relationship Id="rId7" Type="http://schemas.openxmlformats.org/officeDocument/2006/relationships/image" Target="../media/image48.png"/><Relationship Id="rId12" Type="http://schemas.openxmlformats.org/officeDocument/2006/relationships/image" Target="../media/image50.png"/><Relationship Id="rId17" Type="http://schemas.microsoft.com/office/2007/relationships/hdphoto" Target="../media/hdphoto7.wdp"/><Relationship Id="rId25" Type="http://schemas.openxmlformats.org/officeDocument/2006/relationships/image" Target="../media/image57.pn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2.png"/><Relationship Id="rId20" Type="http://schemas.openxmlformats.org/officeDocument/2006/relationships/image" Target="../media/image54.png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24" Type="http://schemas.openxmlformats.org/officeDocument/2006/relationships/image" Target="../media/image56.png"/><Relationship Id="rId5" Type="http://schemas.openxmlformats.org/officeDocument/2006/relationships/image" Target="../media/image47.png"/><Relationship Id="rId15" Type="http://schemas.openxmlformats.org/officeDocument/2006/relationships/image" Target="../media/image51.png"/><Relationship Id="rId23" Type="http://schemas.openxmlformats.org/officeDocument/2006/relationships/slide" Target="slide7.xml"/><Relationship Id="rId10" Type="http://schemas.openxmlformats.org/officeDocument/2006/relationships/image" Target="../media/image49.png"/><Relationship Id="rId19" Type="http://schemas.openxmlformats.org/officeDocument/2006/relationships/image" Target="../media/image53.png"/><Relationship Id="rId4" Type="http://schemas.openxmlformats.org/officeDocument/2006/relationships/image" Target="../media/image46.png"/><Relationship Id="rId9" Type="http://schemas.openxmlformats.org/officeDocument/2006/relationships/slide" Target="slide8.xml"/><Relationship Id="rId14" Type="http://schemas.openxmlformats.org/officeDocument/2006/relationships/slide" Target="slide9.xml"/><Relationship Id="rId22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0D35EC8-F228-433B-A623-0835C6B7DA63}"/>
              </a:ext>
            </a:extLst>
          </p:cNvPr>
          <p:cNvSpPr txBox="1"/>
          <p:nvPr/>
        </p:nvSpPr>
        <p:spPr>
          <a:xfrm>
            <a:off x="3121164" y="78185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280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31A3F6C-A714-4A2D-A4C8-8C7C632A005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822595" y="1413280"/>
            <a:ext cx="2834886" cy="8291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94CAF8E-1F12-4E1B-A2CE-7171AF015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5701" y="1982299"/>
            <a:ext cx="5798607" cy="136285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AEED09-481C-402F-AF50-3E61469EF9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2816" y="3122487"/>
            <a:ext cx="7760881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5661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379160" y="57715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6010566" y="1082296"/>
            <a:ext cx="5418209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Đạt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6032667" y="2633358"/>
            <a:ext cx="6018157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ai,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hay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65E956-59D3-4596-BAE2-674BDDE104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224" y="1237639"/>
            <a:ext cx="5073517" cy="4187438"/>
          </a:xfrm>
          <a:prstGeom prst="rect">
            <a:avLst/>
          </a:prstGeom>
        </p:spPr>
      </p:pic>
      <p:sp>
        <p:nvSpPr>
          <p:cNvPr id="50" name="Oval 49">
            <a:extLst>
              <a:ext uri="{FF2B5EF4-FFF2-40B4-BE49-F238E27FC236}">
                <a16:creationId xmlns:a16="http://schemas.microsoft.com/office/drawing/2014/main" id="{BD3448DB-8A8C-4292-B034-9DCE5D31C4DC}"/>
              </a:ext>
            </a:extLst>
          </p:cNvPr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5249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5" grpId="0"/>
      <p:bldP spid="48" grpId="0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67105" y="4303934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40810" y="391032"/>
            <a:ext cx="1112002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pic>
        <p:nvPicPr>
          <p:cNvPr id="44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sp>
        <p:nvSpPr>
          <p:cNvPr id="45" name="Rounded Rectangle 44"/>
          <p:cNvSpPr/>
          <p:nvPr/>
        </p:nvSpPr>
        <p:spPr>
          <a:xfrm>
            <a:off x="5512980" y="1267904"/>
            <a:ext cx="6143555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5254167" y="2795951"/>
            <a:ext cx="7195673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=&gt; </a:t>
            </a:r>
            <a:r>
              <a:rPr lang="en-US" sz="3600" b="1" dirty="0">
                <a:solidFill>
                  <a:srgbClr val="76512D"/>
                </a:solidFill>
                <a:latin typeface="Arial"/>
              </a:rPr>
              <a:t>V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6512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ì chúng ta cần học hỏi từ tất cả mọi người xung quanh, miễn là ở họ có những điều hay đáng để ta học 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6512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B2A3CF-27C7-4B3E-88DE-5025D1A55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453" y="1305416"/>
            <a:ext cx="3764778" cy="3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8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4">
            <a:extLst>
              <a:ext uri="{FF2B5EF4-FFF2-40B4-BE49-F238E27FC236}">
                <a16:creationId xmlns:a16="http://schemas.microsoft.com/office/drawing/2014/main" id="{872A8366-5DEB-4283-BA79-3A72D140085E}"/>
              </a:ext>
            </a:extLst>
          </p:cNvPr>
          <p:cNvSpPr txBox="1"/>
          <p:nvPr/>
        </p:nvSpPr>
        <p:spPr>
          <a:xfrm>
            <a:off x="486888" y="490636"/>
            <a:ext cx="10996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2. </a:t>
            </a:r>
            <a:r>
              <a:rPr lang="vi-VN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Em đồng tình hay không đồng tình với thái độ hay hành vi của bạn nào trong các tranh dưới đây? Vì sao?</a:t>
            </a:r>
            <a:endParaRPr lang="en-US" altLang="zh-CN" sz="3200" b="1" dirty="0">
              <a:solidFill>
                <a:srgbClr val="FF0000"/>
              </a:solidFill>
              <a:ea typeface="包图简圆体" panose="02010601030101010101" pitchFamily="2" charset="-122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955CF8-A079-44E0-BB06-F5F57055F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8073" y="4203865"/>
            <a:ext cx="6053928" cy="265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2C631281-F3B6-45BA-84B8-F1B5F97EC7EC}"/>
              </a:ext>
            </a:extLst>
          </p:cNvPr>
          <p:cNvGrpSpPr/>
          <p:nvPr/>
        </p:nvGrpSpPr>
        <p:grpSpPr>
          <a:xfrm>
            <a:off x="1131692" y="4626693"/>
            <a:ext cx="4278451" cy="2175001"/>
            <a:chOff x="892354" y="3758439"/>
            <a:chExt cx="4278451" cy="2175001"/>
          </a:xfrm>
        </p:grpSpPr>
        <p:pic>
          <p:nvPicPr>
            <p:cNvPr id="16" name="Picture 9">
              <a:extLst>
                <a:ext uri="{FF2B5EF4-FFF2-40B4-BE49-F238E27FC236}">
                  <a16:creationId xmlns:a16="http://schemas.microsoft.com/office/drawing/2014/main" id="{623D3B9D-3214-4AC8-B68F-0D28C61CA6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4C5CDF32-DEFC-47F0-BC68-8779EC5B712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E11D21-7425-4590-B4A7-96024F3CEE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39" y="1889740"/>
            <a:ext cx="6137630" cy="2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494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vì bạn nhỏ chưa ham học hỏi, ngại khó và không chịu quan sát cách làm từ mẹ để làm theo.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961E2FF-DA56-4983-B90B-21B443AB7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449" y="2039552"/>
            <a:ext cx="5001456" cy="339934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882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058888" y="1849547"/>
            <a:ext cx="673330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đồng tình, bạn chưa ham học hỏi vì ngại hỏi người khác về những điều mình chưa biết, như vậy sẽ khó có thể tiến bộ được.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A6A7C3-4EC5-4740-8F95-146F66911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664" y="1933203"/>
            <a:ext cx="3467224" cy="41128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4DC7C9CB-C642-4533-B4FC-75A815F3E172}"/>
              </a:ext>
            </a:extLst>
          </p:cNvPr>
          <p:cNvSpPr/>
          <p:nvPr/>
        </p:nvSpPr>
        <p:spPr>
          <a:xfrm>
            <a:off x="1270660" y="1638795"/>
            <a:ext cx="617517" cy="5818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931562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415148" y="1849547"/>
            <a:ext cx="6377048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ham học hỏi vì đã dùng tiền lì xì để mua sách để đọc và khám phá thế giới xung quanh.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F1EF0-6716-4AAF-97C0-80DB3870C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168" y="1693655"/>
            <a:ext cx="4241459" cy="374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181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peech Bubble: Rectangle with Corners Rounded 4">
            <a:extLst>
              <a:ext uri="{FF2B5EF4-FFF2-40B4-BE49-F238E27FC236}">
                <a16:creationId xmlns:a16="http://schemas.microsoft.com/office/drawing/2014/main" id="{2C2EDFC8-A331-4405-860B-9E6BAB28058A}"/>
              </a:ext>
            </a:extLst>
          </p:cNvPr>
          <p:cNvSpPr/>
          <p:nvPr/>
        </p:nvSpPr>
        <p:spPr>
          <a:xfrm flipH="1">
            <a:off x="5735782" y="1849547"/>
            <a:ext cx="6056414" cy="29480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tình, bạn nhỏ là người ham học hỏi vì luôn chủ động giao lưu, học hỏi từ các bạn khác.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E5CAEC28-4FED-490F-B819-308B59D338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36" y="470928"/>
            <a:ext cx="7010400" cy="943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1D941-9313-467C-A961-C1E99391B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47" y="1791812"/>
            <a:ext cx="4521906" cy="3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34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sp>
        <p:nvSpPr>
          <p:cNvPr id="22" name="文本框 4">
            <a:extLst>
              <a:ext uri="{FF2B5EF4-FFF2-40B4-BE49-F238E27FC236}">
                <a16:creationId xmlns:a16="http://schemas.microsoft.com/office/drawing/2014/main" id="{3478DC1A-8C0A-4100-BE42-0479192F41C8}"/>
              </a:ext>
            </a:extLst>
          </p:cNvPr>
          <p:cNvSpPr txBox="1"/>
          <p:nvPr/>
        </p:nvSpPr>
        <p:spPr>
          <a:xfrm>
            <a:off x="475012" y="716267"/>
            <a:ext cx="10996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sẽ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gì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trong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huống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sau</a:t>
            </a:r>
            <a:r>
              <a:rPr lang="en-US" altLang="zh-CN" sz="36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29B5F79-2751-4F95-9736-E413D0838EE4}"/>
              </a:ext>
            </a:extLst>
          </p:cNvPr>
          <p:cNvGrpSpPr/>
          <p:nvPr/>
        </p:nvGrpSpPr>
        <p:grpSpPr>
          <a:xfrm>
            <a:off x="380010" y="2380692"/>
            <a:ext cx="10711543" cy="2725698"/>
            <a:chOff x="380010" y="2380692"/>
            <a:chExt cx="10711543" cy="2725698"/>
          </a:xfrm>
        </p:grpSpPr>
        <p:sp>
          <p:nvSpPr>
            <p:cNvPr id="2" name="Flowchart: Data 1">
              <a:extLst>
                <a:ext uri="{FF2B5EF4-FFF2-40B4-BE49-F238E27FC236}">
                  <a16:creationId xmlns:a16="http://schemas.microsoft.com/office/drawing/2014/main" id="{2E7FCBF2-3FC0-489B-B03E-01CA1D695383}"/>
                </a:ext>
              </a:extLst>
            </p:cNvPr>
            <p:cNvSpPr/>
            <p:nvPr/>
          </p:nvSpPr>
          <p:spPr>
            <a:xfrm>
              <a:off x="380010" y="2380692"/>
              <a:ext cx="5715990" cy="2683824"/>
            </a:xfrm>
            <a:prstGeom prst="flowChartInputOutpu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722EA66-EE96-47FE-995F-B126E079FD55}"/>
                </a:ext>
              </a:extLst>
            </p:cNvPr>
            <p:cNvSpPr txBox="1"/>
            <p:nvPr/>
          </p:nvSpPr>
          <p:spPr>
            <a:xfrm>
              <a:off x="1533964" y="2551845"/>
              <a:ext cx="353884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dirty="0">
                  <a:solidFill>
                    <a:srgbClr val="FFFF00"/>
                  </a:solidFill>
                </a:rPr>
                <a:t>2. </a:t>
              </a:r>
              <a:r>
                <a:rPr lang="en-US" sz="3200" b="1" dirty="0" err="1">
                  <a:solidFill>
                    <a:srgbClr val="FFFF00"/>
                  </a:solidFill>
                </a:rPr>
                <a:t>Trong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học</a:t>
              </a:r>
              <a:r>
                <a:rPr lang="en-US" sz="3200" b="1" dirty="0">
                  <a:solidFill>
                    <a:srgbClr val="FFFF00"/>
                  </a:solidFill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</a:rPr>
                <a:t>em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điều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thắc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mắc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muốn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hỏi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cô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giáo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nhưng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đã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hết</a:t>
              </a:r>
              <a:r>
                <a:rPr lang="en-US" sz="3200" b="1" dirty="0">
                  <a:solidFill>
                    <a:srgbClr val="FFFF00"/>
                  </a:solidFill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</a:rPr>
                <a:t>giờ</a:t>
              </a:r>
              <a:r>
                <a:rPr lang="en-US" sz="3200" b="1" dirty="0">
                  <a:solidFill>
                    <a:srgbClr val="FFFF00"/>
                  </a:solidFill>
                </a:rPr>
                <a:t>.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01DBCE-B980-4EBA-85E6-FC886728D700}"/>
                </a:ext>
              </a:extLst>
            </p:cNvPr>
            <p:cNvSpPr txBox="1"/>
            <p:nvPr/>
          </p:nvSpPr>
          <p:spPr>
            <a:xfrm>
              <a:off x="6662057" y="2551845"/>
              <a:ext cx="442949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684C31F-D4F7-481D-B976-65A49468CD6B}"/>
              </a:ext>
            </a:extLst>
          </p:cNvPr>
          <p:cNvGrpSpPr/>
          <p:nvPr/>
        </p:nvGrpSpPr>
        <p:grpSpPr>
          <a:xfrm>
            <a:off x="6412674" y="2422566"/>
            <a:ext cx="5399315" cy="2683824"/>
            <a:chOff x="6412674" y="2422566"/>
            <a:chExt cx="5399315" cy="268382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15F2D3C-7262-4F27-8685-86F2EDE1FD93}"/>
                </a:ext>
              </a:extLst>
            </p:cNvPr>
            <p:cNvSpPr/>
            <p:nvPr/>
          </p:nvSpPr>
          <p:spPr>
            <a:xfrm>
              <a:off x="6412674" y="2422566"/>
              <a:ext cx="5399315" cy="2683824"/>
            </a:xfrm>
            <a:prstGeom prst="roundRect">
              <a:avLst/>
            </a:prstGeom>
            <a:solidFill>
              <a:srgbClr val="FC8CE7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D6F2F88-4BE7-4E66-8E55-7D73F3370103}"/>
                </a:ext>
              </a:extLst>
            </p:cNvPr>
            <p:cNvSpPr txBox="1"/>
            <p:nvPr/>
          </p:nvSpPr>
          <p:spPr>
            <a:xfrm>
              <a:off x="6518528" y="2509971"/>
              <a:ext cx="518760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FFFF00"/>
                  </a:solidFill>
                </a:rPr>
                <a:t>2.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rất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thích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học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những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em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không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có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tiền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mua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sách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tham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khảo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để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tìm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hiểu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thêm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về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các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bài</a:t>
              </a:r>
              <a:r>
                <a:rPr lang="en-US" sz="3200" dirty="0">
                  <a:solidFill>
                    <a:srgbClr val="FFFF00"/>
                  </a:solidFill>
                </a:rPr>
                <a:t> </a:t>
              </a:r>
              <a:r>
                <a:rPr lang="en-US" sz="3200" dirty="0" err="1">
                  <a:solidFill>
                    <a:srgbClr val="FFFF00"/>
                  </a:solidFill>
                </a:rPr>
                <a:t>toán</a:t>
              </a:r>
              <a:r>
                <a:rPr lang="en-US" sz="3200" dirty="0">
                  <a:solidFill>
                    <a:srgbClr val="FFFF00"/>
                  </a:solidFill>
                </a:rPr>
                <a:t> hay.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9293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A4522DB5-6C5D-4091-BB26-E9F3C1AF4C62}"/>
              </a:ext>
            </a:extLst>
          </p:cNvPr>
          <p:cNvGrpSpPr/>
          <p:nvPr/>
        </p:nvGrpSpPr>
        <p:grpSpPr>
          <a:xfrm>
            <a:off x="927979" y="2790702"/>
            <a:ext cx="4926555" cy="2869606"/>
            <a:chOff x="892354" y="3758439"/>
            <a:chExt cx="4278451" cy="217500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0721F7F8-F51E-4FB6-80FD-9E8A73C28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D1942EC-31CD-46F7-9F50-0D29EE59A6D2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69B230-8585-4A83-9A3F-C75B66C2E63F}"/>
              </a:ext>
            </a:extLst>
          </p:cNvPr>
          <p:cNvGrpSpPr/>
          <p:nvPr/>
        </p:nvGrpSpPr>
        <p:grpSpPr>
          <a:xfrm>
            <a:off x="3203035" y="1401289"/>
            <a:ext cx="8310088" cy="1210918"/>
            <a:chOff x="4144021" y="1484380"/>
            <a:chExt cx="7574794" cy="484022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A73A31F-8F19-44F9-911D-D363BB4A04F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5" name="Rectangle: Diagonal Corners Rounded 24">
                <a:extLst>
                  <a:ext uri="{FF2B5EF4-FFF2-40B4-BE49-F238E27FC236}">
                    <a16:creationId xmlns:a16="http://schemas.microsoft.com/office/drawing/2014/main" id="{A5575BEC-AD60-4E3F-BD01-B644F72C76F7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Diagonal Corners Rounded 30">
                <a:extLst>
                  <a:ext uri="{FF2B5EF4-FFF2-40B4-BE49-F238E27FC236}">
                    <a16:creationId xmlns:a16="http://schemas.microsoft.com/office/drawing/2014/main" id="{7053CA40-7655-4140-87D1-0BB7105A67D4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F8B38F-85F6-4DB9-B8F0-9BD352FFC238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27408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Sắm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lên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44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56366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86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KHỞI </a:t>
            </a:r>
          </a:p>
          <a:p>
            <a:r>
              <a:rPr lang="en-US" altLang="zh-CN" sz="8600" b="1" dirty="0">
                <a:solidFill>
                  <a:srgbClr val="FFFF00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ĐỘNG</a:t>
            </a:r>
            <a:endParaRPr lang="zh-CN" altLang="en-US" sz="8600" b="1" dirty="0">
              <a:solidFill>
                <a:srgbClr val="FFFF00"/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816" y="3974202"/>
            <a:ext cx="2242118" cy="28646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4120" y="-34955"/>
            <a:ext cx="5163760" cy="14936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082" y="3879822"/>
            <a:ext cx="1976668" cy="28569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9D69FC1-B1F2-4C57-8709-4A44708DB38D}"/>
              </a:ext>
            </a:extLst>
          </p:cNvPr>
          <p:cNvGrpSpPr/>
          <p:nvPr/>
        </p:nvGrpSpPr>
        <p:grpSpPr>
          <a:xfrm>
            <a:off x="840776" y="845955"/>
            <a:ext cx="6077208" cy="2970478"/>
            <a:chOff x="3782955" y="2444585"/>
            <a:chExt cx="6429284" cy="2970478"/>
          </a:xfrm>
        </p:grpSpPr>
        <p:pic>
          <p:nvPicPr>
            <p:cNvPr id="9" name="Picture 17">
              <a:extLst>
                <a:ext uri="{FF2B5EF4-FFF2-40B4-BE49-F238E27FC236}">
                  <a16:creationId xmlns:a16="http://schemas.microsoft.com/office/drawing/2014/main" id="{8595B5AC-209D-45CE-8FB8-2904420EC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1" name="Hộp Văn bản 3">
              <a:extLst>
                <a:ext uri="{FF2B5EF4-FFF2-40B4-BE49-F238E27FC236}">
                  <a16:creationId xmlns:a16="http://schemas.microsoft.com/office/drawing/2014/main" id="{568A7BCF-0E87-47FA-9033-791003499B60}"/>
                </a:ext>
              </a:extLst>
            </p:cNvPr>
            <p:cNvSpPr txBox="1"/>
            <p:nvPr/>
          </p:nvSpPr>
          <p:spPr>
            <a:xfrm>
              <a:off x="4249595" y="2995338"/>
              <a:ext cx="509304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1: Em sẽ chọn thời gian khác để hỏi cô giáo, có thể là giờ ra chơi hoặc cuối buổi học.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0C1FE9B-0305-4AA7-8C0F-8DD587166627}"/>
              </a:ext>
            </a:extLst>
          </p:cNvPr>
          <p:cNvGrpSpPr/>
          <p:nvPr/>
        </p:nvGrpSpPr>
        <p:grpSpPr>
          <a:xfrm>
            <a:off x="7042068" y="399555"/>
            <a:ext cx="5355771" cy="3264114"/>
            <a:chOff x="3782955" y="2444585"/>
            <a:chExt cx="6429284" cy="2970478"/>
          </a:xfrm>
        </p:grpSpPr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DAFFB37C-3F9C-472B-95C0-6C6988C6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782955" y="2444585"/>
              <a:ext cx="6429284" cy="2970478"/>
            </a:xfrm>
            <a:prstGeom prst="rect">
              <a:avLst/>
            </a:prstGeom>
            <a:effectLst>
              <a:glow rad="127000">
                <a:schemeClr val="accent4">
                  <a:lumMod val="20000"/>
                  <a:lumOff val="80000"/>
                </a:schemeClr>
              </a:glow>
              <a:reflection endPos="0" dist="50800" dir="5400000" sy="-100000" algn="bl" rotWithShape="0"/>
            </a:effectLst>
          </p:spPr>
        </p:pic>
        <p:sp>
          <p:nvSpPr>
            <p:cNvPr id="15" name="Hộp Văn bản 3">
              <a:extLst>
                <a:ext uri="{FF2B5EF4-FFF2-40B4-BE49-F238E27FC236}">
                  <a16:creationId xmlns:a16="http://schemas.microsoft.com/office/drawing/2014/main" id="{49ED8E4A-5B9A-4A53-A9E4-9CB69A6483D9}"/>
                </a:ext>
              </a:extLst>
            </p:cNvPr>
            <p:cNvSpPr txBox="1"/>
            <p:nvPr/>
          </p:nvSpPr>
          <p:spPr>
            <a:xfrm>
              <a:off x="4318640" y="3210794"/>
              <a:ext cx="535791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28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Tình huống 2: Em sẽ tìm đến thư viện của trường để mượn sách tham khảo hoặc mượn của bạn bè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70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Vận</a:t>
            </a:r>
            <a:r>
              <a:rPr kumimoji="0" lang="en-US" altLang="zh-CN" sz="8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altLang="zh-CN" sz="8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dụng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438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FFC7FE7-70E9-4150-890C-42D89B9FAB07}"/>
              </a:ext>
            </a:extLst>
          </p:cNvPr>
          <p:cNvGrpSpPr/>
          <p:nvPr/>
        </p:nvGrpSpPr>
        <p:grpSpPr>
          <a:xfrm>
            <a:off x="1395500" y="1330036"/>
            <a:ext cx="7574794" cy="2220686"/>
            <a:chOff x="4144021" y="1484380"/>
            <a:chExt cx="7574794" cy="484022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8718C72-6AE3-43A7-9B1F-2B9030A83966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id="{85C8A59D-C2C5-4CFF-998C-9836B6209A23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Diagonal Corners Rounded 30">
                <a:extLst>
                  <a:ext uri="{FF2B5EF4-FFF2-40B4-BE49-F238E27FC236}">
                    <a16:creationId xmlns:a16="http://schemas.microsoft.com/office/drawing/2014/main" id="{11584AE6-2BF6-4648-A635-114768C9998C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8DEE35E-2766-4C98-AE28-B222F79C9E00}"/>
                </a:ext>
              </a:extLst>
            </p:cNvPr>
            <p:cNvSpPr txBox="1"/>
            <p:nvPr/>
          </p:nvSpPr>
          <p:spPr>
            <a:xfrm>
              <a:off x="4593718" y="2222023"/>
              <a:ext cx="6815563" cy="1583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4400" dirty="0">
                  <a:ea typeface="Times New Roman" panose="02020603050405020304" pitchFamily="18" charset="0"/>
                </a:rPr>
                <a:t>C</a:t>
              </a:r>
              <a:r>
                <a:rPr lang="nl-NL" sz="4400" dirty="0">
                  <a:effectLst/>
                  <a:ea typeface="Times New Roman" panose="02020603050405020304" pitchFamily="18" charset="0"/>
                </a:rPr>
                <a:t>hia sẻ về tinh thần ham học hỏi của bản thân em.</a:t>
              </a:r>
              <a:endParaRPr lang="en-US" sz="4400" dirty="0">
                <a:effectLst/>
                <a:ea typeface="Times New Roman" panose="02020603050405020304" pitchFamily="18" charset="0"/>
              </a:endParaRPr>
            </a:p>
          </p:txBody>
        </p:sp>
      </p:grpSp>
      <p:pic>
        <p:nvPicPr>
          <p:cNvPr id="1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EA660AB9-BCB3-4E6B-B195-2C9C0665E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936A009E-1BF8-4B2D-86C8-4F1B9CA2FB3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00F4202-4B47-4AE3-978A-83111AE8FE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5A514D-974D-4ED3-AE3C-9AC14CEB25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12" name="图片 11" descr="图片包含 镜子, 事情&#10;&#10;已生成高可信度的说明">
              <a:extLst>
                <a:ext uri="{FF2B5EF4-FFF2-40B4-BE49-F238E27FC236}">
                  <a16:creationId xmlns:a16="http://schemas.microsoft.com/office/drawing/2014/main" id="{B53644E0-5421-4C38-806D-43C9998684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40381EBA-7474-4C40-8860-83953344C5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0" y="1971972"/>
            <a:ext cx="3156722" cy="4786653"/>
          </a:xfrm>
          <a:prstGeom prst="rect">
            <a:avLst/>
          </a:prstGeom>
        </p:spPr>
      </p:pic>
      <p:grpSp>
        <p:nvGrpSpPr>
          <p:cNvPr id="15" name="组合 5">
            <a:extLst>
              <a:ext uri="{FF2B5EF4-FFF2-40B4-BE49-F238E27FC236}">
                <a16:creationId xmlns:a16="http://schemas.microsoft.com/office/drawing/2014/main" id="{2CA40DEB-6F89-40CB-8E64-2686B1F96280}"/>
              </a:ext>
            </a:extLst>
          </p:cNvPr>
          <p:cNvGrpSpPr/>
          <p:nvPr/>
        </p:nvGrpSpPr>
        <p:grpSpPr>
          <a:xfrm>
            <a:off x="7562154" y="4830598"/>
            <a:ext cx="4566391" cy="2077090"/>
            <a:chOff x="1156044" y="2056266"/>
            <a:chExt cx="9573176" cy="4252459"/>
          </a:xfrm>
        </p:grpSpPr>
        <p:pic>
          <p:nvPicPr>
            <p:cNvPr id="16" name="图片 6">
              <a:extLst>
                <a:ext uri="{FF2B5EF4-FFF2-40B4-BE49-F238E27FC236}">
                  <a16:creationId xmlns:a16="http://schemas.microsoft.com/office/drawing/2014/main" id="{279338E6-F662-42B0-9264-7CF86CB9DD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56044" y="2413453"/>
              <a:ext cx="5169655" cy="3895272"/>
            </a:xfrm>
            <a:prstGeom prst="rect">
              <a:avLst/>
            </a:prstGeom>
          </p:spPr>
        </p:pic>
        <p:pic>
          <p:nvPicPr>
            <p:cNvPr id="17" name="图片 7">
              <a:extLst>
                <a:ext uri="{FF2B5EF4-FFF2-40B4-BE49-F238E27FC236}">
                  <a16:creationId xmlns:a16="http://schemas.microsoft.com/office/drawing/2014/main" id="{A45C12E1-69D2-45D2-B201-6A7AE636B3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0" y="2056266"/>
              <a:ext cx="4633220" cy="4178300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D75281C9-422A-47AF-96DF-B5430D7092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1602" y="1373185"/>
            <a:ext cx="724877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3662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79537-98CE-4725-B825-1B0F8F0A864D}"/>
              </a:ext>
            </a:extLst>
          </p:cNvPr>
          <p:cNvSpPr txBox="1">
            <a:spLocks/>
          </p:cNvSpPr>
          <p:nvPr/>
        </p:nvSpPr>
        <p:spPr>
          <a:xfrm>
            <a:off x="1437298" y="6281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tranthao121004@gmail.com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A76570-166D-4AE9-B547-7693AD206A10}"/>
              </a:ext>
            </a:extLst>
          </p:cNvPr>
          <p:cNvSpPr txBox="1"/>
          <p:nvPr/>
        </p:nvSpPr>
        <p:spPr>
          <a:xfrm>
            <a:off x="2559764" y="1964925"/>
            <a:ext cx="77430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 nay có rất nhiều nick giả mạo, chuyên buôn bán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cắp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trên công sức, chất xám của người khác.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nick giả mạo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sdt: 0328667364 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0325525487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khoản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dịch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mạo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0328667364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 hàng MB quân đội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Bá Linh</a:t>
            </a:r>
          </a:p>
        </p:txBody>
      </p:sp>
    </p:spTree>
    <p:extLst>
      <p:ext uri="{BB962C8B-B14F-4D97-AF65-F5344CB8AC3E}">
        <p14:creationId xmlns:p14="http://schemas.microsoft.com/office/powerpoint/2010/main" val="337695191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10BD97C3-9F24-449C-BB98-F8F21E76EC86}"/>
              </a:ext>
            </a:extLst>
          </p:cNvPr>
          <p:cNvSpPr/>
          <p:nvPr/>
        </p:nvSpPr>
        <p:spPr>
          <a:xfrm>
            <a:off x="105468" y="250193"/>
            <a:ext cx="11700452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1F7DDDC-2CDB-4880-8E02-4247DF1AA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4289" y="399728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1.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Nêu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những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biểu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hiện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của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ham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hỏi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6B0E193-06F7-4BC7-948C-4B124BF1C166}"/>
              </a:ext>
            </a:extLst>
          </p:cNvPr>
          <p:cNvSpPr/>
          <p:nvPr/>
        </p:nvSpPr>
        <p:spPr>
          <a:xfrm>
            <a:off x="801876" y="1694687"/>
            <a:ext cx="10307633" cy="4524315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D60093"/>
                </a:solidFill>
              </a:rPr>
              <a:t>Không giấu dốt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S</a:t>
            </a:r>
            <a:r>
              <a:rPr lang="vi-VN" sz="3600" dirty="0">
                <a:solidFill>
                  <a:srgbClr val="D60093"/>
                </a:solidFill>
              </a:rPr>
              <a:t>ẵn sàng học hỏi người khác về những điều mình chưa biết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C</a:t>
            </a:r>
            <a:r>
              <a:rPr lang="vi-VN" sz="3600" dirty="0">
                <a:solidFill>
                  <a:srgbClr val="D60093"/>
                </a:solidFill>
              </a:rPr>
              <a:t>hăm đọc sách để mở rộng sự hiểu biết;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ích cực tham gia hoạt động nhóm để học hỏi từ các bạn</a:t>
            </a:r>
            <a:endParaRPr lang="en-US" sz="3600" dirty="0">
              <a:solidFill>
                <a:srgbClr val="D60093"/>
              </a:solidFill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D60093"/>
                </a:solidFill>
              </a:rPr>
              <a:t>T</a:t>
            </a:r>
            <a:r>
              <a:rPr lang="vi-VN" sz="3600" dirty="0">
                <a:solidFill>
                  <a:srgbClr val="D60093"/>
                </a:solidFill>
              </a:rPr>
              <a:t>hích tìm hiểu và đặt câu hỏi về mọi thứ xung quanh ...</a:t>
            </a:r>
          </a:p>
        </p:txBody>
      </p:sp>
    </p:spTree>
    <p:extLst>
      <p:ext uri="{BB962C8B-B14F-4D97-AF65-F5344CB8AC3E}">
        <p14:creationId xmlns:p14="http://schemas.microsoft.com/office/powerpoint/2010/main" val="34257877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61FB9533-CCC8-416F-BBAD-B0ABBDF81EF3}"/>
              </a:ext>
            </a:extLst>
          </p:cNvPr>
          <p:cNvSpPr/>
          <p:nvPr/>
        </p:nvSpPr>
        <p:spPr>
          <a:xfrm>
            <a:off x="878840" y="1049968"/>
            <a:ext cx="10434320" cy="1172207"/>
          </a:xfrm>
          <a:prstGeom prst="roundRect">
            <a:avLst/>
          </a:prstGeom>
          <a:solidFill>
            <a:srgbClr val="00B0F0">
              <a:alpha val="77000"/>
            </a:srgbClr>
          </a:solidFill>
          <a:ln w="60325" cmpd="thickThin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10">
            <a:extLst>
              <a:ext uri="{FF2B5EF4-FFF2-40B4-BE49-F238E27FC236}">
                <a16:creationId xmlns:a16="http://schemas.microsoft.com/office/drawing/2014/main" id="{D66F0A2B-217D-4FA5-8275-410A14F4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17" y="1251350"/>
            <a:ext cx="1209996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eaLnBrk="1" hangingPunct="1"/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2. Ham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hỏi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lợi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ích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+mn-lt"/>
                <a:cs typeface="Times New Roman" pitchFamily="18" charset="0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?</a:t>
            </a:r>
            <a:endParaRPr lang="en-US" sz="44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FFFB9C-3252-4815-956F-164C8800AF2F}"/>
              </a:ext>
            </a:extLst>
          </p:cNvPr>
          <p:cNvSpPr/>
          <p:nvPr/>
        </p:nvSpPr>
        <p:spPr>
          <a:xfrm>
            <a:off x="1025396" y="3157727"/>
            <a:ext cx="10307633" cy="1323439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D60093"/>
                </a:solidFill>
              </a:rPr>
              <a:t>Ham học hỏi sẽ giúp chúng ta thêm hiểu biết và đạt được kết quả tốt trong học tập.</a:t>
            </a:r>
          </a:p>
        </p:txBody>
      </p:sp>
    </p:spTree>
    <p:extLst>
      <p:ext uri="{BB962C8B-B14F-4D97-AF65-F5344CB8AC3E}">
        <p14:creationId xmlns:p14="http://schemas.microsoft.com/office/powerpoint/2010/main" val="2965459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9032415B-A97E-4150-B488-9E83BE70EBE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CEAC60B9-E4F7-4F06-B3F4-ABFFD4480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CF152525-DBD1-4863-8207-A341E6394E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" r="5537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图片 3" descr="图片包含 镜子, 事情&#10;&#10;已生成高可信度的说明">
              <a:extLst>
                <a:ext uri="{FF2B5EF4-FFF2-40B4-BE49-F238E27FC236}">
                  <a16:creationId xmlns:a16="http://schemas.microsoft.com/office/drawing/2014/main" id="{0FFA5FC8-1B38-4BDD-9D07-5EDA159E5B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99" y="198750"/>
              <a:ext cx="11803802" cy="6460500"/>
            </a:xfrm>
            <a:prstGeom prst="rect">
              <a:avLst/>
            </a:prstGeom>
          </p:spPr>
        </p:pic>
      </p:grpSp>
      <p:pic>
        <p:nvPicPr>
          <p:cNvPr id="36" name="图片 2" descr="图片包含 矢量图形, 文字&#10;&#10;已生成高可信度的说明">
            <a:extLst>
              <a:ext uri="{FF2B5EF4-FFF2-40B4-BE49-F238E27FC236}">
                <a16:creationId xmlns:a16="http://schemas.microsoft.com/office/drawing/2014/main" id="{625A8815-D402-4883-8BA8-8837F35E8E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27" b="29462"/>
          <a:stretch/>
        </p:blipFill>
        <p:spPr>
          <a:xfrm>
            <a:off x="0" y="4242921"/>
            <a:ext cx="12191999" cy="366816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8742677-67B7-4110-BEB0-764E83B6B6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0" y="-1516426"/>
            <a:ext cx="9448800" cy="7724186"/>
          </a:xfrm>
          <a:prstGeom prst="rect">
            <a:avLst/>
          </a:prstGeom>
        </p:spPr>
      </p:pic>
      <p:sp>
        <p:nvSpPr>
          <p:cNvPr id="38" name="文本框 6">
            <a:extLst>
              <a:ext uri="{FF2B5EF4-FFF2-40B4-BE49-F238E27FC236}">
                <a16:creationId xmlns:a16="http://schemas.microsoft.com/office/drawing/2014/main" id="{594139AC-E743-4404-AC46-E0F44D4074F3}"/>
              </a:ext>
            </a:extLst>
          </p:cNvPr>
          <p:cNvSpPr txBox="1"/>
          <p:nvPr/>
        </p:nvSpPr>
        <p:spPr>
          <a:xfrm>
            <a:off x="4721070" y="1783193"/>
            <a:ext cx="4381533" cy="310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Luyện</a:t>
            </a:r>
            <a:endParaRPr kumimoji="0" lang="en-US" altLang="zh-CN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glow rad="101600">
                    <a:srgbClr val="E35624">
                      <a:satMod val="175000"/>
                      <a:alpha val="40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tập</a:t>
            </a:r>
            <a:endParaRPr kumimoji="0" lang="zh-CN" altLang="en-US" sz="8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glow rad="101600">
                  <a:srgbClr val="E35624">
                    <a:satMod val="175000"/>
                    <a:alpha val="40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Verdana" panose="020B0604030504040204" pitchFamily="34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02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4">
            <a:extLst>
              <a:ext uri="{FF2B5EF4-FFF2-40B4-BE49-F238E27FC236}">
                <a16:creationId xmlns:a16="http://schemas.microsoft.com/office/drawing/2014/main" id="{B711D70C-9293-4DB8-A40F-FEC3169CA2C5}"/>
              </a:ext>
            </a:extLst>
          </p:cNvPr>
          <p:cNvSpPr txBox="1"/>
          <p:nvPr/>
        </p:nvSpPr>
        <p:spPr>
          <a:xfrm>
            <a:off x="1270000" y="490636"/>
            <a:ext cx="94478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1.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hoặc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không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thành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với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ý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kiến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của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bạn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nào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Vì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ea typeface="包图简圆体" panose="02010601030101010101" pitchFamily="2" charset="-122"/>
              </a:rPr>
              <a:t>sao</a:t>
            </a:r>
            <a:r>
              <a:rPr lang="en-US" altLang="zh-CN" sz="3200" b="1" dirty="0">
                <a:solidFill>
                  <a:srgbClr val="FF0000"/>
                </a:solidFill>
                <a:ea typeface="包图简圆体" panose="02010601030101010101" pitchFamily="2" charset="-122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CBFA9-698F-4246-806A-270BFAEC1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35" y="1690965"/>
            <a:ext cx="5544185" cy="27092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67C7F6-0EB0-4A40-8C36-A30D9791C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680" y="4135732"/>
            <a:ext cx="6220460" cy="26901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95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  <p:extLst>
    <p:ext uri="{E180D4A7-C9FB-4DFB-919C-405C955672EB}">
      <p14:showEvtLst xmlns:p14="http://schemas.microsoft.com/office/powerpoint/2010/main">
        <p14:playEvt time="0" objId="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134" y="0"/>
            <a:ext cx="3622206" cy="1957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2291136" y="3558144"/>
            <a:ext cx="1195268" cy="112253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608396" y="561643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7778" l="9800" r="233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00" r="75200" b="82037"/>
          <a:stretch/>
        </p:blipFill>
        <p:spPr>
          <a:xfrm>
            <a:off x="2311096" y="2632366"/>
            <a:ext cx="1472564" cy="2065679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67" b="90278" l="24300" r="7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00" t="57777" r="30001" b="11483"/>
          <a:stretch/>
        </p:blipFill>
        <p:spPr>
          <a:xfrm>
            <a:off x="2245171" y="4568163"/>
            <a:ext cx="1362754" cy="9932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4340324" y="3558143"/>
            <a:ext cx="1195268" cy="112253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606608" y="5611629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340" b="40701" l="65000" r="82800">
                        <a14:foregroundMark x1="70200" y1="28627" x2="70200" y2="28627"/>
                        <a14:foregroundMark x1="75100" y1="20058" x2="75100" y2="20058"/>
                        <a14:foregroundMark x1="80100" y1="32230" x2="80100" y2="32230"/>
                        <a14:foregroundMark x1="74700" y1="29698" x2="74700" y2="29698"/>
                        <a14:foregroundMark x1="74900" y1="24927" x2="75100" y2="390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4" t="12698" r="16093" b="57672"/>
          <a:stretch/>
        </p:blipFill>
        <p:spPr>
          <a:xfrm>
            <a:off x="4215454" y="2468727"/>
            <a:ext cx="1445007" cy="2352336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444" b="88333" l="78700" r="9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00" t="80015" r="6800" b="11534"/>
          <a:stretch/>
        </p:blipFill>
        <p:spPr>
          <a:xfrm>
            <a:off x="4072826" y="4602888"/>
            <a:ext cx="1730264" cy="9869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8424517" y="3616816"/>
            <a:ext cx="1195268" cy="1122531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8694045" y="5620068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4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21" t="12699" r="30473" b="27831"/>
          <a:stretch/>
        </p:blipFill>
        <p:spPr>
          <a:xfrm>
            <a:off x="8359891" y="2468727"/>
            <a:ext cx="1350886" cy="2357757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574" b="27778" l="56900" r="70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00" t="18285" r="30812" b="72429"/>
          <a:stretch/>
        </p:blipFill>
        <p:spPr>
          <a:xfrm>
            <a:off x="8329579" y="4621648"/>
            <a:ext cx="1328786" cy="99842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374603" y="3562946"/>
            <a:ext cx="1195268" cy="1122531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6695833" y="5648532"/>
            <a:ext cx="662700" cy="478972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3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0604" b="66504" l="30200" r="47200">
                        <a14:foregroundMark x1="35900" y1="44109" x2="35900" y2="44109"/>
                        <a14:foregroundMark x1="33600" y1="43817" x2="33600" y2="43817"/>
                        <a14:foregroundMark x1="35400" y1="45472" x2="35400" y2="45472"/>
                        <a14:foregroundMark x1="34400" y1="44206" x2="34400" y2="46835"/>
                        <a14:foregroundMark x1="32100" y1="47225" x2="32100" y2="47225"/>
                        <a14:foregroundMark x1="32000" y1="48101" x2="32000" y2="48101"/>
                        <a14:foregroundMark x1="34100" y1="48101" x2="34100" y2="48101"/>
                        <a14:foregroundMark x1="33700" y1="46154" x2="36300" y2="48004"/>
                        <a14:foregroundMark x1="38300" y1="44401" x2="38300" y2="44401"/>
                        <a14:foregroundMark x1="38200" y1="44791" x2="37500" y2="45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21" t="40635" r="52608" b="33697"/>
          <a:stretch/>
        </p:blipFill>
        <p:spPr>
          <a:xfrm>
            <a:off x="6212281" y="2144058"/>
            <a:ext cx="1673944" cy="2569884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389" b="87870" l="33500" r="468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942" t="76389" r="51501" b="12500"/>
          <a:stretch/>
        </p:blipFill>
        <p:spPr>
          <a:xfrm>
            <a:off x="6298754" y="4511832"/>
            <a:ext cx="1454769" cy="1054364"/>
          </a:xfrm>
          <a:prstGeom prst="rect">
            <a:avLst/>
          </a:prstGeom>
        </p:spPr>
      </p:pic>
      <p:pic>
        <p:nvPicPr>
          <p:cNvPr id="31" name="PA_图片 11">
            <a:hlinkClick r:id="rId23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8829" y="0"/>
            <a:ext cx="1725804" cy="17258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257131" y="382074"/>
            <a:ext cx="6870787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6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106985" y="4808089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29846" y="172137"/>
            <a:ext cx="11594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15A2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528101" y="1062284"/>
            <a:ext cx="6308462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 tình với ý kiến của Khôi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5227695" y="2744004"/>
            <a:ext cx="6561266" cy="241768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Học hỏi từ người khác không phải là thiếu tự tin mà là mở rộng sự hiểu biết cho bản thân.</a:t>
            </a:r>
          </a:p>
        </p:txBody>
      </p:sp>
      <p:pic>
        <p:nvPicPr>
          <p:cNvPr id="42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30766-7F93-47D5-AC0A-529CE1D3D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824" y="1158777"/>
            <a:ext cx="4082754" cy="376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5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2330;p68"/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17" name="Google Shape;2331;p6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32;p6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333;p68"/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334;p68"/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335;p68"/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336;p68"/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37;p68"/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338;p68"/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339;p68"/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40;p68"/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41;p68"/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42;p68"/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43;p68"/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44;p68"/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345;p68"/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346;p68"/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347;p68"/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348;p68"/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49;p68"/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50;p68"/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51;p68"/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52;p68"/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53;p68"/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0" name="Oval 39"/>
          <p:cNvSpPr/>
          <p:nvPr/>
        </p:nvSpPr>
        <p:spPr>
          <a:xfrm>
            <a:off x="293495" y="4275653"/>
            <a:ext cx="324613" cy="316182"/>
          </a:xfrm>
          <a:prstGeom prst="ellipse">
            <a:avLst/>
          </a:prstGeom>
          <a:solidFill>
            <a:schemeClr val="accent4">
              <a:lumMod val="25000"/>
            </a:schemeClr>
          </a:solidFill>
          <a:ln>
            <a:solidFill>
              <a:schemeClr val="accent4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DFDF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4788" y="391032"/>
            <a:ext cx="11694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hoặc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ý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kiến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15A24"/>
                </a:solidFill>
                <a:latin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F15A24"/>
                </a:solidFill>
                <a:latin typeface="Arial" panose="020B0604020202020204" pitchFamily="34" charset="0"/>
              </a:rPr>
              <a:t>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5000587" y="1447326"/>
            <a:ext cx="6943106" cy="1328023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Em tán thành với ý kiến của Trang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4959315" y="2863581"/>
            <a:ext cx="6794286" cy="255389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24962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 học hỏi sẽ giúp chúng ta hiểu thêm nhiều kiến thức mới, nhờ đó sẽ tiến bộ hơn trong học tập.</a:t>
            </a:r>
          </a:p>
        </p:txBody>
      </p:sp>
      <p:pic>
        <p:nvPicPr>
          <p:cNvPr id="4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708C517F-72B9-4C02-A8BE-32A8350AED9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6B4FD-2550-4545-9359-1B357375CB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423" y="1237639"/>
            <a:ext cx="3984349" cy="395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/>
      <p:bldP spid="45" grpId="0"/>
      <p:bldP spid="4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自定义设计方案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C-.potx" id="{F245F98B-A7FA-44AD-B8C5-FD9938FF4CB4}" vid="{AF67692B-30E7-4B31-A33A-7E672886C321}"/>
    </a:ext>
  </a:extLst>
</a:theme>
</file>

<file path=ppt/theme/theme2.xml><?xml version="1.0" encoding="utf-8"?>
<a:theme xmlns:a="http://schemas.openxmlformats.org/drawingml/2006/main" name="1_自定义设计方案">
  <a:themeElements>
    <a:clrScheme name="LvyhTools保存的主题色-20170503-15094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35624"/>
      </a:accent1>
      <a:accent2>
        <a:srgbClr val="B1CECB"/>
      </a:accent2>
      <a:accent3>
        <a:srgbClr val="58ACAD"/>
      </a:accent3>
      <a:accent4>
        <a:srgbClr val="E35624"/>
      </a:accent4>
      <a:accent5>
        <a:srgbClr val="B1CECB"/>
      </a:accent5>
      <a:accent6>
        <a:srgbClr val="EB8A7A"/>
      </a:accent6>
      <a:hlink>
        <a:srgbClr val="0563C1"/>
      </a:hlink>
      <a:folHlink>
        <a:srgbClr val="954F72"/>
      </a:folHlink>
    </a:clrScheme>
    <a:fontScheme name="自定义 1">
      <a:majorFont>
        <a:latin typeface="Impact"/>
        <a:ea typeface="华康俪金黑W8(P)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C-.potx" id="{F245F98B-A7FA-44AD-B8C5-FD9938FF4CB4}" vid="{78354BC1-A4D2-4A7E-8527-1BBC5B4C8273}"/>
    </a:ext>
  </a:extLst>
</a:theme>
</file>

<file path=ppt/theme/theme3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827</Words>
  <Application>Microsoft Office PowerPoint</Application>
  <PresentationFormat>Widescreen</PresentationFormat>
  <Paragraphs>81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6" baseType="lpstr">
      <vt:lpstr>微软雅黑</vt:lpstr>
      <vt:lpstr>宋体</vt:lpstr>
      <vt:lpstr>Antic</vt:lpstr>
      <vt:lpstr>Arial</vt:lpstr>
      <vt:lpstr>Calibri</vt:lpstr>
      <vt:lpstr>Coiny</vt:lpstr>
      <vt:lpstr>等线</vt:lpstr>
      <vt:lpstr>Georgia</vt:lpstr>
      <vt:lpstr>Neucha</vt:lpstr>
      <vt:lpstr>Roboto Condensed Light</vt:lpstr>
      <vt:lpstr>Times New Roman</vt:lpstr>
      <vt:lpstr>Verdana</vt:lpstr>
      <vt:lpstr>包图简圆体</vt:lpstr>
      <vt:lpstr>华康俪金黑W8(P)</vt:lpstr>
      <vt:lpstr>印品黑体</vt:lpstr>
      <vt:lpstr>字魂59号-创粗黑</vt:lpstr>
      <vt:lpstr>思源黑体 CN Bold</vt:lpstr>
      <vt:lpstr>自定义设计方案</vt:lpstr>
      <vt:lpstr>1_自定义设计方案</vt:lpstr>
      <vt:lpstr>Lawn and Garden Month by Slidesgo</vt:lpstr>
      <vt:lpstr>1_Simple Light</vt:lpstr>
      <vt:lpstr>5_Office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29</cp:revision>
  <dcterms:created xsi:type="dcterms:W3CDTF">2022-08-12T00:23:45Z</dcterms:created>
  <dcterms:modified xsi:type="dcterms:W3CDTF">2024-11-28T08:36:25Z</dcterms:modified>
</cp:coreProperties>
</file>