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 id="2147483689" r:id="rId3"/>
  </p:sldMasterIdLst>
  <p:notesMasterIdLst>
    <p:notesMasterId r:id="rId18"/>
  </p:notesMasterIdLst>
  <p:handoutMasterIdLst>
    <p:handoutMasterId r:id="rId19"/>
  </p:handoutMasterIdLst>
  <p:sldIdLst>
    <p:sldId id="272" r:id="rId4"/>
    <p:sldId id="257" r:id="rId5"/>
    <p:sldId id="262" r:id="rId6"/>
    <p:sldId id="271" r:id="rId7"/>
    <p:sldId id="258" r:id="rId8"/>
    <p:sldId id="259" r:id="rId9"/>
    <p:sldId id="260" r:id="rId10"/>
    <p:sldId id="270" r:id="rId11"/>
    <p:sldId id="261" r:id="rId12"/>
    <p:sldId id="269" r:id="rId13"/>
    <p:sldId id="263" r:id="rId14"/>
    <p:sldId id="265" r:id="rId15"/>
    <p:sldId id="264" r:id="rId16"/>
    <p:sldId id="267" r:id="rId17"/>
  </p:sldIdLst>
  <p:sldSz cx="12192000" cy="6858000"/>
  <p:notesSz cx="6858000" cy="9144000"/>
  <p:embeddedFontLst>
    <p:embeddedFont>
      <p:font typeface="#9Slide05 Aphrodite Pro" charset="0"/>
      <p:regular r:id="rId20"/>
    </p:embeddedFont>
    <p:embeddedFont>
      <p:font typeface="Calibri Light" pitchFamily="34" charset="0"/>
      <p:regular r:id="rId21"/>
      <p:italic r:id="rId22"/>
    </p:embeddedFont>
    <p:embeddedFont>
      <p:font typeface="Calibri" pitchFamily="34" charset="0"/>
      <p:regular r:id="rId23"/>
      <p:bold r:id="rId24"/>
      <p:italic r:id="rId25"/>
      <p:boldItalic r:id="rId26"/>
    </p:embeddedFont>
    <p:embeddedFont>
      <p:font typeface="宋体" pitchFamily="2" charset="-122"/>
      <p:regular r:id="rId27"/>
    </p:embeddedFont>
    <p:embeddedFont>
      <p:font typeface="#9Slide05 ButterScotch" charset="0"/>
      <p:regular r:id="rId28"/>
    </p:embeddedFont>
    <p:embeddedFont>
      <p:font typeface="Bodoni MT Black" pitchFamily="18" charset="0"/>
      <p:bold r:id="rId29"/>
      <p:boldItalic r:id="rId30"/>
    </p:embeddedFont>
    <p:embeddedFont>
      <p:font typeface="#9Slide05 SVNShowcase Script" charset="0"/>
      <p:regular r:id="rId31"/>
    </p:embeddedFont>
    <p:embeddedFont>
      <p:font typeface="#9Slide07 HoneyCream" charset="0"/>
      <p:regular r:id="rId32"/>
    </p:embeddedFont>
    <p:embeddedFont>
      <p:font typeface="等线 Light" charset="-122"/>
      <p:regular r:id="rId33"/>
    </p:embeddedFont>
    <p:embeddedFont>
      <p:font typeface="等线" charset="-122"/>
      <p:regular r:id="rId34"/>
      <p:bold r:id="rId35"/>
    </p:embeddedFont>
    <p:embeddedFont>
      <p:font typeface="Cambria" pitchFamily="18" charset="0"/>
      <p:regular r:id="rId36"/>
      <p:bold r:id="rId37"/>
      <p:italic r:id="rId38"/>
      <p:boldItalic r:id="rId39"/>
    </p:embeddedFont>
    <p:embeddedFont>
      <p:font typeface="#9Slide07 SVNZiclets"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2" d="100"/>
          <a:sy n="42" d="100"/>
        </p:scale>
        <p:origin x="-948" y="-786"/>
      </p:cViewPr>
      <p:guideLst>
        <p:guide orient="horz" pos="2160"/>
        <p:guide pos="3840"/>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AA26AD3-A4DB-A52F-A45C-05E38387B8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8D8E782-8879-DF8B-2076-479BE4722F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649BF-1A2D-42FF-BD05-22C18E6F2939}" type="datetimeFigureOut">
              <a:rPr lang="en-US" smtClean="0"/>
              <a:t>2/19/2024</a:t>
            </a:fld>
            <a:endParaRPr lang="en-US"/>
          </a:p>
        </p:txBody>
      </p:sp>
      <p:sp>
        <p:nvSpPr>
          <p:cNvPr id="4" name="Footer Placeholder 3">
            <a:extLst>
              <a:ext uri="{FF2B5EF4-FFF2-40B4-BE49-F238E27FC236}">
                <a16:creationId xmlns:a16="http://schemas.microsoft.com/office/drawing/2014/main" xmlns="" id="{D70F73E6-A307-04D9-5BD5-92D80C803A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57C9C961-8B9B-062D-4C70-B708861734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2FA285-B8A4-467A-854A-24E85A61F9E0}" type="slidenum">
              <a:rPr lang="en-US" smtClean="0"/>
              <a:t>‹#›</a:t>
            </a:fld>
            <a:endParaRPr lang="en-US"/>
          </a:p>
        </p:txBody>
      </p:sp>
    </p:spTree>
    <p:extLst>
      <p:ext uri="{BB962C8B-B14F-4D97-AF65-F5344CB8AC3E}">
        <p14:creationId xmlns:p14="http://schemas.microsoft.com/office/powerpoint/2010/main" val="598854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55D85-93BB-4746-9061-F3CF6CDAE852}"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65A2E8-D3B3-4879-B661-F2FCA7690A90}" type="slidenum">
              <a:rPr lang="en-US" smtClean="0"/>
              <a:t>‹#›</a:t>
            </a:fld>
            <a:endParaRPr lang="en-US"/>
          </a:p>
        </p:txBody>
      </p:sp>
    </p:spTree>
    <p:extLst>
      <p:ext uri="{BB962C8B-B14F-4D97-AF65-F5344CB8AC3E}">
        <p14:creationId xmlns:p14="http://schemas.microsoft.com/office/powerpoint/2010/main" val="1235072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4501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65762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8005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4280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2807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785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95723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558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47209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0349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36894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202474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865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5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802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62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xmlns=""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xmlns=""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11" name="TextBox 10">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3989934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57263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82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294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57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366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1050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377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1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4"/>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2126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5910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xmlns=""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xmlns=""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17586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20"/>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81538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2802"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27484"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92326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4638"/>
            <a:ext cx="10972800" cy="1143000"/>
          </a:xfr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395860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330859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98998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76104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5691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02729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3" y="274647"/>
            <a:ext cx="3655484"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9387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xmlns=""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xmlns=""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7480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xmlns=""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xmlns=""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159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xmlns=""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xmlns=""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855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74942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55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2024/2/19</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xmlns=""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xmlns=""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56745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xmlns=""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xmlns=""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xmlns=""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xmlns=""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xmlns=""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xmlns=""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xmlns=""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xmlns=""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2082019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4" name="Picture 23">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25" name="TextBox 3">
            <a:extLst>
              <a:ext uri="{FF2B5EF4-FFF2-40B4-BE49-F238E27FC236}">
                <a16:creationId xmlns:a16="http://schemas.microsoft.com/office/drawing/2014/main" xmlns=""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6" name="Title 1">
            <a:extLst>
              <a:ext uri="{FF2B5EF4-FFF2-40B4-BE49-F238E27FC236}">
                <a16:creationId xmlns:a16="http://schemas.microsoft.com/office/drawing/2014/main" xmlns=""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7" name="Picture 26">
            <a:extLst>
              <a:ext uri="{FF2B5EF4-FFF2-40B4-BE49-F238E27FC236}">
                <a16:creationId xmlns:a16="http://schemas.microsoft.com/office/drawing/2014/main" xmlns=""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28" name="Picture 27">
            <a:extLst>
              <a:ext uri="{FF2B5EF4-FFF2-40B4-BE49-F238E27FC236}">
                <a16:creationId xmlns:a16="http://schemas.microsoft.com/office/drawing/2014/main" xmlns=""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29" name="Picture 28">
            <a:extLst>
              <a:ext uri="{FF2B5EF4-FFF2-40B4-BE49-F238E27FC236}">
                <a16:creationId xmlns:a16="http://schemas.microsoft.com/office/drawing/2014/main" xmlns=""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0" name="Picture 29">
            <a:extLst>
              <a:ext uri="{FF2B5EF4-FFF2-40B4-BE49-F238E27FC236}">
                <a16:creationId xmlns:a16="http://schemas.microsoft.com/office/drawing/2014/main" xmlns=""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1" name="Title 1">
            <a:extLst>
              <a:ext uri="{FF2B5EF4-FFF2-40B4-BE49-F238E27FC236}">
                <a16:creationId xmlns:a16="http://schemas.microsoft.com/office/drawing/2014/main" xmlns=""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32" name="TextBox 31">
            <a:extLst>
              <a:ext uri="{FF2B5EF4-FFF2-40B4-BE49-F238E27FC236}">
                <a16:creationId xmlns:a16="http://schemas.microsoft.com/office/drawing/2014/main" xmlns=""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33" name="TextBox 32">
            <a:extLst>
              <a:ext uri="{FF2B5EF4-FFF2-40B4-BE49-F238E27FC236}">
                <a16:creationId xmlns:a16="http://schemas.microsoft.com/office/drawing/2014/main" xmlns=""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34" name="TextBox 33">
            <a:extLst>
              <a:ext uri="{FF2B5EF4-FFF2-40B4-BE49-F238E27FC236}">
                <a16:creationId xmlns:a16="http://schemas.microsoft.com/office/drawing/2014/main" xmlns=""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90919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4000" r="2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3"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3"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3"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20131-9E6B-4F05-BCF6-B47CA2407A1E}" type="datetimeFigureOut">
              <a:rPr lang="vi-VN" smtClean="0">
                <a:solidFill>
                  <a:prstClr val="black">
                    <a:tint val="75000"/>
                  </a:prstClr>
                </a:solidFill>
              </a:rPr>
              <a:pPr/>
              <a:t>19/02/2024</a:t>
            </a:fld>
            <a:endParaRPr lang="vi-VN">
              <a:solidFill>
                <a:prstClr val="black">
                  <a:tint val="75000"/>
                </a:prstClr>
              </a:solidFill>
            </a:endParaRPr>
          </a:p>
        </p:txBody>
      </p:sp>
      <p:sp>
        <p:nvSpPr>
          <p:cNvPr id="5" name="Footer Placeholder 4"/>
          <p:cNvSpPr>
            <a:spLocks noGrp="1"/>
          </p:cNvSpPr>
          <p:nvPr>
            <p:ph type="ftr" sz="quarter" idx="3"/>
          </p:nvPr>
        </p:nvSpPr>
        <p:spPr>
          <a:xfrm>
            <a:off x="4165603"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3"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E16C95-541A-40AE-8223-578563D04800}"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659675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1.jpeg"/><Relationship Id="rId4" Type="http://schemas.openxmlformats.org/officeDocument/2006/relationships/image" Target="../media/image33.png"/><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26.jpe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IMG_3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6" y="19468"/>
            <a:ext cx="2035173" cy="14317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94"/>
          <p:cNvSpPr txBox="1">
            <a:spLocks noChangeArrowheads="1"/>
          </p:cNvSpPr>
          <p:nvPr/>
        </p:nvSpPr>
        <p:spPr bwMode="auto">
          <a:xfrm>
            <a:off x="2289545" y="1949973"/>
            <a:ext cx="843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200" b="1" dirty="0">
                <a:solidFill>
                  <a:srgbClr val="0000FF"/>
                </a:solidFill>
              </a:rPr>
              <a:t>MÔN: </a:t>
            </a:r>
            <a:r>
              <a:rPr lang="en-US" sz="3200" b="1" dirty="0" smtClean="0">
                <a:solidFill>
                  <a:srgbClr val="0000FF"/>
                </a:solidFill>
              </a:rPr>
              <a:t>NÓI VÀ NGHE </a:t>
            </a:r>
          </a:p>
          <a:p>
            <a:pPr algn="ctr" eaLnBrk="1" hangingPunct="1">
              <a:spcBef>
                <a:spcPct val="50000"/>
              </a:spcBef>
            </a:pPr>
            <a:r>
              <a:rPr lang="en-US" sz="3200" b="1" dirty="0" smtClean="0">
                <a:solidFill>
                  <a:srgbClr val="0000FF"/>
                </a:solidFill>
              </a:rPr>
              <a:t>LỚP 2A3</a:t>
            </a:r>
            <a:r>
              <a:rPr lang="en-US" dirty="0" smtClean="0">
                <a:solidFill>
                  <a:srgbClr val="0000FF"/>
                </a:solidFill>
              </a:rPr>
              <a:t>                                      </a:t>
            </a:r>
            <a:endParaRPr lang="en-US" sz="3600" b="1" dirty="0">
              <a:solidFill>
                <a:srgbClr val="0000FF"/>
              </a:solidFill>
              <a:latin typeface="Bodoni MT Black" pitchFamily="18" charset="0"/>
            </a:endParaRPr>
          </a:p>
        </p:txBody>
      </p:sp>
      <p:sp>
        <p:nvSpPr>
          <p:cNvPr id="6" name="Text Box 191"/>
          <p:cNvSpPr txBox="1">
            <a:spLocks noChangeArrowheads="1"/>
          </p:cNvSpPr>
          <p:nvPr/>
        </p:nvSpPr>
        <p:spPr bwMode="auto">
          <a:xfrm>
            <a:off x="2044990" y="281704"/>
            <a:ext cx="9694415" cy="769441"/>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200" b="1" dirty="0">
                <a:solidFill>
                  <a:srgbClr val="0000FF"/>
                </a:solidFill>
                <a:latin typeface="Times New Roman" pitchFamily="18" charset="0"/>
              </a:rPr>
              <a:t>PHÒNG GIÁO DỤC VÀ ĐÀO TẠO QUẬN LONG BIÊN</a:t>
            </a:r>
          </a:p>
          <a:p>
            <a:pPr algn="ctr" eaLnBrk="1" hangingPunct="1"/>
            <a:r>
              <a:rPr lang="en-US" sz="2200" b="1" dirty="0" smtClean="0">
                <a:solidFill>
                  <a:srgbClr val="0000FF"/>
                </a:solidFill>
                <a:latin typeface="Times New Roman" pitchFamily="18" charset="0"/>
              </a:rPr>
              <a:t>TRƯỜNG TIỂU </a:t>
            </a:r>
            <a:r>
              <a:rPr lang="en-US" sz="2200" b="1" dirty="0">
                <a:solidFill>
                  <a:srgbClr val="0000FF"/>
                </a:solidFill>
                <a:latin typeface="Times New Roman" pitchFamily="18" charset="0"/>
              </a:rPr>
              <a:t>HỌC </a:t>
            </a:r>
            <a:r>
              <a:rPr lang="en-US" sz="2200" b="1" dirty="0" smtClean="0">
                <a:solidFill>
                  <a:srgbClr val="0000FF"/>
                </a:solidFill>
                <a:latin typeface="Times New Roman" pitchFamily="18" charset="0"/>
              </a:rPr>
              <a:t>ĐOÀN KẾT</a:t>
            </a:r>
            <a:endParaRPr lang="en-US" sz="2200" b="1" dirty="0">
              <a:solidFill>
                <a:srgbClr val="0000FF"/>
              </a:solidFill>
              <a:latin typeface="Times New Roman" pitchFamily="18" charset="0"/>
            </a:endParaRPr>
          </a:p>
        </p:txBody>
      </p:sp>
      <p:sp>
        <p:nvSpPr>
          <p:cNvPr id="7" name="Text Box 195"/>
          <p:cNvSpPr txBox="1">
            <a:spLocks noChangeArrowheads="1"/>
          </p:cNvSpPr>
          <p:nvPr/>
        </p:nvSpPr>
        <p:spPr bwMode="auto">
          <a:xfrm>
            <a:off x="1589691" y="3330321"/>
            <a:ext cx="989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sz="3600" b="1" dirty="0" err="1" smtClean="0">
                <a:solidFill>
                  <a:srgbClr val="0000FF"/>
                </a:solidFill>
                <a:latin typeface="Times New Roman" pitchFamily="18" charset="0"/>
              </a:rPr>
              <a:t>Giáo</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viên</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Nguyễn</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Thị</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Ánh</a:t>
            </a:r>
            <a:r>
              <a:rPr lang="en-US" sz="3600" b="1" dirty="0" smtClean="0">
                <a:solidFill>
                  <a:srgbClr val="0000FF"/>
                </a:solidFill>
                <a:latin typeface="Times New Roman" pitchFamily="18" charset="0"/>
              </a:rPr>
              <a:t> </a:t>
            </a:r>
            <a:r>
              <a:rPr lang="en-US" sz="3600" b="1" dirty="0" err="1" smtClean="0">
                <a:solidFill>
                  <a:srgbClr val="0000FF"/>
                </a:solidFill>
                <a:latin typeface="Times New Roman" pitchFamily="18" charset="0"/>
              </a:rPr>
              <a:t>Hồng</a:t>
            </a:r>
            <a:endParaRPr lang="en-US" sz="3600" b="1" dirty="0">
              <a:solidFill>
                <a:srgbClr val="0000FF"/>
              </a:solidFill>
              <a:latin typeface="Times New Roman" pitchFamily="18" charset="0"/>
            </a:endParaRPr>
          </a:p>
        </p:txBody>
      </p:sp>
      <p:pic>
        <p:nvPicPr>
          <p:cNvPr id="8" name="图片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4840829"/>
            <a:ext cx="12818076" cy="1747215"/>
          </a:xfrm>
          <a:prstGeom prst="rect">
            <a:avLst/>
          </a:prstGeom>
        </p:spPr>
      </p:pic>
      <p:grpSp>
        <p:nvGrpSpPr>
          <p:cNvPr id="9" name="组合 107"/>
          <p:cNvGrpSpPr/>
          <p:nvPr/>
        </p:nvGrpSpPr>
        <p:grpSpPr>
          <a:xfrm>
            <a:off x="639714" y="3886200"/>
            <a:ext cx="1405279" cy="2282498"/>
            <a:chOff x="181346" y="1761375"/>
            <a:chExt cx="1517253" cy="2901593"/>
          </a:xfrm>
        </p:grpSpPr>
        <p:pic>
          <p:nvPicPr>
            <p:cNvPr id="10"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2"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3" name="图片 26"/>
          <p:cNvPicPr>
            <a:picLocks noChangeAspect="1"/>
          </p:cNvPicPr>
          <p:nvPr/>
        </p:nvPicPr>
        <p:blipFill rotWithShape="1">
          <a:blip r:embed="rId7" cstate="print">
            <a:extLst>
              <a:ext uri="{28A0092B-C50C-407E-A947-70E740481C1C}">
                <a14:useLocalDpi xmlns:a14="http://schemas.microsoft.com/office/drawing/2010/main" val="0"/>
              </a:ext>
            </a:extLst>
          </a:blip>
          <a:srcRect r="45910"/>
          <a:stretch>
            <a:fillRect/>
          </a:stretch>
        </p:blipFill>
        <p:spPr>
          <a:xfrm>
            <a:off x="9670243" y="3886207"/>
            <a:ext cx="2176556" cy="2821345"/>
          </a:xfrm>
          <a:prstGeom prst="rect">
            <a:avLst/>
          </a:prstGeom>
        </p:spPr>
      </p:pic>
      <p:pic>
        <p:nvPicPr>
          <p:cNvPr id="15"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7" y="4840823"/>
            <a:ext cx="2751436" cy="1620820"/>
          </a:xfrm>
          <a:prstGeom prst="rect">
            <a:avLst/>
          </a:prstGeom>
        </p:spPr>
      </p:pic>
      <p:pic>
        <p:nvPicPr>
          <p:cNvPr id="1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6" y="4800725"/>
            <a:ext cx="2784389" cy="1620820"/>
          </a:xfrm>
          <a:prstGeom prst="rect">
            <a:avLst/>
          </a:prstGeom>
        </p:spPr>
      </p:pic>
      <p:sp>
        <p:nvSpPr>
          <p:cNvPr id="17" name="任意多边形 91"/>
          <p:cNvSpPr/>
          <p:nvPr/>
        </p:nvSpPr>
        <p:spPr>
          <a:xfrm>
            <a:off x="-6576" y="6171796"/>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sp>
        <p:nvSpPr>
          <p:cNvPr id="18" name="任意多边形 110"/>
          <p:cNvSpPr/>
          <p:nvPr/>
        </p:nvSpPr>
        <p:spPr>
          <a:xfrm>
            <a:off x="-6576" y="6307446"/>
            <a:ext cx="12211455"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sp>
        <p:nvSpPr>
          <p:cNvPr id="19" name="任意多边形 111"/>
          <p:cNvSpPr/>
          <p:nvPr/>
        </p:nvSpPr>
        <p:spPr>
          <a:xfrm>
            <a:off x="-6576" y="6514904"/>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solidFill>
                <a:prstClr val="white"/>
              </a:solidFill>
              <a:cs typeface="+mn-ea"/>
              <a:sym typeface="+mn-lt"/>
            </a:endParaRPr>
          </a:p>
        </p:txBody>
      </p:sp>
      <p:pic>
        <p:nvPicPr>
          <p:cNvPr id="20"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52180" y="847551"/>
            <a:ext cx="1392317" cy="1207346"/>
          </a:xfrm>
          <a:prstGeom prst="rect">
            <a:avLst/>
          </a:prstGeom>
        </p:spPr>
      </p:pic>
    </p:spTree>
    <p:extLst>
      <p:ext uri="{BB962C8B-B14F-4D97-AF65-F5344CB8AC3E}">
        <p14:creationId xmlns:p14="http://schemas.microsoft.com/office/powerpoint/2010/main" val="2797788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500" y="4780774"/>
            <a:ext cx="5554980" cy="1754326"/>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vi-VN" sz="3600" b="1" i="1"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sao họa mi quay trở về hoàng cung cất tiếng hót đầy xúc cảm?</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411480" y="249341"/>
            <a:ext cx="11572962" cy="3539430"/>
          </a:xfrm>
          <a:prstGeom prst="rect">
            <a:avLst/>
          </a:prstGeom>
          <a:solidFill>
            <a:schemeClr val="accent1">
              <a:lumMod val="60000"/>
              <a:lumOff val="40000"/>
            </a:schemeClr>
          </a:solidFill>
          <a:ln>
            <a:solidFill>
              <a:schemeClr val="tx1"/>
            </a:solidFill>
          </a:ln>
        </p:spPr>
        <p:txBody>
          <a:bodyPr wrap="square">
            <a:spAutoFit/>
          </a:bodyPr>
          <a:lstStyle/>
          <a:p>
            <a:pPr algn="just"/>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4</a:t>
            </a: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2800">
                <a:solidFill>
                  <a:prstClr val="black"/>
                </a:solidFill>
                <a:latin typeface="Cambria" panose="02040503050406030204" pitchFamily="18" charset="0"/>
                <a:ea typeface="Cambria" panose="02040503050406030204" pitchFamily="18" charset="0"/>
              </a:rPr>
              <a:t>Vài năm sau, nhà vua lâm bệnh, khó qua khỏi. Một hôm, nhà vua bỗng thấy có bóng hoạ mi ở khung cửa sổ lâu đài. Con chim bé nhỏ nghe tin nhà vua ốm nặng đã bay về... Tiếng hoạ mi hót đầy xúc cảm khiến nhà vua tỉnh lại:</a:t>
            </a:r>
          </a:p>
          <a:p>
            <a:pPr algn="just"/>
            <a:r>
              <a:rPr lang="vi-VN" sz="2800">
                <a:solidFill>
                  <a:prstClr val="black"/>
                </a:solidFill>
                <a:latin typeface="Cambria" panose="02040503050406030204" pitchFamily="18" charset="0"/>
                <a:ea typeface="Cambria" panose="02040503050406030204" pitchFamily="18" charset="0"/>
              </a:rPr>
              <a:t>- Cảm ơn hoạ mi yêu quý! Ta vô tình để chim ra khỏi hoàng cung, vậy mà chim vẫn quay về, cứu ta khỏi tay Thần Chết. – Nhà vua khẽ nói.</a:t>
            </a:r>
          </a:p>
          <a:p>
            <a:pPr algn="just"/>
            <a:r>
              <a:rPr lang="vi-VN" sz="2800">
                <a:solidFill>
                  <a:prstClr val="black"/>
                </a:solidFill>
                <a:latin typeface="Cambria" panose="02040503050406030204" pitchFamily="18" charset="0"/>
                <a:ea typeface="Cambria" panose="02040503050406030204" pitchFamily="18" charset="0"/>
              </a:rPr>
              <a:t>- Tôi không bao giờ quên giọt nước mắt của nhà vua đã nhỏ trong lần đầu tiên nghe tôi hót. - Hoạ mi đáp.</a:t>
            </a:r>
          </a:p>
        </p:txBody>
      </p:sp>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903720" y="366039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507480" y="34315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3359861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14" presetClass="entr" presetSubtype="1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xmlns=""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xmlns="" id="{F7B7643C-B7FA-4F38-BEA4-BAE7893105B8}"/>
              </a:ext>
            </a:extLst>
          </p:cNvPr>
          <p:cNvSpPr txBox="1"/>
          <p:nvPr/>
        </p:nvSpPr>
        <p:spPr>
          <a:xfrm rot="16200000">
            <a:off x="5834019" y="-4712731"/>
            <a:ext cx="923330"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03 –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lại</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từng</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đoạn</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câu</a:t>
            </a:r>
            <a:r>
              <a:rPr kumimoji="0" lang="en-US" altLang="zh-CN"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xmlns=""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4868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xmlns=""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thi</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pattFill prst="pct80">
                <a:fgClr>
                  <a:srgbClr val="ED7D31">
                    <a:lumMod val="5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19"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2181" t="50760" b="14352"/>
          <a:stretch/>
        </p:blipFill>
        <p:spPr bwMode="auto">
          <a:xfrm>
            <a:off x="6544243" y="4140148"/>
            <a:ext cx="4025940" cy="2519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1"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t="50635" r="53672" b="14975"/>
          <a:stretch/>
        </p:blipFill>
        <p:spPr bwMode="auto">
          <a:xfrm>
            <a:off x="2219941" y="4140148"/>
            <a:ext cx="4088441" cy="250136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3"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l="53003" b="65688"/>
          <a:stretch/>
        </p:blipFill>
        <p:spPr bwMode="auto">
          <a:xfrm>
            <a:off x="6544243" y="1507083"/>
            <a:ext cx="4025940" cy="241283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 name="Picture 2" descr="https://img.loigiaihay.com/picture/question_lgh/2021_51/1623837191-qafg.jpg"/>
          <p:cNvPicPr>
            <a:picLocks noChangeAspect="1" noChangeArrowheads="1"/>
          </p:cNvPicPr>
          <p:nvPr/>
        </p:nvPicPr>
        <p:blipFill rotWithShape="1">
          <a:blip r:embed="rId10">
            <a:extLst>
              <a:ext uri="{28A0092B-C50C-407E-A947-70E740481C1C}">
                <a14:useLocalDpi xmlns:a14="http://schemas.microsoft.com/office/drawing/2010/main" val="0"/>
              </a:ext>
            </a:extLst>
          </a:blip>
          <a:srcRect r="53775" b="65065"/>
          <a:stretch/>
        </p:blipFill>
        <p:spPr bwMode="auto">
          <a:xfrm>
            <a:off x="2226588" y="1500473"/>
            <a:ext cx="4088441" cy="24194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1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sp>
        <p:nvSpPr>
          <p:cNvPr id="10" name="文本框 14">
            <a:extLst>
              <a:ext uri="{FF2B5EF4-FFF2-40B4-BE49-F238E27FC236}">
                <a16:creationId xmlns:a16="http://schemas.microsoft.com/office/drawing/2014/main" xmlns="" id="{F7B7643C-B7FA-4F38-BEA4-BAE7893105B8}"/>
              </a:ext>
            </a:extLst>
          </p:cNvPr>
          <p:cNvSpPr txBox="1"/>
          <p:nvPr/>
        </p:nvSpPr>
        <p:spPr>
          <a:xfrm rot="16200000">
            <a:off x="5600223" y="-2097812"/>
            <a:ext cx="1538883" cy="600713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Vận</a:t>
            </a:r>
            <a:r>
              <a:rPr kumimoji="0" lang="en-US" altLang="zh-CN"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dụng</a:t>
            </a:r>
            <a:endParaRPr kumimoji="0" lang="zh-CN" altLang="en-US" sz="8800" b="1" i="0" u="none" strike="noStrike" kern="1200" cap="none" spc="0" normalizeH="0" baseline="0" noProof="0" dirty="0">
              <a:ln w="38100">
                <a:solidFill>
                  <a:srgbClr val="ED7D31">
                    <a:lumMod val="75000"/>
                  </a:srgbClr>
                </a:solidFill>
              </a:ln>
              <a:pattFill prst="pct80">
                <a:fgClr>
                  <a:srgbClr val="FFC000">
                    <a:lumMod val="40000"/>
                    <a:lumOff val="60000"/>
                  </a:srgbClr>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
        <p:nvSpPr>
          <p:cNvPr id="2" name="TextBox 1"/>
          <p:cNvSpPr txBox="1"/>
          <p:nvPr/>
        </p:nvSpPr>
        <p:spPr>
          <a:xfrm>
            <a:off x="1263839" y="1675196"/>
            <a:ext cx="9839960" cy="1446550"/>
          </a:xfrm>
          <a:prstGeom prst="rect">
            <a:avLst/>
          </a:prstGeom>
          <a:solidFill>
            <a:schemeClr val="accent4">
              <a:lumMod val="40000"/>
              <a:lumOff val="60000"/>
            </a:schemeClr>
          </a:solidFill>
          <a:ln>
            <a:solidFill>
              <a:schemeClr val="tx1"/>
            </a:solid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a:solidFill>
                  <a:prstClr val="black"/>
                </a:solidFill>
                <a:latin typeface="Cambria" panose="02040503050406030204" pitchFamily="18" charset="0"/>
                <a:ea typeface="Cambria" panose="02040503050406030204" pitchFamily="18" charset="0"/>
              </a:rPr>
              <a:t>Đóng vai họa mi, kể cho người thân nghe các sự việc trong câu chuyện trên.</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4" descr="Họa Mi, Chim, Màu Xanh PNG, Họa Mi Tệp ảnh Vector, PSD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3366098" y="2837929"/>
            <a:ext cx="4514326" cy="4514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844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sp>
        <p:nvSpPr>
          <p:cNvPr id="15" name="文本框 14">
            <a:extLst>
              <a:ext uri="{FF2B5EF4-FFF2-40B4-BE49-F238E27FC236}">
                <a16:creationId xmlns:a16="http://schemas.microsoft.com/office/drawing/2014/main" xmlns="" id="{F7B7643C-B7FA-4F38-BEA4-BAE7893105B8}"/>
              </a:ext>
            </a:extLst>
          </p:cNvPr>
          <p:cNvSpPr txBox="1"/>
          <p:nvPr/>
        </p:nvSpPr>
        <p:spPr>
          <a:xfrm rot="16200000">
            <a:off x="5484736" y="-2361977"/>
            <a:ext cx="1538883" cy="859599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Chào</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tạm</a:t>
            </a:r>
            <a:r>
              <a:rPr kumimoji="0" lang="en-US" altLang="zh-CN"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8800" b="1" i="0" u="none" strike="noStrike" kern="1200" cap="none" spc="0" normalizeH="0" baseline="0" noProof="0" dirty="0" err="1">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biệt</a:t>
            </a:r>
            <a:endParaRPr kumimoji="0" lang="zh-CN" altLang="en-US" sz="8800" b="1" i="0" u="none" strike="noStrike" kern="1200" cap="none" spc="0" normalizeH="0" baseline="0" noProof="0" dirty="0">
              <a:ln w="38100">
                <a:solidFill>
                  <a:prstClr val="white"/>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6706917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776" y="2266039"/>
            <a:ext cx="12823713" cy="3921929"/>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4305614" y="109447"/>
            <a:ext cx="3580770" cy="1768111"/>
          </a:xfrm>
          <a:prstGeom prst="rect">
            <a:avLst/>
          </a:prstGeom>
        </p:spPr>
      </p:pic>
      <p:pic>
        <p:nvPicPr>
          <p:cNvPr id="38"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5582673" y="12505"/>
            <a:ext cx="3580770" cy="1768111"/>
          </a:xfrm>
          <a:prstGeom prst="rect">
            <a:avLst/>
          </a:prstGeom>
        </p:spPr>
      </p:pic>
      <p:pic>
        <p:nvPicPr>
          <p:cNvPr id="13" name="图片 19">
            <a:extLst>
              <a:ext uri="{FF2B5EF4-FFF2-40B4-BE49-F238E27FC236}">
                <a16:creationId xmlns:a16="http://schemas.microsoft.com/office/drawing/2014/main" xmlns=""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1106" y="5604294"/>
            <a:ext cx="751240" cy="1277109"/>
          </a:xfrm>
          <a:prstGeom prst="rect">
            <a:avLst/>
          </a:prstGeom>
        </p:spPr>
      </p:pic>
      <p:sp>
        <p:nvSpPr>
          <p:cNvPr id="23" name="TextBox 22">
            <a:extLst>
              <a:ext uri="{FF2B5EF4-FFF2-40B4-BE49-F238E27FC236}">
                <a16:creationId xmlns:a16="http://schemas.microsoft.com/office/drawing/2014/main" xmlns="" id="{0FA0B4EA-91F8-1C02-3952-FB6BA18251EA}"/>
              </a:ext>
            </a:extLst>
          </p:cNvPr>
          <p:cNvSpPr txBox="1"/>
          <p:nvPr/>
        </p:nvSpPr>
        <p:spPr>
          <a:xfrm rot="20430819">
            <a:off x="1537404" y="1671867"/>
            <a:ext cx="2990268" cy="964838"/>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Nói và nghe</a:t>
            </a:r>
            <a:endParaRPr kumimoji="0" lang="id-ID" sz="199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026" name="Picture 2" descr="Họa Mi, Các Vector, Chim PNG, Họa Mi Tệp ảnh Vector, PSD - Pngtree"/>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10000" r="9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6569" y="-495812"/>
            <a:ext cx="3429000" cy="41148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ọa Mi, Chim, Màu Xanh PNG, Họa Mi Tệp ảnh Vector, PSD - Pngtree"/>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446472" y="3624938"/>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3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53" presetClass="entr" presetSubtype="16" fill="hold" grpId="1" nodeType="withEffect">
                                  <p:stCondLst>
                                    <p:cond delay="100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750" fill="hold"/>
                                        <p:tgtEl>
                                          <p:spTgt spid="23"/>
                                        </p:tgtEl>
                                        <p:attrNameLst>
                                          <p:attrName>ppt_w</p:attrName>
                                        </p:attrNameLst>
                                      </p:cBhvr>
                                      <p:tavLst>
                                        <p:tav tm="0">
                                          <p:val>
                                            <p:fltVal val="0"/>
                                          </p:val>
                                        </p:tav>
                                        <p:tav tm="100000">
                                          <p:val>
                                            <p:strVal val="#ppt_w"/>
                                          </p:val>
                                        </p:tav>
                                      </p:tavLst>
                                    </p:anim>
                                    <p:anim calcmode="lin" valueType="num">
                                      <p:cBhvr>
                                        <p:cTn id="14" dur="1750" fill="hold"/>
                                        <p:tgtEl>
                                          <p:spTgt spid="23"/>
                                        </p:tgtEl>
                                        <p:attrNameLst>
                                          <p:attrName>ppt_h</p:attrName>
                                        </p:attrNameLst>
                                      </p:cBhvr>
                                      <p:tavLst>
                                        <p:tav tm="0">
                                          <p:val>
                                            <p:fltVal val="0"/>
                                          </p:val>
                                        </p:tav>
                                        <p:tav tm="100000">
                                          <p:val>
                                            <p:strVal val="#ppt_h"/>
                                          </p:val>
                                        </p:tav>
                                      </p:tavLst>
                                    </p:anim>
                                    <p:animEffect transition="in" filter="fade">
                                      <p:cBhvr>
                                        <p:cTn id="15" dur="1750"/>
                                        <p:tgtEl>
                                          <p:spTgt spid="23"/>
                                        </p:tgtEl>
                                      </p:cBhvr>
                                    </p:animEffect>
                                  </p:childTnLst>
                                </p:cTn>
                              </p:par>
                              <p:par>
                                <p:cTn id="16" presetID="6" presetClass="emph" presetSubtype="0" repeatCount="indefinite" accel="7000" decel="14000" autoRev="1" fill="hold" grpId="0" nodeType="withEffect">
                                  <p:stCondLst>
                                    <p:cond delay="2750"/>
                                  </p:stCondLst>
                                  <p:childTnLst>
                                    <p:animScale>
                                      <p:cBhvr>
                                        <p:cTn id="17" dur="1050" fill="hold"/>
                                        <p:tgtEl>
                                          <p:spTgt spid="23"/>
                                        </p:tgtEl>
                                      </p:cBhvr>
                                      <p:by x="110000" y="110000"/>
                                    </p:animScale>
                                  </p:childTnLst>
                                </p:cTn>
                              </p:par>
                            </p:childTnLst>
                          </p:cTn>
                        </p:par>
                        <p:par>
                          <p:cTn id="18" fill="hold">
                            <p:stCondLst>
                              <p:cond delay="4850"/>
                            </p:stCondLst>
                            <p:childTnLst>
                              <p:par>
                                <p:cTn id="19" presetID="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xmlns=""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xmlns="" id="{F7B7643C-B7FA-4F38-BEA4-BAE7893105B8}"/>
              </a:ext>
            </a:extLst>
          </p:cNvPr>
          <p:cNvSpPr txBox="1"/>
          <p:nvPr/>
        </p:nvSpPr>
        <p:spPr>
          <a:xfrm rot="16200000">
            <a:off x="816661" y="1466304"/>
            <a:ext cx="3139321" cy="252767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0</a:t>
            </a:r>
            <a:r>
              <a:rPr kumimoji="0" lang="vi-VN"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1</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 Nghe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kể</a:t>
            </a:r>
            <a:r>
              <a:rPr kumimoji="0" lang="en-US" altLang="zh-CN"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 </a:t>
            </a:r>
            <a:r>
              <a:rPr kumimoji="0" lang="en-US" altLang="zh-CN" sz="4800" b="1" i="0" u="none" strike="noStrike" kern="1200" cap="none" spc="0" normalizeH="0" baseline="0" noProof="0" dirty="0" err="1">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rPr>
              <a:t>chuyện</a:t>
            </a:r>
            <a:endParaRPr kumimoji="0" lang="zh-CN" altLang="en-US" sz="4800" b="1" i="0" u="none" strike="noStrike" kern="1200" cap="none" spc="0" normalizeH="0" baseline="0" noProof="0" dirty="0">
              <a:ln>
                <a:solidFill>
                  <a:prstClr val="black"/>
                </a:solidFill>
              </a:ln>
              <a:pattFill prst="pct80">
                <a:fgClr>
                  <a:srgbClr val="92D050"/>
                </a:fgClr>
                <a:bgClr>
                  <a:prstClr val="white"/>
                </a:bgClr>
              </a:pattFill>
              <a:effectLst/>
              <a:uLnTx/>
              <a:uFillTx/>
              <a:latin typeface="#9Slide07 SVNZiclets" panose="02000603000000000000" pitchFamily="2" charset="0"/>
              <a:ea typeface="字魂52号-阿开漫画体" panose="00000500000000000000" pitchFamily="2" charset="-122"/>
              <a:cs typeface="+mn-ea"/>
              <a:sym typeface="+mn-lt"/>
            </a:endParaRPr>
          </a:p>
        </p:txBody>
      </p:sp>
      <p:pic>
        <p:nvPicPr>
          <p:cNvPr id="11" name="图片 10">
            <a:extLst>
              <a:ext uri="{FF2B5EF4-FFF2-40B4-BE49-F238E27FC236}">
                <a16:creationId xmlns:a16="http://schemas.microsoft.com/office/drawing/2014/main" xmlns="" id="{861E76E6-BF4A-478C-9A0F-1C22EAC9911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38"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40" name="图片 39">
            <a:extLst>
              <a:ext uri="{FF2B5EF4-FFF2-40B4-BE49-F238E27FC236}">
                <a16:creationId xmlns:a16="http://schemas.microsoft.com/office/drawing/2014/main" xmlns="" id="{E71F7531-AFB7-4F2E-8ED7-DBA6BA207F5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14" name="Picture 4" descr="Họa Mi, Chim, Màu Xanh PNG, Họa Mi Tệp ảnh Vector, PSD - Pngtree"/>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0" r="90000"/>
                    </a14:imgEffect>
                  </a14:imgLayer>
                </a14:imgProps>
              </a:ext>
              <a:ext uri="{28A0092B-C50C-407E-A947-70E740481C1C}">
                <a14:useLocalDpi xmlns:a14="http://schemas.microsoft.com/office/drawing/2010/main" val="0"/>
              </a:ext>
            </a:extLst>
          </a:blip>
          <a:srcRect/>
          <a:stretch>
            <a:fillRect/>
          </a:stretch>
        </p:blipFill>
        <p:spPr bwMode="auto">
          <a:xfrm>
            <a:off x="-283661" y="3851701"/>
            <a:ext cx="3429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78A670B-009B-E24D-4C7C-C8D5EFF589A7}"/>
              </a:ext>
            </a:extLst>
          </p:cNvPr>
          <p:cNvPicPr>
            <a:picLocks noChangeAspect="1"/>
          </p:cNvPicPr>
          <p:nvPr/>
        </p:nvPicPr>
        <p:blipFill>
          <a:blip r:embed="rId13"/>
          <a:stretch>
            <a:fillRect/>
          </a:stretch>
        </p:blipFill>
        <p:spPr>
          <a:xfrm>
            <a:off x="4163436" y="279455"/>
            <a:ext cx="7164715" cy="2028886"/>
          </a:xfrm>
          <a:prstGeom prst="rect">
            <a:avLst/>
          </a:prstGeom>
        </p:spPr>
      </p:pic>
      <p:pic>
        <p:nvPicPr>
          <p:cNvPr id="4" name="Picture 3">
            <a:extLst>
              <a:ext uri="{FF2B5EF4-FFF2-40B4-BE49-F238E27FC236}">
                <a16:creationId xmlns:a16="http://schemas.microsoft.com/office/drawing/2014/main" xmlns="" id="{6DBF25CA-DC9D-C212-4E38-E71AF3E65661}"/>
              </a:ext>
            </a:extLst>
          </p:cNvPr>
          <p:cNvPicPr>
            <a:picLocks noChangeAspect="1"/>
          </p:cNvPicPr>
          <p:nvPr/>
        </p:nvPicPr>
        <p:blipFill>
          <a:blip r:embed="rId14"/>
          <a:stretch>
            <a:fillRect/>
          </a:stretch>
        </p:blipFill>
        <p:spPr>
          <a:xfrm>
            <a:off x="4163437" y="1569923"/>
            <a:ext cx="7377084" cy="4438614"/>
          </a:xfrm>
          <a:prstGeom prst="rect">
            <a:avLst/>
          </a:prstGeom>
        </p:spPr>
      </p:pic>
    </p:spTree>
    <p:extLst>
      <p:ext uri="{BB962C8B-B14F-4D97-AF65-F5344CB8AC3E}">
        <p14:creationId xmlns:p14="http://schemas.microsoft.com/office/powerpoint/2010/main" val="333954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_ CẢM ƠN HOẠ MI _ Tuần 23 Tiếng Việt Lớp 2 _ Kết nối tri thức với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3" cy="6858001"/>
          </a:xfrm>
          <a:prstGeom prst="rect">
            <a:avLst/>
          </a:prstGeom>
        </p:spPr>
      </p:pic>
    </p:spTree>
    <p:extLst>
      <p:ext uri="{BB962C8B-B14F-4D97-AF65-F5344CB8AC3E}">
        <p14:creationId xmlns:p14="http://schemas.microsoft.com/office/powerpoint/2010/main" val="2849708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xmlns=""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xmlns=""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xmlns=""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xmlns=""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xmlns=""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xmlns=""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8" name="图片 10">
            <a:extLst>
              <a:ext uri="{FF2B5EF4-FFF2-40B4-BE49-F238E27FC236}">
                <a16:creationId xmlns:a16="http://schemas.microsoft.com/office/drawing/2014/main" xmlns=""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xmlns=""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xmlns=""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đoán</a:t>
            </a:r>
            <a:r>
              <a:rPr kumimoji="0" lang="vi-VN"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lại</a:t>
            </a:r>
            <a:r>
              <a:rPr kumimoji="0" lang="en-US" sz="4800" b="0" i="0" u="none" strike="noStrike" kern="1200" cap="none" spc="0" normalizeH="0" baseline="0" noProof="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xmlns="" id="{F7B7643C-B7FA-4F38-BEA4-BAE7893105B8}"/>
              </a:ext>
            </a:extLst>
          </p:cNvPr>
          <p:cNvSpPr txBox="1"/>
          <p:nvPr/>
        </p:nvSpPr>
        <p:spPr>
          <a:xfrm rot="16200000">
            <a:off x="5987627" y="-3109208"/>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Cảm</a:t>
            </a:r>
            <a:r>
              <a:rPr kumimoji="0" lang="vi-VN" altLang="zh-CN" sz="9600" b="1" i="0" u="none" strike="noStrike" kern="1200" cap="none" spc="0" normalizeH="0" noProof="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rPr>
              <a:t> ơn họa mi</a:t>
            </a:r>
            <a:endParaRPr kumimoji="0" lang="zh-CN" altLang="en-US" sz="9600" b="1" i="0" u="none" strike="noStrike" kern="1200" cap="none" spc="0" normalizeH="0" baseline="0" noProof="0" dirty="0">
              <a:ln>
                <a:noFill/>
              </a:ln>
              <a:solidFill>
                <a:srgbClr val="ED7D31">
                  <a:lumMod val="75000"/>
                </a:srgbClr>
              </a:solidFill>
              <a:effectLst/>
              <a:uLnTx/>
              <a:uFillTx/>
              <a:latin typeface="#9Slide05 ButterScotch" pitchFamily="2"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3594446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2181" t="50760" b="14352"/>
          <a:stretch/>
        </p:blipFill>
        <p:spPr bwMode="auto">
          <a:xfrm>
            <a:off x="6565847" y="3545504"/>
            <a:ext cx="5080722"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923383" y="3547366"/>
            <a:ext cx="515959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6565846" y="322083"/>
            <a:ext cx="4968548"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923383" y="341335"/>
            <a:ext cx="5159598"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1120589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ppt_x"/>
                                          </p:val>
                                        </p:tav>
                                        <p:tav tm="100000">
                                          <p:val>
                                            <p:strVal val="#ppt_x"/>
                                          </p:val>
                                        </p:tav>
                                      </p:tavLst>
                                    </p:anim>
                                    <p:anim calcmode="lin" valueType="num">
                                      <p:cBhvr additive="base">
                                        <p:cTn id="33" dur="500" fill="hold"/>
                                        <p:tgtEl>
                                          <p:spTgt spid="12"/>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r="53775" b="65065"/>
          <a:stretch/>
        </p:blipFill>
        <p:spPr bwMode="auto">
          <a:xfrm>
            <a:off x="579731" y="2327016"/>
            <a:ext cx="4541169" cy="305333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579731" y="228851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6" name="TextBox 5"/>
          <p:cNvSpPr txBox="1"/>
          <p:nvPr/>
        </p:nvSpPr>
        <p:spPr>
          <a:xfrm>
            <a:off x="69466" y="5418846"/>
            <a:ext cx="5484311" cy="1077218"/>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vi-VN" sz="32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gì có ở vương quốc khiến nhà vua tự hào nhất?</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5553777" y="597529"/>
            <a:ext cx="6345208" cy="378565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lvl="0" algn="ju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err="1">
                <a:ln>
                  <a:noFill/>
                </a:ln>
                <a:solidFill>
                  <a:prstClr val="white"/>
                </a:solidFill>
                <a:effectLst/>
                <a:uLnTx/>
                <a:uFillTx/>
                <a:latin typeface="Cambria" panose="02040503050406030204" pitchFamily="18" charset="0"/>
                <a:ea typeface="Cambria" panose="02040503050406030204" pitchFamily="18" charset="0"/>
              </a:rPr>
              <a:t>Tranh</a:t>
            </a:r>
            <a:r>
              <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1:</a:t>
            </a:r>
            <a:r>
              <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a:t>
            </a:r>
            <a:r>
              <a:rPr lang="vi-VN" sz="4000">
                <a:solidFill>
                  <a:prstClr val="white"/>
                </a:solidFill>
                <a:latin typeface="Cambria" panose="02040503050406030204" pitchFamily="18" charset="0"/>
                <a:ea typeface="Cambria" panose="02040503050406030204" pitchFamily="18" charset="0"/>
              </a:rPr>
              <a:t>Ở vương quốc nọ có một vị vua rất giàu có. Nhưng điều khiến nhà vua tự hào nhất là ngài có con hoạ mi có tiếng hót trong như pha lê.</a:t>
            </a:r>
            <a:endParaRPr lang="en-US" sz="40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55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03" b="65688"/>
          <a:stretch/>
        </p:blipFill>
        <p:spPr bwMode="auto">
          <a:xfrm>
            <a:off x="7075025" y="134968"/>
            <a:ext cx="4312351" cy="294304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6788695" y="2147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7" name="TextBox 6"/>
          <p:cNvSpPr txBox="1"/>
          <p:nvPr/>
        </p:nvSpPr>
        <p:spPr>
          <a:xfrm>
            <a:off x="6725195" y="3182468"/>
            <a:ext cx="4996905" cy="1754326"/>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vi-VN" sz="36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vua được tặng gì? Vì sao họa mi trở về rừng xanh?</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158254" y="290519"/>
            <a:ext cx="6487276" cy="6186309"/>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lvl="0" algn="ju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2</a:t>
            </a:r>
            <a:r>
              <a:rPr kumimoji="0" lang="vi-VN"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lang="vi-VN" sz="3600">
                <a:solidFill>
                  <a:prstClr val="black"/>
                </a:solidFill>
                <a:latin typeface="Cambria" panose="02040503050406030204" pitchFamily="18" charset="0"/>
                <a:ea typeface="Cambria" panose="02040503050406030204" pitchFamily="18" charset="0"/>
              </a:rPr>
              <a:t>Một hôm, có người tặng nhà vua một con hoạ mi máy, mình dát kim cương lấp lánh. Hễ vặn dây cót là chim hót, cái đuôi vẫy vẫy óng ánh sợi vàng sợi bạc. Nó có thể hót ba mươi lần liên tục. Mọi người đều thích nghe hoạ mi máy hót, không ai còn để ý đến hoạ mi thật nữa. Hoạ mi thật buồn bã bay về chốn rừng xanh.</a:t>
            </a:r>
            <a:endParaRPr lang="en-US" sz="36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75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img.loigiaihay.com/picture/question_lgh/2021_51/1623837191-qafg.jpg"/>
          <p:cNvPicPr>
            <a:picLocks noChangeAspect="1" noChangeArrowheads="1"/>
          </p:cNvPicPr>
          <p:nvPr/>
        </p:nvPicPr>
        <p:blipFill rotWithShape="1">
          <a:blip r:embed="rId2">
            <a:extLst>
              <a:ext uri="{28A0092B-C50C-407E-A947-70E740481C1C}">
                <a14:useLocalDpi xmlns:a14="http://schemas.microsoft.com/office/drawing/2010/main" val="0"/>
              </a:ext>
            </a:extLst>
          </a:blip>
          <a:srcRect t="50635" r="53672" b="14975"/>
          <a:stretch/>
        </p:blipFill>
        <p:spPr bwMode="auto">
          <a:xfrm>
            <a:off x="203732" y="1478790"/>
            <a:ext cx="5028668" cy="31567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510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7" name="TextBox 6"/>
          <p:cNvSpPr txBox="1"/>
          <p:nvPr/>
        </p:nvSpPr>
        <p:spPr>
          <a:xfrm>
            <a:off x="5430966" y="177603"/>
            <a:ext cx="6507480" cy="1200329"/>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a:solidFill>
                  <a:prstClr val="black"/>
                </a:solidFill>
                <a:latin typeface="Cambria" panose="02040503050406030204" pitchFamily="18" charset="0"/>
                <a:ea typeface="Cambria" panose="02040503050406030204" pitchFamily="18" charset="0"/>
              </a:rPr>
              <a:t>Điều gì xảy ra với món quà nhà vua được tặng?</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5430966" y="1841242"/>
            <a:ext cx="6507480" cy="5016758"/>
          </a:xfrm>
          <a:prstGeom prst="rect">
            <a:avLst/>
          </a:prstGeom>
          <a:solidFill>
            <a:schemeClr val="accent4">
              <a:lumMod val="60000"/>
              <a:lumOff val="40000"/>
            </a:schemeClr>
          </a:solidFill>
          <a:ln>
            <a:solidFill>
              <a:schemeClr val="tx1"/>
            </a:solidFill>
          </a:ln>
        </p:spPr>
        <p:txBody>
          <a:bodyPr wrap="square">
            <a:spAutoFit/>
          </a:bodyPr>
          <a:lstStyle/>
          <a:p>
            <a:pPr lvl="0" algn="ju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Tranh 3: </a:t>
            </a:r>
            <a:r>
              <a:rPr lang="vi-VN" sz="4000" dirty="0">
                <a:solidFill>
                  <a:prstClr val="black"/>
                </a:solidFill>
                <a:latin typeface="Cambria" panose="02040503050406030204" pitchFamily="18" charset="0"/>
                <a:ea typeface="Cambria" panose="02040503050406030204" pitchFamily="18" charset="0"/>
              </a:rPr>
              <a:t>Một ngày nọ, chim máy đang hót bỗng có tiếng kêu đánh “cạch” trong bụng, rồi chim ngừng hót. Người thợ sửa chữa tháo tung chim máy ra để sửa. Tiếng chim máy bây giờ nghe rèn rẹt, rèn rẹt...</a:t>
            </a:r>
            <a:endParaRPr lang="en-US"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0176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55"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0.70"/>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510</Words>
  <Application>Microsoft Office PowerPoint</Application>
  <PresentationFormat>Custom</PresentationFormat>
  <Paragraphs>45</Paragraphs>
  <Slides>14</Slides>
  <Notes>6</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14</vt:i4>
      </vt:variant>
    </vt:vector>
  </HeadingPairs>
  <TitlesOfParts>
    <vt:vector size="36" baseType="lpstr">
      <vt:lpstr>Arial</vt:lpstr>
      <vt:lpstr>#9Slide05 Aphrodite Pro</vt:lpstr>
      <vt:lpstr>字魂52号-阿开漫画体</vt:lpstr>
      <vt:lpstr>Calibri Light</vt:lpstr>
      <vt:lpstr>Calibri</vt:lpstr>
      <vt:lpstr>宋体</vt:lpstr>
      <vt:lpstr>UTM Avo</vt:lpstr>
      <vt:lpstr>#9Slide05 ButterScotch</vt:lpstr>
      <vt:lpstr>Bodoni MT Black</vt:lpstr>
      <vt:lpstr>Times New Roman</vt:lpstr>
      <vt:lpstr>#9Slide05 SVNShowcase Script</vt:lpstr>
      <vt:lpstr>#9Slide07 HoneyCream</vt:lpstr>
      <vt:lpstr>SVN-Newton</vt:lpstr>
      <vt:lpstr>等线 Light</vt:lpstr>
      <vt:lpstr>等线</vt:lpstr>
      <vt:lpstr>Wingdings</vt:lpstr>
      <vt:lpstr>#9Slide05 Bodega Script</vt:lpstr>
      <vt:lpstr>Cambria</vt:lpstr>
      <vt:lpstr>#9Slide07 SVNZiclets</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Administrator</cp:lastModifiedBy>
  <cp:revision>8</cp:revision>
  <dcterms:created xsi:type="dcterms:W3CDTF">2023-01-19T04:22:36Z</dcterms:created>
  <dcterms:modified xsi:type="dcterms:W3CDTF">2024-02-19T04:56:21Z</dcterms:modified>
</cp:coreProperties>
</file>