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6"/>
  </p:notesMasterIdLst>
  <p:handoutMasterIdLst>
    <p:handoutMasterId r:id="rId17"/>
  </p:handoutMasterIdLst>
  <p:sldIdLst>
    <p:sldId id="257" r:id="rId3"/>
    <p:sldId id="262" r:id="rId4"/>
    <p:sldId id="271" r:id="rId5"/>
    <p:sldId id="258" r:id="rId6"/>
    <p:sldId id="259" r:id="rId7"/>
    <p:sldId id="260" r:id="rId8"/>
    <p:sldId id="270" r:id="rId9"/>
    <p:sldId id="261" r:id="rId10"/>
    <p:sldId id="269" r:id="rId11"/>
    <p:sldId id="263" r:id="rId12"/>
    <p:sldId id="265" r:id="rId13"/>
    <p:sldId id="264" r:id="rId14"/>
    <p:sldId id="267" r:id="rId15"/>
  </p:sldIdLst>
  <p:sldSz cx="12192000" cy="6858000"/>
  <p:notesSz cx="6858000" cy="9144000"/>
  <p:embeddedFontLst>
    <p:embeddedFont>
      <p:font typeface="等线" panose="02010600030101010101" pitchFamily="2" charset="-122"/>
      <p:regular r:id="rId18"/>
    </p:embeddedFont>
    <p:embeddedFont>
      <p:font typeface="#9Slide05 Aphrodite Pro" panose="020B0604020202020204" charset="0"/>
      <p:regular r:id="rId19"/>
    </p:embeddedFont>
    <p:embeddedFont>
      <p:font typeface="#9Slide05 ButterScotch" panose="020B0604020202020204" charset="0"/>
      <p:regular r:id="rId20"/>
    </p:embeddedFont>
    <p:embeddedFont>
      <p:font typeface="#9Slide05 SVNShowcase Script" panose="020B0604020202020204" charset="0"/>
      <p:regular r:id="rId21"/>
    </p:embeddedFont>
    <p:embeddedFont>
      <p:font typeface="#9Slide07 HoneyCream" panose="020B0604020202020204" charset="0"/>
      <p:regular r:id="rId22"/>
    </p:embeddedFont>
    <p:embeddedFont>
      <p:font typeface="#9Slide07 SVNZiclets" panose="02000603000000000000"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40"/>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A26AD3-A4DB-A52F-A45C-05E38387B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D8E782-8879-DF8B-2076-479BE472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649BF-1A2D-42FF-BD05-22C18E6F2939}" type="datetimeFigureOut">
              <a:rPr lang="en-US" smtClean="0"/>
              <a:t>2/16/2024</a:t>
            </a:fld>
            <a:endParaRPr lang="en-US"/>
          </a:p>
        </p:txBody>
      </p:sp>
      <p:sp>
        <p:nvSpPr>
          <p:cNvPr id="4" name="Footer Placeholder 3">
            <a:extLst>
              <a:ext uri="{FF2B5EF4-FFF2-40B4-BE49-F238E27FC236}">
                <a16:creationId xmlns:a16="http://schemas.microsoft.com/office/drawing/2014/main" id="{D70F73E6-A307-04D9-5BD5-92D80C803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C9C961-8B9B-062D-4C70-B708861734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2FA285-B8A4-467A-854A-24E85A61F9E0}" type="slidenum">
              <a:rPr lang="en-US" smtClean="0"/>
              <a:t>‹#›</a:t>
            </a:fld>
            <a:endParaRPr lang="en-US"/>
          </a:p>
        </p:txBody>
      </p:sp>
    </p:spTree>
    <p:extLst>
      <p:ext uri="{BB962C8B-B14F-4D97-AF65-F5344CB8AC3E}">
        <p14:creationId xmlns:p14="http://schemas.microsoft.com/office/powerpoint/2010/main" val="598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5D85-93BB-4746-9061-F3CF6CDAE852}"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5A2E8-D3B3-4879-B661-F2FCA7690A90}" type="slidenum">
              <a:rPr lang="en-US" smtClean="0"/>
              <a:t>‹#›</a:t>
            </a:fld>
            <a:endParaRPr lang="en-US"/>
          </a:p>
        </p:txBody>
      </p:sp>
    </p:spTree>
    <p:extLst>
      <p:ext uri="{BB962C8B-B14F-4D97-AF65-F5344CB8AC3E}">
        <p14:creationId xmlns:p14="http://schemas.microsoft.com/office/powerpoint/2010/main" val="123507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50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7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005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28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80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78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72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5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4720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49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689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0247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6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5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0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2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8993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726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9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7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6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0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7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58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748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159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85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494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5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674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082019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0919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2.jpeg"/><Relationship Id="rId4" Type="http://schemas.openxmlformats.org/officeDocument/2006/relationships/image" Target="../media/image24.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76" y="2266039"/>
            <a:ext cx="12823713" cy="3921929"/>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4305614" y="10944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5582673" y="12505"/>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1106" y="5604294"/>
            <a:ext cx="751240" cy="1277109"/>
          </a:xfrm>
          <a:prstGeom prst="rect">
            <a:avLst/>
          </a:prstGeom>
        </p:spPr>
      </p:pic>
      <p:sp>
        <p:nvSpPr>
          <p:cNvPr id="23" name="TextBox 22">
            <a:extLst>
              <a:ext uri="{FF2B5EF4-FFF2-40B4-BE49-F238E27FC236}">
                <a16:creationId xmlns:a16="http://schemas.microsoft.com/office/drawing/2014/main" id="{0FA0B4EA-91F8-1C02-3952-FB6BA18251EA}"/>
              </a:ext>
            </a:extLst>
          </p:cNvPr>
          <p:cNvSpPr txBox="1"/>
          <p:nvPr/>
        </p:nvSpPr>
        <p:spPr>
          <a:xfrm rot="20430819">
            <a:off x="1537404" y="1671867"/>
            <a:ext cx="2990268" cy="964838"/>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Nói và nghe</a:t>
            </a:r>
            <a:endParaRPr kumimoji="0" lang="id-ID"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26" name="Picture 2" descr="Họa Mi, Các Vector, Chim PNG, Họa Mi Tệp ảnh Vector, PSD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6569" y="-495812"/>
            <a:ext cx="34290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a Mi, Chim, Màu Xanh PNG, Họa Mi Tệp ảnh Vector, PSD - Pngtree"/>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446472" y="3624938"/>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53" presetClass="entr" presetSubtype="16" fill="hold" grpId="1"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750" fill="hold"/>
                                        <p:tgtEl>
                                          <p:spTgt spid="23"/>
                                        </p:tgtEl>
                                        <p:attrNameLst>
                                          <p:attrName>ppt_w</p:attrName>
                                        </p:attrNameLst>
                                      </p:cBhvr>
                                      <p:tavLst>
                                        <p:tav tm="0">
                                          <p:val>
                                            <p:fltVal val="0"/>
                                          </p:val>
                                        </p:tav>
                                        <p:tav tm="100000">
                                          <p:val>
                                            <p:strVal val="#ppt_w"/>
                                          </p:val>
                                        </p:tav>
                                      </p:tavLst>
                                    </p:anim>
                                    <p:anim calcmode="lin" valueType="num">
                                      <p:cBhvr>
                                        <p:cTn id="14" dur="1750" fill="hold"/>
                                        <p:tgtEl>
                                          <p:spTgt spid="23"/>
                                        </p:tgtEl>
                                        <p:attrNameLst>
                                          <p:attrName>ppt_h</p:attrName>
                                        </p:attrNameLst>
                                      </p:cBhvr>
                                      <p:tavLst>
                                        <p:tav tm="0">
                                          <p:val>
                                            <p:fltVal val="0"/>
                                          </p:val>
                                        </p:tav>
                                        <p:tav tm="100000">
                                          <p:val>
                                            <p:strVal val="#ppt_h"/>
                                          </p:val>
                                        </p:tav>
                                      </p:tavLst>
                                    </p:anim>
                                    <p:animEffect transition="in" filter="fade">
                                      <p:cBhvr>
                                        <p:cTn id="15" dur="1750"/>
                                        <p:tgtEl>
                                          <p:spTgt spid="23"/>
                                        </p:tgtEl>
                                      </p:cBhvr>
                                    </p:animEffect>
                                  </p:childTnLst>
                                </p:cTn>
                              </p:par>
                              <p:par>
                                <p:cTn id="16" presetID="6" presetClass="emph" presetSubtype="0" repeatCount="indefinite" accel="7000" decel="14000" autoRev="1" fill="hold" grpId="0" nodeType="withEffect">
                                  <p:stCondLst>
                                    <p:cond delay="2750"/>
                                  </p:stCondLst>
                                  <p:childTnLst>
                                    <p:animScale>
                                      <p:cBhvr>
                                        <p:cTn id="17" dur="1050" fill="hold"/>
                                        <p:tgtEl>
                                          <p:spTgt spid="23"/>
                                        </p:tgtEl>
                                      </p:cBhvr>
                                      <p:by x="110000" y="110000"/>
                                    </p:animScale>
                                  </p:childTnLst>
                                </p:cTn>
                              </p:par>
                            </p:childTnLst>
                          </p:cTn>
                        </p:par>
                        <p:par>
                          <p:cTn id="18" fill="hold">
                            <p:stCondLst>
                              <p:cond delay="485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486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thi</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19"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2181" t="50760" b="14352"/>
          <a:stretch/>
        </p:blipFill>
        <p:spPr bwMode="auto">
          <a:xfrm>
            <a:off x="6544243" y="4140148"/>
            <a:ext cx="4025940" cy="2519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t="50635" r="53672" b="14975"/>
          <a:stretch/>
        </p:blipFill>
        <p:spPr bwMode="auto">
          <a:xfrm>
            <a:off x="2219941" y="4140148"/>
            <a:ext cx="4088441" cy="2501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3003" b="65688"/>
          <a:stretch/>
        </p:blipFill>
        <p:spPr bwMode="auto">
          <a:xfrm>
            <a:off x="6544243" y="1507083"/>
            <a:ext cx="4025940" cy="24128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r="53775" b="65065"/>
          <a:stretch/>
        </p:blipFill>
        <p:spPr bwMode="auto">
          <a:xfrm>
            <a:off x="2226588" y="1500473"/>
            <a:ext cx="4088441" cy="24194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5600223" y="-2097812"/>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Vận</a:t>
            </a:r>
            <a:r>
              <a:rPr kumimoji="0" lang="en-US" altLang="zh-CN"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 name="TextBox 1"/>
          <p:cNvSpPr txBox="1"/>
          <p:nvPr/>
        </p:nvSpPr>
        <p:spPr>
          <a:xfrm>
            <a:off x="1263839" y="1675196"/>
            <a:ext cx="983996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prstClr val="black"/>
                </a:solidFill>
                <a:latin typeface="Cambria" panose="02040503050406030204" pitchFamily="18" charset="0"/>
                <a:ea typeface="Cambria" panose="02040503050406030204" pitchFamily="18" charset="0"/>
              </a:rPr>
              <a:t>Đóng vai họa mi, kể cho người thân nghe các sự việc trong câu chuyện trên.</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4" descr="Họa Mi, Chim, Màu Xanh PNG, Họa Mi Tệp ảnh Vector, PS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366098" y="2837929"/>
            <a:ext cx="4514326" cy="451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sp>
        <p:nvSpPr>
          <p:cNvPr id="15"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67069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816661" y="1466304"/>
            <a:ext cx="3139321" cy="25276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1</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Nghe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4" name="Picture 4" descr="Họa Mi, Chim, Màu Xanh PNG, Họa Mi Tệp ảnh Vector, PSD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283661" y="3851701"/>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8A670B-009B-E24D-4C7C-C8D5EFF589A7}"/>
              </a:ext>
            </a:extLst>
          </p:cNvPr>
          <p:cNvPicPr>
            <a:picLocks noChangeAspect="1"/>
          </p:cNvPicPr>
          <p:nvPr/>
        </p:nvPicPr>
        <p:blipFill>
          <a:blip r:embed="rId13"/>
          <a:stretch>
            <a:fillRect/>
          </a:stretch>
        </p:blipFill>
        <p:spPr>
          <a:xfrm>
            <a:off x="4163436" y="279455"/>
            <a:ext cx="7164715" cy="2028886"/>
          </a:xfrm>
          <a:prstGeom prst="rect">
            <a:avLst/>
          </a:prstGeom>
        </p:spPr>
      </p:pic>
      <p:pic>
        <p:nvPicPr>
          <p:cNvPr id="4" name="Picture 3">
            <a:extLst>
              <a:ext uri="{FF2B5EF4-FFF2-40B4-BE49-F238E27FC236}">
                <a16:creationId xmlns:a16="http://schemas.microsoft.com/office/drawing/2014/main" id="{6DBF25CA-DC9D-C212-4E38-E71AF3E65661}"/>
              </a:ext>
            </a:extLst>
          </p:cNvPr>
          <p:cNvPicPr>
            <a:picLocks noChangeAspect="1"/>
          </p:cNvPicPr>
          <p:nvPr/>
        </p:nvPicPr>
        <p:blipFill>
          <a:blip r:embed="rId14"/>
          <a:stretch>
            <a:fillRect/>
          </a:stretch>
        </p:blipFill>
        <p:spPr>
          <a:xfrm>
            <a:off x="4163437" y="1569923"/>
            <a:ext cx="7377084" cy="4438614"/>
          </a:xfrm>
          <a:prstGeom prst="rect">
            <a:avLst/>
          </a:prstGeom>
        </p:spPr>
      </p:pic>
    </p:spTree>
    <p:extLst>
      <p:ext uri="{BB962C8B-B14F-4D97-AF65-F5344CB8AC3E}">
        <p14:creationId xmlns:p14="http://schemas.microsoft.com/office/powerpoint/2010/main" val="3339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3" cy="6858001"/>
          </a:xfrm>
          <a:prstGeom prst="rect">
            <a:avLst/>
          </a:prstGeom>
        </p:spPr>
      </p:pic>
    </p:spTree>
    <p:extLst>
      <p:ext uri="{BB962C8B-B14F-4D97-AF65-F5344CB8AC3E}">
        <p14:creationId xmlns:p14="http://schemas.microsoft.com/office/powerpoint/2010/main" val="28497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đoán</a:t>
            </a:r>
            <a:r>
              <a:rPr kumimoji="0" lang="vi-VN"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lại</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5987627" y="-3109208"/>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Cảm</a:t>
            </a:r>
            <a:r>
              <a:rPr kumimoji="0" lang="vi-VN" altLang="zh-CN" sz="9600" b="1" i="0" u="none" strike="noStrike" kern="1200" cap="none" spc="0" normalizeH="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 ơn họa mi</a:t>
            </a:r>
            <a:endParaRPr kumimoji="0" lang="zh-CN" altLang="en-US" sz="9600" b="1" i="0" u="none" strike="noStrike" kern="1200" cap="none" spc="0" normalizeH="0" baseline="0" noProof="0" dirty="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59444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565847" y="354550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923383" y="3547366"/>
            <a:ext cx="515959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6565846" y="322083"/>
            <a:ext cx="4968548"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923383" y="341335"/>
            <a:ext cx="5159598"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112058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579731" y="2327016"/>
            <a:ext cx="4541169"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579731" y="228851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6" name="TextBox 5"/>
          <p:cNvSpPr txBox="1"/>
          <p:nvPr/>
        </p:nvSpPr>
        <p:spPr>
          <a:xfrm>
            <a:off x="69466" y="5418846"/>
            <a:ext cx="5484311" cy="1077218"/>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vi-V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gì có ở vương quốc khiến nhà vua tự hào nhất?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553777" y="597529"/>
            <a:ext cx="6345208" cy="378565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lvl="0" algn="ju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rPr>
              <a:t>Tranh</a:t>
            </a:r>
            <a:r>
              <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1:</a:t>
            </a:r>
            <a:r>
              <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a:t>
            </a:r>
            <a:r>
              <a:rPr lang="vi-VN" sz="4000">
                <a:solidFill>
                  <a:prstClr val="white"/>
                </a:solidFill>
                <a:latin typeface="Cambria" panose="02040503050406030204" pitchFamily="18" charset="0"/>
                <a:ea typeface="Cambria" panose="02040503050406030204" pitchFamily="18" charset="0"/>
              </a:rPr>
              <a:t>Ở vương quốc nọ có một vị vua rất giàu có. Nhưng điều khiến nhà vua tự hào nhất là ngài có con hoạ mi có tiếng hót trong như pha lê.</a:t>
            </a:r>
            <a:endParaRPr lang="en-US" sz="4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55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7075025" y="134968"/>
            <a:ext cx="4312351" cy="29430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788695" y="2147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7" name="TextBox 6"/>
          <p:cNvSpPr txBox="1"/>
          <p:nvPr/>
        </p:nvSpPr>
        <p:spPr>
          <a:xfrm>
            <a:off x="6725195" y="3182468"/>
            <a:ext cx="4996905" cy="1754326"/>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vi-VN"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vua được tặng gì? Vì sao họa mi trở về rừng xanh?</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158254" y="290519"/>
            <a:ext cx="6487276" cy="6186309"/>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lvl="0" algn="ju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2</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3600">
                <a:solidFill>
                  <a:prstClr val="black"/>
                </a:solidFill>
                <a:latin typeface="Cambria" panose="02040503050406030204" pitchFamily="18" charset="0"/>
                <a:ea typeface="Cambria" panose="02040503050406030204" pitchFamily="18" charset="0"/>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203732" y="1478790"/>
            <a:ext cx="502866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510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7" name="TextBox 6"/>
          <p:cNvSpPr txBox="1"/>
          <p:nvPr/>
        </p:nvSpPr>
        <p:spPr>
          <a:xfrm>
            <a:off x="5430966" y="177603"/>
            <a:ext cx="6507480" cy="1200329"/>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latin typeface="Cambria" panose="02040503050406030204" pitchFamily="18" charset="0"/>
                <a:ea typeface="Cambria" panose="02040503050406030204" pitchFamily="18" charset="0"/>
              </a:rPr>
              <a:t>Điều gì xảy ra với món quà nhà vua được tặng?</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5430966" y="1841242"/>
            <a:ext cx="6507480" cy="5016758"/>
          </a:xfrm>
          <a:prstGeom prst="rect">
            <a:avLst/>
          </a:prstGeom>
          <a:solidFill>
            <a:schemeClr val="accent4">
              <a:lumMod val="60000"/>
              <a:lumOff val="40000"/>
            </a:schemeClr>
          </a:solidFill>
          <a:ln>
            <a:solidFill>
              <a:schemeClr val="tx1"/>
            </a:solidFill>
          </a:ln>
        </p:spPr>
        <p:txBody>
          <a:bodyPr wrap="square">
            <a:spAutoFit/>
          </a:bodyPr>
          <a:lstStyle/>
          <a:p>
            <a:pPr lvl="0" algn="ju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3: </a:t>
            </a:r>
            <a:r>
              <a:rPr lang="vi-VN" sz="4000" dirty="0">
                <a:solidFill>
                  <a:prstClr val="black"/>
                </a:solidFill>
                <a:latin typeface="Cambria" panose="02040503050406030204" pitchFamily="18" charset="0"/>
                <a:ea typeface="Cambria" panose="02040503050406030204" pitchFamily="18" charset="0"/>
              </a:rPr>
              <a:t>Một ngày nọ, chim máy đang hót bỗng có tiếng kêu đánh “cạch” trong bụng, rồi chim ngừng hót. Người thợ sửa chữa tháo tung chim máy ra để sửa. Tiếng chim máy bây giờ nghe rèn rẹt, rèn rẹt...</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76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4780774"/>
            <a:ext cx="5554980" cy="1754326"/>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vi-VN" sz="3600" b="1" i="1"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sao họa mi quay trở về hoàng cung cất tiếng hót đầy xúc cảm?</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411480" y="249341"/>
            <a:ext cx="11572962" cy="3539430"/>
          </a:xfrm>
          <a:prstGeom prst="rect">
            <a:avLst/>
          </a:prstGeom>
          <a:solidFill>
            <a:schemeClr val="accent1">
              <a:lumMod val="60000"/>
              <a:lumOff val="40000"/>
            </a:schemeClr>
          </a:solidFill>
          <a:ln>
            <a:solidFill>
              <a:schemeClr val="tx1"/>
            </a:solidFill>
          </a:ln>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4</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2800">
                <a:solidFill>
                  <a:prstClr val="black"/>
                </a:solidFill>
                <a:latin typeface="Cambria" panose="02040503050406030204" pitchFamily="18" charset="0"/>
                <a:ea typeface="Cambria" panose="02040503050406030204" pitchFamily="18" charset="0"/>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2800">
                <a:solidFill>
                  <a:prstClr val="black"/>
                </a:solidFill>
                <a:latin typeface="Cambria" panose="02040503050406030204" pitchFamily="18" charset="0"/>
                <a:ea typeface="Cambria" panose="02040503050406030204" pitchFamily="18" charset="0"/>
              </a:rPr>
              <a:t>- Cảm ơn hoạ mi yêu quý! Ta vô tình để chim ra khỏi hoàng cung, vậy mà chim vẫn quay về, cứu ta khỏi tay Thần Chết. – Nhà vua khẽ nói.</a:t>
            </a:r>
          </a:p>
          <a:p>
            <a:pPr algn="just"/>
            <a:r>
              <a:rPr lang="vi-VN" sz="2800">
                <a:solidFill>
                  <a:prstClr val="black"/>
                </a:solidFill>
                <a:latin typeface="Cambria" panose="02040503050406030204" pitchFamily="18" charset="0"/>
                <a:ea typeface="Cambria" panose="02040503050406030204" pitchFamily="18" charset="0"/>
              </a:rPr>
              <a:t>- Tôi không bao giờ quên giọt nước mắt của nhà vua đã nhỏ trong lần đầu tiên nghe tôi hót. - Hoạ mi đáp.</a:t>
            </a:r>
          </a:p>
        </p:txBody>
      </p:sp>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903720" y="366039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507480" y="34315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335986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486</Words>
  <Application>Microsoft Office PowerPoint</Application>
  <PresentationFormat>Widescreen</PresentationFormat>
  <Paragraphs>40</Paragraphs>
  <Slides>13</Slides>
  <Notes>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Wingdings</vt:lpstr>
      <vt:lpstr>#9Slide05 Aphrodite Pro</vt:lpstr>
      <vt:lpstr>等线</vt:lpstr>
      <vt:lpstr>UTM Avo</vt:lpstr>
      <vt:lpstr>SVN-Newton</vt:lpstr>
      <vt:lpstr>Times New Roman</vt:lpstr>
      <vt:lpstr>#9Slide07 SVNZiclets</vt:lpstr>
      <vt:lpstr>#9Slide05 SVNShowcase Script</vt:lpstr>
      <vt:lpstr>Calibri</vt:lpstr>
      <vt:lpstr>Cambria</vt:lpstr>
      <vt:lpstr>Arial</vt:lpstr>
      <vt:lpstr>#9Slide07 HoneyCream</vt:lpstr>
      <vt:lpstr>#9Slide05 ButterScotch</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8</cp:revision>
  <dcterms:created xsi:type="dcterms:W3CDTF">2023-01-19T04:22:36Z</dcterms:created>
  <dcterms:modified xsi:type="dcterms:W3CDTF">2024-02-16T02:58:27Z</dcterms:modified>
</cp:coreProperties>
</file>