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emf" ContentType="image/x-emf"/>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media/image10.svg" ContentType="image/svg+xml"/>
  <Override PartName="/ppt/media/image11.svg" ContentType="image/svg+xml"/>
  <Override PartName="/ppt/media/image12.svg" ContentType="image/svg+xml"/>
  <Override PartName="/ppt/media/image13.svg" ContentType="image/svg+xml"/>
  <Override PartName="/ppt/media/image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media/image7.svg" ContentType="image/svg+xml"/>
  <Override PartName="/ppt/media/image8.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361" r:id="rId5"/>
    <p:sldId id="258" r:id="rId6"/>
    <p:sldId id="259" r:id="rId7"/>
    <p:sldId id="362" r:id="rId8"/>
    <p:sldId id="306" r:id="rId9"/>
    <p:sldId id="363" r:id="rId10"/>
    <p:sldId id="308" r:id="rId11"/>
    <p:sldId id="364" r:id="rId12"/>
    <p:sldId id="365" r:id="rId13"/>
    <p:sldId id="366" r:id="rId14"/>
    <p:sldId id="307" r:id="rId15"/>
    <p:sldId id="367" r:id="rId16"/>
    <p:sldId id="368" r:id="rId17"/>
    <p:sldId id="313" r:id="rId18"/>
    <p:sldId id="369" r:id="rId19"/>
    <p:sldId id="371" r:id="rId20"/>
    <p:sldId id="370" r:id="rId21"/>
    <p:sldId id="372" r:id="rId22"/>
    <p:sldId id="7610" r:id="rId23"/>
    <p:sldId id="7608" r:id="rId24"/>
    <p:sldId id="7611" r:id="rId25"/>
    <p:sldId id="7612" r:id="rId26"/>
    <p:sldId id="7613" r:id="rId27"/>
    <p:sldId id="380" r:id="rId28"/>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347B"/>
    <a:srgbClr val="FDE9E0"/>
    <a:srgbClr val="179FD9"/>
    <a:srgbClr val="FFC776"/>
    <a:srgbClr val="A40B5D"/>
    <a:srgbClr val="2CA349"/>
    <a:srgbClr val="FFFF00"/>
    <a:srgbClr val="A6D625"/>
    <a:srgbClr val="90BF37"/>
    <a:srgbClr val="B35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2" autoAdjust="0"/>
    <p:restoredTop sz="84761" autoAdjust="0"/>
  </p:normalViewPr>
  <p:slideViewPr>
    <p:cSldViewPr snapToGrid="0" showGuides="1">
      <p:cViewPr>
        <p:scale>
          <a:sx n="29" d="100"/>
          <a:sy n="29" d="100"/>
        </p:scale>
        <p:origin x="1444" y="484"/>
      </p:cViewPr>
      <p:guideLst>
        <p:guide orient="horz" pos="2156"/>
        <p:guide pos="3839"/>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gs" Target="tags/tag1.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C0158-2C1A-43B2-8202-82BA280AD8E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426D0-F3A2-41D6-BD02-43A23AB2FB4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a:solidFill>
                  <a:srgbClr val="002060"/>
                </a:solidFill>
                <a:latin typeface="#9Slide05 SVNSteady" pitchFamily="2" charset="0"/>
                <a:ea typeface="字魂105号-简雅黑" panose="00000500000000000000" pitchFamily="2" charset="-122"/>
              </a:rPr>
              <a:t>GV có thể yêu cầu HS nêu cách đổi 2h40p ra giờ trước. Sau đó chốt:</a:t>
            </a:r>
            <a:br>
              <a:rPr lang="en-US" altLang="zh-CN" sz="1200">
                <a:solidFill>
                  <a:srgbClr val="002060"/>
                </a:solidFill>
                <a:latin typeface="#9Slide05 SVNSteady" pitchFamily="2" charset="0"/>
                <a:ea typeface="字魂105号-简雅黑" panose="00000500000000000000" pitchFamily="2" charset="-122"/>
              </a:rPr>
            </a:br>
            <a:r>
              <a:rPr lang="en-US" altLang="zh-CN" sz="1200">
                <a:solidFill>
                  <a:srgbClr val="002060"/>
                </a:solidFill>
                <a:latin typeface="#9Slide05 SVNSteady" pitchFamily="2" charset="0"/>
                <a:ea typeface="字魂105号-简雅黑" panose="00000500000000000000" pitchFamily="2" charset="-122"/>
              </a:rPr>
              <a:t>Khi đổi số đo thời gian, nếu kết quả là số thập phân vô hạn thì ta nên </a:t>
            </a:r>
            <a:r>
              <a:rPr lang="en-US" altLang="zh-CN" sz="1200" u="sng">
                <a:solidFill>
                  <a:srgbClr val="002060"/>
                </a:solidFill>
                <a:latin typeface="#9Slide05 SVNSteady" pitchFamily="2" charset="0"/>
                <a:ea typeface="字魂105号-简雅黑" panose="00000500000000000000" pitchFamily="2" charset="-122"/>
              </a:rPr>
              <a:t>để ở dạng phân số</a:t>
            </a:r>
            <a:r>
              <a:rPr lang="en-US" altLang="zh-CN" sz="1200">
                <a:solidFill>
                  <a:srgbClr val="002060"/>
                </a:solidFill>
                <a:latin typeface="#9Slide05 SVNSteady" pitchFamily="2" charset="0"/>
                <a:ea typeface="字魂105号-简雅黑" panose="00000500000000000000" pitchFamily="2" charset="-122"/>
              </a:rPr>
              <a:t> để tìm ra kết quả chính xác.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endParaRPr lang="en-US"/>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endParaRPr lang="en-US"/>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endParaRPr lang="en-US"/>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yêu cầu 1 HS giải thích vì sao sai. Sau đó yêu cầu HS làm ra nháp cách giải đúng</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endParaRPr lang="en-US" altLang="zh-CN"/>
          </a:p>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CC68DE5-B4D3-4D65-AA79-156406646F5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102200-79E6-4660-A4D2-717052B92E7C}"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CC68DE5-B4D3-4D65-AA79-156406646F5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102200-79E6-4660-A4D2-717052B92E7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CC68DE5-B4D3-4D65-AA79-156406646F5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102200-79E6-4660-A4D2-717052B92E7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CC68DE5-B4D3-4D65-AA79-156406646F5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102200-79E6-4660-A4D2-717052B92E7C}"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CC68DE5-B4D3-4D65-AA79-156406646F5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D102200-79E6-4660-A4D2-717052B92E7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9CC68DE5-B4D3-4D65-AA79-156406646F5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D102200-79E6-4660-A4D2-717052B92E7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CC68DE5-B4D3-4D65-AA79-156406646F5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D102200-79E6-4660-A4D2-717052B92E7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CC68DE5-B4D3-4D65-AA79-156406646F5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D102200-79E6-4660-A4D2-717052B92E7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C68DE5-B4D3-4D65-AA79-156406646F5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D102200-79E6-4660-A4D2-717052B92E7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CC68DE5-B4D3-4D65-AA79-156406646F5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D102200-79E6-4660-A4D2-717052B92E7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CC68DE5-B4D3-4D65-AA79-156406646F5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D102200-79E6-4660-A4D2-717052B92E7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68DE5-B4D3-4D65-AA79-156406646F5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02200-79E6-4660-A4D2-717052B92E7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3.svg"/><Relationship Id="rId8" Type="http://schemas.openxmlformats.org/officeDocument/2006/relationships/image" Target="../media/image6.png"/><Relationship Id="rId7" Type="http://schemas.openxmlformats.org/officeDocument/2006/relationships/image" Target="../media/image2.svg"/><Relationship Id="rId6" Type="http://schemas.openxmlformats.org/officeDocument/2006/relationships/image" Target="../media/image5.png"/><Relationship Id="rId5" Type="http://schemas.openxmlformats.org/officeDocument/2006/relationships/image" Target="../media/image1.svg"/><Relationship Id="rId4" Type="http://schemas.openxmlformats.org/officeDocument/2006/relationships/image" Target="../media/image4.png"/><Relationship Id="rId3" Type="http://schemas.openxmlformats.org/officeDocument/2006/relationships/image" Target="../media/image3.png"/><Relationship Id="rId2" Type="http://schemas.microsoft.com/office/2007/relationships/hdphoto" Target="../media/image2.wdp"/><Relationship Id="rId15" Type="http://schemas.openxmlformats.org/officeDocument/2006/relationships/notesSlide" Target="../notesSlides/notesSlide1.xml"/><Relationship Id="rId14" Type="http://schemas.openxmlformats.org/officeDocument/2006/relationships/slideLayout" Target="../slideLayouts/slideLayout7.xml"/><Relationship Id="rId13" Type="http://schemas.openxmlformats.org/officeDocument/2006/relationships/themeOverride" Target="../theme/themeOverride1.xml"/><Relationship Id="rId12" Type="http://schemas.openxmlformats.org/officeDocument/2006/relationships/image" Target="../media/image8.png"/><Relationship Id="rId11" Type="http://schemas.openxmlformats.org/officeDocument/2006/relationships/image" Target="../media/image4.svg"/><Relationship Id="rId10" Type="http://schemas.openxmlformats.org/officeDocument/2006/relationships/image" Target="../media/image7.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5.png"/><Relationship Id="rId3" Type="http://schemas.openxmlformats.org/officeDocument/2006/relationships/image" Target="../media/image14.png"/><Relationship Id="rId2" Type="http://schemas.microsoft.com/office/2007/relationships/hdphoto" Target="../media/image24.wdp"/><Relationship Id="rId1" Type="http://schemas.openxmlformats.org/officeDocument/2006/relationships/image" Target="../media/image23.png"/></Relationships>
</file>

<file path=ppt/slides/_rels/slide11.xml.rels><?xml version="1.0" encoding="UTF-8" standalone="yes"?>
<Relationships xmlns="http://schemas.openxmlformats.org/package/2006/relationships"><Relationship Id="rId9" Type="http://schemas.openxmlformats.org/officeDocument/2006/relationships/themeOverride" Target="../theme/themeOverride8.xml"/><Relationship Id="rId8" Type="http://schemas.openxmlformats.org/officeDocument/2006/relationships/image" Target="../media/image10.svg"/><Relationship Id="rId7" Type="http://schemas.openxmlformats.org/officeDocument/2006/relationships/image" Target="../media/image29.png"/><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8.png"/><Relationship Id="rId11" Type="http://schemas.openxmlformats.org/officeDocument/2006/relationships/notesSlide" Target="../notesSlides/notesSlide11.xml"/><Relationship Id="rId10" Type="http://schemas.openxmlformats.org/officeDocument/2006/relationships/slideLayout" Target="../slideLayouts/slideLayout7.xml"/><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9" Type="http://schemas.openxmlformats.org/officeDocument/2006/relationships/image" Target="../media/image35.png"/><Relationship Id="rId8" Type="http://schemas.microsoft.com/office/2007/relationships/hdphoto" Target="../media/image34.wdp"/><Relationship Id="rId7" Type="http://schemas.openxmlformats.org/officeDocument/2006/relationships/image" Target="../media/image33.png"/><Relationship Id="rId6" Type="http://schemas.openxmlformats.org/officeDocument/2006/relationships/image" Target="../media/image32.png"/><Relationship Id="rId5" Type="http://schemas.openxmlformats.org/officeDocument/2006/relationships/image" Target="../media/image26.emf"/><Relationship Id="rId4" Type="http://schemas.openxmlformats.org/officeDocument/2006/relationships/image" Target="../media/image14.png"/><Relationship Id="rId3" Type="http://schemas.microsoft.com/office/2007/relationships/hdphoto" Target="../media/image24.wdp"/><Relationship Id="rId2" Type="http://schemas.openxmlformats.org/officeDocument/2006/relationships/image" Target="../media/image31.png"/><Relationship Id="rId14" Type="http://schemas.openxmlformats.org/officeDocument/2006/relationships/notesSlide" Target="../notesSlides/notesSlide12.xml"/><Relationship Id="rId13" Type="http://schemas.openxmlformats.org/officeDocument/2006/relationships/slideLayout" Target="../slideLayouts/slideLayout7.xml"/><Relationship Id="rId12" Type="http://schemas.openxmlformats.org/officeDocument/2006/relationships/themeOverride" Target="../theme/themeOverride9.xml"/><Relationship Id="rId11" Type="http://schemas.openxmlformats.org/officeDocument/2006/relationships/image" Target="../media/image37.png"/><Relationship Id="rId10" Type="http://schemas.openxmlformats.org/officeDocument/2006/relationships/image" Target="../media/image36.jpeg"/><Relationship Id="rId1" Type="http://schemas.openxmlformats.org/officeDocument/2006/relationships/image" Target="../media/image30.png"/></Relationships>
</file>

<file path=ppt/slides/_rels/slide13.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image" Target="../media/image10.svg"/><Relationship Id="rId7" Type="http://schemas.openxmlformats.org/officeDocument/2006/relationships/image" Target="../media/image29.png"/><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8.png"/><Relationship Id="rId12" Type="http://schemas.openxmlformats.org/officeDocument/2006/relationships/notesSlide" Target="../notesSlides/notesSlide13.xml"/><Relationship Id="rId11" Type="http://schemas.openxmlformats.org/officeDocument/2006/relationships/slideLayout" Target="../slideLayouts/slideLayout7.xml"/><Relationship Id="rId10" Type="http://schemas.openxmlformats.org/officeDocument/2006/relationships/themeOverride" Target="../theme/themeOverride10.xml"/><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openxmlformats.org/officeDocument/2006/relationships/themeOverride" Target="../theme/themeOverride11.xml"/><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15.xml"/><Relationship Id="rId8" Type="http://schemas.openxmlformats.org/officeDocument/2006/relationships/slideLayout" Target="../slideLayouts/slideLayout7.xml"/><Relationship Id="rId7" Type="http://schemas.openxmlformats.org/officeDocument/2006/relationships/themeOverride" Target="../theme/themeOverride12.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image34.wdp"/><Relationship Id="rId3" Type="http://schemas.openxmlformats.org/officeDocument/2006/relationships/image" Target="../media/image33.png"/><Relationship Id="rId2" Type="http://schemas.microsoft.com/office/2007/relationships/hdphoto" Target="../media/image40.wdp"/><Relationship Id="rId1" Type="http://schemas.openxmlformats.org/officeDocument/2006/relationships/image" Target="../media/image39.png"/></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7.xml"/><Relationship Id="rId7" Type="http://schemas.openxmlformats.org/officeDocument/2006/relationships/themeOverride" Target="../theme/themeOverride13.xml"/><Relationship Id="rId6" Type="http://schemas.openxmlformats.org/officeDocument/2006/relationships/image" Target="../media/image47.png"/><Relationship Id="rId5" Type="http://schemas.microsoft.com/office/2007/relationships/hdphoto" Target="../media/image46.wdp"/><Relationship Id="rId4" Type="http://schemas.openxmlformats.org/officeDocument/2006/relationships/image" Target="../media/image45.png"/><Relationship Id="rId3" Type="http://schemas.microsoft.com/office/2007/relationships/hdphoto" Target="../media/image40.wdp"/><Relationship Id="rId2" Type="http://schemas.openxmlformats.org/officeDocument/2006/relationships/image" Target="../media/image44.png"/><Relationship Id="rId1" Type="http://schemas.openxmlformats.org/officeDocument/2006/relationships/image" Target="../media/image43.jpeg"/></Relationships>
</file>

<file path=ppt/slides/_rels/slide17.xml.rels><?xml version="1.0" encoding="UTF-8" standalone="yes"?>
<Relationships xmlns="http://schemas.openxmlformats.org/package/2006/relationships"><Relationship Id="rId9" Type="http://schemas.openxmlformats.org/officeDocument/2006/relationships/notesSlide" Target="../notesSlides/notesSlide17.xml"/><Relationship Id="rId8" Type="http://schemas.openxmlformats.org/officeDocument/2006/relationships/slideLayout" Target="../slideLayouts/slideLayout7.xml"/><Relationship Id="rId7" Type="http://schemas.openxmlformats.org/officeDocument/2006/relationships/themeOverride" Target="../theme/themeOverride14.xml"/><Relationship Id="rId6" Type="http://schemas.openxmlformats.org/officeDocument/2006/relationships/image" Target="../media/image48.png"/><Relationship Id="rId5" Type="http://schemas.microsoft.com/office/2007/relationships/hdphoto" Target="../media/image46.wdp"/><Relationship Id="rId4" Type="http://schemas.openxmlformats.org/officeDocument/2006/relationships/image" Target="../media/image45.png"/><Relationship Id="rId3" Type="http://schemas.microsoft.com/office/2007/relationships/hdphoto" Target="../media/image40.wdp"/><Relationship Id="rId2" Type="http://schemas.openxmlformats.org/officeDocument/2006/relationships/image" Target="../media/image44.png"/><Relationship Id="rId1" Type="http://schemas.openxmlformats.org/officeDocument/2006/relationships/image" Target="../media/image43.jpe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7.xml"/><Relationship Id="rId6" Type="http://schemas.openxmlformats.org/officeDocument/2006/relationships/themeOverride" Target="../theme/themeOverride15.xml"/><Relationship Id="rId5" Type="http://schemas.openxmlformats.org/officeDocument/2006/relationships/image" Target="../media/image27.png"/><Relationship Id="rId4" Type="http://schemas.openxmlformats.org/officeDocument/2006/relationships/image" Target="../media/image50.png"/><Relationship Id="rId3" Type="http://schemas.microsoft.com/office/2007/relationships/hdphoto" Target="../media/image40.wdp"/><Relationship Id="rId2" Type="http://schemas.openxmlformats.org/officeDocument/2006/relationships/image" Target="../media/image44.png"/><Relationship Id="rId1" Type="http://schemas.openxmlformats.org/officeDocument/2006/relationships/image" Target="../media/image49.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7.xml"/><Relationship Id="rId2" Type="http://schemas.openxmlformats.org/officeDocument/2006/relationships/themeOverride" Target="../theme/themeOverride16.xml"/><Relationship Id="rId1" Type="http://schemas.openxmlformats.org/officeDocument/2006/relationships/image" Target="../media/image11.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1.png"/><Relationship Id="rId2" Type="http://schemas.microsoft.com/office/2007/relationships/media" Target="../media/media1.mp4"/><Relationship Id="rId1" Type="http://schemas.openxmlformats.org/officeDocument/2006/relationships/video" Target="../media/media1.mp4"/></Relationships>
</file>

<file path=ppt/slides/_rels/slide21.xml.rels><?xml version="1.0" encoding="UTF-8" standalone="yes"?>
<Relationships xmlns="http://schemas.openxmlformats.org/package/2006/relationships"><Relationship Id="rId9" Type="http://schemas.openxmlformats.org/officeDocument/2006/relationships/image" Target="../media/image57.png"/><Relationship Id="rId8" Type="http://schemas.openxmlformats.org/officeDocument/2006/relationships/image" Target="../media/image56.GIF"/><Relationship Id="rId7" Type="http://schemas.openxmlformats.org/officeDocument/2006/relationships/image" Target="../media/image11.svg"/><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8.png"/><Relationship Id="rId3" Type="http://schemas.openxmlformats.org/officeDocument/2006/relationships/image" Target="../media/image3.png"/><Relationship Id="rId22" Type="http://schemas.openxmlformats.org/officeDocument/2006/relationships/notesSlide" Target="../notesSlides/notesSlide20.xml"/><Relationship Id="rId21" Type="http://schemas.openxmlformats.org/officeDocument/2006/relationships/slideLayout" Target="../slideLayouts/slideLayout7.xml"/><Relationship Id="rId20" Type="http://schemas.openxmlformats.org/officeDocument/2006/relationships/audio" Target="../media/audio15.wav"/><Relationship Id="rId2" Type="http://schemas.microsoft.com/office/2007/relationships/hdphoto" Target="../media/image53.wdp"/><Relationship Id="rId19" Type="http://schemas.openxmlformats.org/officeDocument/2006/relationships/audio" Target="../media/audio14.wav"/><Relationship Id="rId18" Type="http://schemas.openxmlformats.org/officeDocument/2006/relationships/image" Target="../media/image13.svg"/><Relationship Id="rId17" Type="http://schemas.openxmlformats.org/officeDocument/2006/relationships/image" Target="../media/image64.png"/><Relationship Id="rId16" Type="http://schemas.openxmlformats.org/officeDocument/2006/relationships/image" Target="../media/image12.svg"/><Relationship Id="rId15" Type="http://schemas.openxmlformats.org/officeDocument/2006/relationships/image" Target="../media/image63.png"/><Relationship Id="rId14" Type="http://schemas.openxmlformats.org/officeDocument/2006/relationships/image" Target="../media/image62.png"/><Relationship Id="rId13" Type="http://schemas.openxmlformats.org/officeDocument/2006/relationships/image" Target="../media/image61.png"/><Relationship Id="rId12" Type="http://schemas.openxmlformats.org/officeDocument/2006/relationships/image" Target="../media/image60.png"/><Relationship Id="rId11" Type="http://schemas.openxmlformats.org/officeDocument/2006/relationships/image" Target="../media/image59.png"/><Relationship Id="rId10" Type="http://schemas.openxmlformats.org/officeDocument/2006/relationships/image" Target="../media/image58.png"/><Relationship Id="rId1" Type="http://schemas.openxmlformats.org/officeDocument/2006/relationships/image" Target="../media/image52.png"/></Relationships>
</file>

<file path=ppt/slides/_rels/slide22.xml.rels><?xml version="1.0" encoding="UTF-8" standalone="yes"?>
<Relationships xmlns="http://schemas.openxmlformats.org/package/2006/relationships"><Relationship Id="rId9" Type="http://schemas.openxmlformats.org/officeDocument/2006/relationships/image" Target="../media/image57.png"/><Relationship Id="rId8" Type="http://schemas.openxmlformats.org/officeDocument/2006/relationships/image" Target="../media/image56.GIF"/><Relationship Id="rId7" Type="http://schemas.openxmlformats.org/officeDocument/2006/relationships/image" Target="../media/image11.svg"/><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8.png"/><Relationship Id="rId3" Type="http://schemas.openxmlformats.org/officeDocument/2006/relationships/image" Target="../media/image3.png"/><Relationship Id="rId22" Type="http://schemas.openxmlformats.org/officeDocument/2006/relationships/notesSlide" Target="../notesSlides/notesSlide21.xml"/><Relationship Id="rId21" Type="http://schemas.openxmlformats.org/officeDocument/2006/relationships/slideLayout" Target="../slideLayouts/slideLayout7.xml"/><Relationship Id="rId20" Type="http://schemas.openxmlformats.org/officeDocument/2006/relationships/audio" Target="../media/audio15.wav"/><Relationship Id="rId2" Type="http://schemas.microsoft.com/office/2007/relationships/hdphoto" Target="../media/image53.wdp"/><Relationship Id="rId19" Type="http://schemas.openxmlformats.org/officeDocument/2006/relationships/audio" Target="../media/audio14.wav"/><Relationship Id="rId18" Type="http://schemas.openxmlformats.org/officeDocument/2006/relationships/image" Target="../media/image13.svg"/><Relationship Id="rId17" Type="http://schemas.openxmlformats.org/officeDocument/2006/relationships/image" Target="../media/image64.png"/><Relationship Id="rId16" Type="http://schemas.openxmlformats.org/officeDocument/2006/relationships/image" Target="../media/image12.svg"/><Relationship Id="rId15" Type="http://schemas.openxmlformats.org/officeDocument/2006/relationships/image" Target="../media/image63.png"/><Relationship Id="rId14" Type="http://schemas.openxmlformats.org/officeDocument/2006/relationships/image" Target="../media/image62.png"/><Relationship Id="rId13" Type="http://schemas.openxmlformats.org/officeDocument/2006/relationships/image" Target="../media/image61.png"/><Relationship Id="rId12" Type="http://schemas.openxmlformats.org/officeDocument/2006/relationships/image" Target="../media/image60.png"/><Relationship Id="rId11" Type="http://schemas.openxmlformats.org/officeDocument/2006/relationships/image" Target="../media/image59.png"/><Relationship Id="rId10" Type="http://schemas.openxmlformats.org/officeDocument/2006/relationships/image" Target="../media/image58.png"/><Relationship Id="rId1" Type="http://schemas.openxmlformats.org/officeDocument/2006/relationships/image" Target="../media/image52.png"/></Relationships>
</file>

<file path=ppt/slides/_rels/slide23.xml.rels><?xml version="1.0" encoding="UTF-8" standalone="yes"?>
<Relationships xmlns="http://schemas.openxmlformats.org/package/2006/relationships"><Relationship Id="rId9" Type="http://schemas.openxmlformats.org/officeDocument/2006/relationships/image" Target="../media/image57.png"/><Relationship Id="rId8" Type="http://schemas.openxmlformats.org/officeDocument/2006/relationships/image" Target="../media/image56.GIF"/><Relationship Id="rId7" Type="http://schemas.openxmlformats.org/officeDocument/2006/relationships/image" Target="../media/image11.svg"/><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8.png"/><Relationship Id="rId3" Type="http://schemas.openxmlformats.org/officeDocument/2006/relationships/image" Target="../media/image3.png"/><Relationship Id="rId22" Type="http://schemas.openxmlformats.org/officeDocument/2006/relationships/notesSlide" Target="../notesSlides/notesSlide22.xml"/><Relationship Id="rId21" Type="http://schemas.openxmlformats.org/officeDocument/2006/relationships/slideLayout" Target="../slideLayouts/slideLayout7.xml"/><Relationship Id="rId20" Type="http://schemas.openxmlformats.org/officeDocument/2006/relationships/audio" Target="../media/audio15.wav"/><Relationship Id="rId2" Type="http://schemas.microsoft.com/office/2007/relationships/hdphoto" Target="../media/image53.wdp"/><Relationship Id="rId19" Type="http://schemas.openxmlformats.org/officeDocument/2006/relationships/audio" Target="../media/audio14.wav"/><Relationship Id="rId18" Type="http://schemas.openxmlformats.org/officeDocument/2006/relationships/image" Target="../media/image13.svg"/><Relationship Id="rId17" Type="http://schemas.openxmlformats.org/officeDocument/2006/relationships/image" Target="../media/image64.png"/><Relationship Id="rId16" Type="http://schemas.openxmlformats.org/officeDocument/2006/relationships/image" Target="../media/image12.svg"/><Relationship Id="rId15" Type="http://schemas.openxmlformats.org/officeDocument/2006/relationships/image" Target="../media/image63.png"/><Relationship Id="rId14" Type="http://schemas.openxmlformats.org/officeDocument/2006/relationships/image" Target="../media/image62.png"/><Relationship Id="rId13" Type="http://schemas.openxmlformats.org/officeDocument/2006/relationships/image" Target="../media/image61.png"/><Relationship Id="rId12" Type="http://schemas.openxmlformats.org/officeDocument/2006/relationships/image" Target="../media/image60.png"/><Relationship Id="rId11" Type="http://schemas.openxmlformats.org/officeDocument/2006/relationships/image" Target="../media/image59.png"/><Relationship Id="rId10" Type="http://schemas.openxmlformats.org/officeDocument/2006/relationships/image" Target="../media/image58.png"/><Relationship Id="rId1" Type="http://schemas.openxmlformats.org/officeDocument/2006/relationships/image" Target="../media/image52.png"/></Relationships>
</file>

<file path=ppt/slides/_rels/slide24.xml.rels><?xml version="1.0" encoding="UTF-8" standalone="yes"?>
<Relationships xmlns="http://schemas.openxmlformats.org/package/2006/relationships"><Relationship Id="rId9" Type="http://schemas.openxmlformats.org/officeDocument/2006/relationships/notesSlide" Target="../notesSlides/notesSlide23.xml"/><Relationship Id="rId8" Type="http://schemas.openxmlformats.org/officeDocument/2006/relationships/slideLayout" Target="../slideLayouts/slideLayout7.xml"/><Relationship Id="rId7" Type="http://schemas.openxmlformats.org/officeDocument/2006/relationships/themeOverride" Target="../theme/themeOverride17.xml"/><Relationship Id="rId6" Type="http://schemas.openxmlformats.org/officeDocument/2006/relationships/image" Target="../media/image10.svg"/><Relationship Id="rId5" Type="http://schemas.openxmlformats.org/officeDocument/2006/relationships/image" Target="../media/image29.png"/><Relationship Id="rId4" Type="http://schemas.openxmlformats.org/officeDocument/2006/relationships/image" Target="../media/image21.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image" Target="../media/image65.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themeOverride" Target="../theme/themeOverride2.xml"/><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themeOverride" Target="../theme/themeOverride3.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jpe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themeOverride" Target="../theme/themeOverride4.xml"/><Relationship Id="rId2" Type="http://schemas.openxmlformats.org/officeDocument/2006/relationships/image" Target="../media/image15.png"/><Relationship Id="rId1" Type="http://schemas.openxmlformats.org/officeDocument/2006/relationships/image" Target="../media/image12.jpeg"/></Relationships>
</file>

<file path=ppt/slides/_rels/slide6.xml.rels><?xml version="1.0" encoding="UTF-8" standalone="yes"?>
<Relationships xmlns="http://schemas.openxmlformats.org/package/2006/relationships"><Relationship Id="rId9" Type="http://schemas.openxmlformats.org/officeDocument/2006/relationships/image" Target="../media/image8.svg"/><Relationship Id="rId8" Type="http://schemas.openxmlformats.org/officeDocument/2006/relationships/image" Target="../media/image20.png"/><Relationship Id="rId7" Type="http://schemas.openxmlformats.org/officeDocument/2006/relationships/image" Target="../media/image7.svg"/><Relationship Id="rId6" Type="http://schemas.openxmlformats.org/officeDocument/2006/relationships/image" Target="../media/image19.png"/><Relationship Id="rId5" Type="http://schemas.openxmlformats.org/officeDocument/2006/relationships/image" Target="../media/image6.svg"/><Relationship Id="rId4" Type="http://schemas.openxmlformats.org/officeDocument/2006/relationships/image" Target="../media/image18.png"/><Relationship Id="rId3" Type="http://schemas.openxmlformats.org/officeDocument/2006/relationships/image" Target="../media/image5.svg"/><Relationship Id="rId2" Type="http://schemas.openxmlformats.org/officeDocument/2006/relationships/image" Target="../media/image17.png"/><Relationship Id="rId15" Type="http://schemas.openxmlformats.org/officeDocument/2006/relationships/notesSlide" Target="../notesSlides/notesSlide6.xml"/><Relationship Id="rId14" Type="http://schemas.openxmlformats.org/officeDocument/2006/relationships/slideLayout" Target="../slideLayouts/slideLayout7.xml"/><Relationship Id="rId13" Type="http://schemas.openxmlformats.org/officeDocument/2006/relationships/themeOverride" Target="../theme/themeOverride5.xml"/><Relationship Id="rId12" Type="http://schemas.openxmlformats.org/officeDocument/2006/relationships/image" Target="../media/image8.png"/><Relationship Id="rId11" Type="http://schemas.openxmlformats.org/officeDocument/2006/relationships/image" Target="../media/image9.svg"/><Relationship Id="rId10" Type="http://schemas.openxmlformats.org/officeDocument/2006/relationships/image" Target="../media/image21.png"/><Relationship Id="rId1" Type="http://schemas.openxmlformats.org/officeDocument/2006/relationships/image" Target="../media/image16.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themeOverride" Target="../theme/themeOverride6.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themeOverride" Target="../theme/themeOverride7.xml"/><Relationship Id="rId2" Type="http://schemas.openxmlformats.org/officeDocument/2006/relationships/image" Target="../media/image22.png"/><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7.xml"/><Relationship Id="rId7" Type="http://schemas.openxmlformats.org/officeDocument/2006/relationships/image" Target="../media/image28.png"/><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14.png"/><Relationship Id="rId3" Type="http://schemas.openxmlformats.org/officeDocument/2006/relationships/image" Target="../media/image25.png"/><Relationship Id="rId2" Type="http://schemas.microsoft.com/office/2007/relationships/hdphoto" Target="../media/image24.wdp"/><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776"/>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a:blip r:embed="rId1">
            <a:extLst>
              <a:ext uri="{BEBA8EAE-BF5A-486C-A8C5-ECC9F3942E4B}">
                <a14:imgProps xmlns:a14="http://schemas.microsoft.com/office/drawing/2010/main">
                  <a14:imgLayer r:embed="rId2">
                    <a14:imgEffect>
                      <a14:saturation sat="400000"/>
                    </a14:imgEffect>
                  </a14:imgLayer>
                </a14:imgProps>
              </a:ext>
              <a:ext uri="{28A0092B-C50C-407E-A947-70E740481C1C}">
                <a14:useLocalDpi xmlns:a14="http://schemas.microsoft.com/office/drawing/2010/main" val="0"/>
              </a:ext>
            </a:extLst>
          </a:blip>
          <a:stretch>
            <a:fillRect/>
          </a:stretch>
        </p:blipFill>
        <p:spPr>
          <a:xfrm>
            <a:off x="-417174" y="-671535"/>
            <a:ext cx="8201070" cy="8201070"/>
          </a:xfrm>
          <a:prstGeom prst="rect">
            <a:avLst/>
          </a:prstGeom>
        </p:spPr>
      </p:pic>
      <p:pic>
        <p:nvPicPr>
          <p:cNvPr id="8" name="图片 7"/>
          <p:cNvPicPr>
            <a:picLocks noChangeAspect="1"/>
          </p:cNvPicPr>
          <p:nvPr/>
        </p:nvPicPr>
        <p:blipFill>
          <a:blip r:embed="rId3"/>
          <a:stretch>
            <a:fillRect/>
          </a:stretch>
        </p:blipFill>
        <p:spPr>
          <a:xfrm>
            <a:off x="6568784" y="1"/>
            <a:ext cx="5619093" cy="6858000"/>
          </a:xfrm>
          <a:prstGeom prst="rect">
            <a:avLst/>
          </a:prstGeom>
        </p:spPr>
      </p:pic>
      <p:pic>
        <p:nvPicPr>
          <p:cNvPr id="6" name="图形 5"/>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130763">
            <a:off x="8613421" y="4444937"/>
            <a:ext cx="609600" cy="209550"/>
          </a:xfrm>
          <a:prstGeom prst="rect">
            <a:avLst/>
          </a:prstGeom>
          <a:effectLst>
            <a:outerShdw blurRad="25400" dist="25400" dir="2700000" algn="tl" rotWithShape="0">
              <a:prstClr val="black">
                <a:alpha val="40000"/>
              </a:prstClr>
            </a:outerShdw>
          </a:effectLst>
        </p:spPr>
      </p:pic>
      <p:pic>
        <p:nvPicPr>
          <p:cNvPr id="3" name="图形 2"/>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65002" y="3447425"/>
            <a:ext cx="466725" cy="1323975"/>
          </a:xfrm>
          <a:prstGeom prst="rect">
            <a:avLst/>
          </a:prstGeom>
          <a:effectLst>
            <a:outerShdw blurRad="25400" dist="25400" dir="2700000" algn="tl" rotWithShape="0">
              <a:prstClr val="black">
                <a:alpha val="40000"/>
              </a:prstClr>
            </a:outerShdw>
          </a:effectLst>
        </p:spPr>
      </p:pic>
      <p:pic>
        <p:nvPicPr>
          <p:cNvPr id="4" name="图形 3"/>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58972" y="4913871"/>
            <a:ext cx="704850" cy="1171575"/>
          </a:xfrm>
          <a:prstGeom prst="rect">
            <a:avLst/>
          </a:prstGeom>
          <a:effectLst>
            <a:outerShdw blurRad="25400" dist="25400" dir="2700000" algn="tl" rotWithShape="0">
              <a:prstClr val="black">
                <a:alpha val="40000"/>
              </a:prstClr>
            </a:outerShdw>
          </a:effectLst>
        </p:spPr>
      </p:pic>
      <p:pic>
        <p:nvPicPr>
          <p:cNvPr id="5" name="图形 4"/>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06305" y="405672"/>
            <a:ext cx="643818" cy="910225"/>
          </a:xfrm>
          <a:prstGeom prst="rect">
            <a:avLst/>
          </a:prstGeom>
          <a:effectLst>
            <a:outerShdw blurRad="25400" dist="25400" dir="2700000" algn="tl" rotWithShape="0">
              <a:prstClr val="black">
                <a:alpha val="40000"/>
              </a:prstClr>
            </a:outerShdw>
          </a:effectLst>
        </p:spPr>
      </p:pic>
      <p:sp>
        <p:nvSpPr>
          <p:cNvPr id="16" name="文本框 15"/>
          <p:cNvSpPr txBox="1"/>
          <p:nvPr/>
        </p:nvSpPr>
        <p:spPr>
          <a:xfrm>
            <a:off x="1358156" y="2222776"/>
            <a:ext cx="5441244" cy="707886"/>
          </a:xfrm>
          <a:prstGeom prst="rect">
            <a:avLst/>
          </a:prstGeom>
          <a:noFill/>
        </p:spPr>
        <p:txBody>
          <a:bodyPr wrap="square" rtlCol="0">
            <a:spAutoFit/>
          </a:bodyPr>
          <a:lstStyle/>
          <a:p>
            <a:r>
              <a:rPr lang="en-US" altLang="zh-CN" sz="4000" b="1">
                <a:solidFill>
                  <a:srgbClr val="011A51"/>
                </a:solidFill>
                <a:effectLst>
                  <a:outerShdw blurRad="12700" dist="12700" dir="18900000" algn="bl" rotWithShape="0">
                    <a:prstClr val="black">
                      <a:alpha val="40000"/>
                    </a:prstClr>
                  </a:outerShdw>
                </a:effectLst>
                <a:latin typeface="#9Slide07 SVNCinnamoncake" panose="02000000000000000000" pitchFamily="2" charset="0"/>
                <a:ea typeface="字魂164号-方悦黑" panose="00000500000000000000" pitchFamily="2" charset="-122"/>
              </a:rPr>
              <a:t>TOÁN 5 - TUẦN 27</a:t>
            </a:r>
            <a:endParaRPr lang="zh-CN" altLang="en-US" sz="4000" b="1" dirty="0">
              <a:solidFill>
                <a:srgbClr val="011A51"/>
              </a:solidFill>
              <a:effectLst>
                <a:outerShdw blurRad="12700" dist="12700" dir="18900000" algn="bl" rotWithShape="0">
                  <a:prstClr val="black">
                    <a:alpha val="40000"/>
                  </a:prstClr>
                </a:outerShdw>
              </a:effectLst>
              <a:latin typeface="#9Slide07 SVNCinnamoncake" panose="02000000000000000000" pitchFamily="2" charset="0"/>
              <a:ea typeface="字魂164号-方悦黑" panose="00000500000000000000" pitchFamily="2" charset="-122"/>
            </a:endParaRPr>
          </a:p>
        </p:txBody>
      </p:sp>
      <p:sp>
        <p:nvSpPr>
          <p:cNvPr id="2" name="TextBox 1"/>
          <p:cNvSpPr txBox="1"/>
          <p:nvPr/>
        </p:nvSpPr>
        <p:spPr>
          <a:xfrm>
            <a:off x="1358265" y="3090545"/>
            <a:ext cx="4258945" cy="1322070"/>
          </a:xfrm>
          <a:prstGeom prst="rect">
            <a:avLst/>
          </a:prstGeom>
          <a:noFill/>
        </p:spPr>
        <p:txBody>
          <a:bodyPr wrap="square" rtlCol="0">
            <a:spAutoFit/>
          </a:bodyPr>
          <a:lstStyle/>
          <a:p>
            <a:r>
              <a:rPr lang="en-US" sz="8000" b="1" spc="220">
                <a:solidFill>
                  <a:srgbClr val="B35C80"/>
                </a:solidFill>
                <a:latin typeface="UTM Billhead 1910" panose="02040603050506020204" pitchFamily="18" charset="0"/>
              </a:rPr>
              <a:t>Q</a:t>
            </a:r>
            <a:r>
              <a:rPr lang="en-US" sz="8000" b="1" spc="220">
                <a:solidFill>
                  <a:srgbClr val="51347B"/>
                </a:solidFill>
                <a:latin typeface="UTM Billhead 1910" panose="02040603050506020204" pitchFamily="18" charset="0"/>
              </a:rPr>
              <a:t>U</a:t>
            </a:r>
            <a:r>
              <a:rPr lang="en-US" sz="8000" b="1" spc="220">
                <a:solidFill>
                  <a:srgbClr val="FFC776"/>
                </a:solidFill>
                <a:latin typeface="UTM Billhead 1910" panose="02040603050506020204" pitchFamily="18" charset="0"/>
              </a:rPr>
              <a:t>Ã</a:t>
            </a:r>
            <a:r>
              <a:rPr lang="en-US" sz="8000" b="1" spc="220">
                <a:solidFill>
                  <a:srgbClr val="2CA349"/>
                </a:solidFill>
                <a:latin typeface="UTM Billhead 1910" panose="02040603050506020204" pitchFamily="18" charset="0"/>
              </a:rPr>
              <a:t>N</a:t>
            </a:r>
            <a:r>
              <a:rPr lang="en-US" sz="8000" b="1" spc="220">
                <a:solidFill>
                  <a:srgbClr val="90BF37"/>
                </a:solidFill>
                <a:latin typeface="UTM Billhead 1910" panose="02040603050506020204" pitchFamily="18" charset="0"/>
              </a:rPr>
              <a:t>G</a:t>
            </a:r>
            <a:endParaRPr lang="en-US" sz="8000" b="1" spc="220">
              <a:solidFill>
                <a:srgbClr val="90BF37"/>
              </a:solidFill>
              <a:latin typeface="UTM Billhead 1910" panose="02040603050506020204" pitchFamily="18" charset="0"/>
            </a:endParaRPr>
          </a:p>
        </p:txBody>
      </p:sp>
      <p:sp>
        <p:nvSpPr>
          <p:cNvPr id="7" name="TextBox 6"/>
          <p:cNvSpPr txBox="1"/>
          <p:nvPr/>
        </p:nvSpPr>
        <p:spPr>
          <a:xfrm>
            <a:off x="2987040" y="4328160"/>
            <a:ext cx="5184775" cy="1322070"/>
          </a:xfrm>
          <a:prstGeom prst="rect">
            <a:avLst/>
          </a:prstGeom>
          <a:noFill/>
        </p:spPr>
        <p:txBody>
          <a:bodyPr wrap="square" rtlCol="0">
            <a:spAutoFit/>
          </a:bodyPr>
          <a:lstStyle/>
          <a:p>
            <a:r>
              <a:rPr lang="en-US" sz="8000" b="1" spc="220">
                <a:solidFill>
                  <a:srgbClr val="165083"/>
                </a:solidFill>
                <a:latin typeface="UTM Billhead 1910" panose="02040603050506020204" pitchFamily="18" charset="0"/>
              </a:rPr>
              <a:t>Đ</a:t>
            </a:r>
            <a:r>
              <a:rPr lang="en-US" sz="8000" b="1" spc="220">
                <a:solidFill>
                  <a:srgbClr val="B45C80"/>
                </a:solidFill>
                <a:latin typeface="UTM Billhead 1910" panose="02040603050506020204" pitchFamily="18" charset="0"/>
              </a:rPr>
              <a:t>Ư</a:t>
            </a:r>
            <a:r>
              <a:rPr lang="en-US" sz="8000" b="1" spc="220">
                <a:solidFill>
                  <a:srgbClr val="51347B"/>
                </a:solidFill>
                <a:latin typeface="UTM Billhead 1910" panose="02040603050506020204" pitchFamily="18" charset="0"/>
              </a:rPr>
              <a:t>Ờ</a:t>
            </a:r>
            <a:r>
              <a:rPr lang="en-US" sz="8000" b="1" spc="220">
                <a:solidFill>
                  <a:srgbClr val="FFC776"/>
                </a:solidFill>
                <a:latin typeface="UTM Billhead 1910" panose="02040603050506020204" pitchFamily="18" charset="0"/>
              </a:rPr>
              <a:t>N</a:t>
            </a:r>
            <a:r>
              <a:rPr lang="en-US" sz="8000" b="1" spc="220">
                <a:solidFill>
                  <a:srgbClr val="2CA349"/>
                </a:solidFill>
                <a:latin typeface="UTM Billhead 1910" panose="02040603050506020204" pitchFamily="18" charset="0"/>
              </a:rPr>
              <a:t>G</a:t>
            </a:r>
            <a:endParaRPr lang="en-US" sz="8000" b="1" spc="220">
              <a:solidFill>
                <a:srgbClr val="2CA349"/>
              </a:solidFill>
              <a:latin typeface="UTM Billhead 1910" panose="02040603050506020204" pitchFamily="18" charset="0"/>
            </a:endParaRPr>
          </a:p>
        </p:txBody>
      </p:sp>
      <p:pic>
        <p:nvPicPr>
          <p:cNvPr id="22" name="图片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11397" y="1987431"/>
            <a:ext cx="3715164" cy="3715164"/>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rcRect t="74206"/>
          <a:stretch>
            <a:fillRect/>
          </a:stretch>
        </p:blipFill>
        <p:spPr>
          <a:xfrm>
            <a:off x="315685" y="73925"/>
            <a:ext cx="12930053" cy="1768986"/>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3439" t="33918" r="1" b="38713"/>
          <a:stretch>
            <a:fillRect/>
          </a:stretch>
        </p:blipFill>
        <p:spPr>
          <a:xfrm>
            <a:off x="192505" y="0"/>
            <a:ext cx="2720512" cy="1658983"/>
          </a:xfrm>
          <a:prstGeom prst="rect">
            <a:avLst/>
          </a:prstGeom>
        </p:spPr>
      </p:pic>
      <p:sp>
        <p:nvSpPr>
          <p:cNvPr id="4" name="TextBox 3"/>
          <p:cNvSpPr txBox="1"/>
          <p:nvPr/>
        </p:nvSpPr>
        <p:spPr>
          <a:xfrm>
            <a:off x="540389" y="644556"/>
            <a:ext cx="1946366" cy="46037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a) Bài toán 1</a:t>
            </a:r>
            <a:endParaRPr lang="en-US" sz="2400">
              <a:latin typeface="Arial" panose="020B0604020202020204" pitchFamily="34" charset="0"/>
              <a:cs typeface="Arial" panose="020B0604020202020204" pitchFamily="34" charset="0"/>
            </a:endParaRPr>
          </a:p>
        </p:txBody>
      </p:sp>
      <p:sp>
        <p:nvSpPr>
          <p:cNvPr id="8" name="TextBox 7"/>
          <p:cNvSpPr txBox="1"/>
          <p:nvPr/>
        </p:nvSpPr>
        <p:spPr>
          <a:xfrm>
            <a:off x="2756263" y="339634"/>
            <a:ext cx="8895348" cy="82994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Một ô tô đi trong 4 giờ với vận tốc 42,5 km/giờ. Tính quãng đường đi được của ô tô.</a:t>
            </a:r>
            <a:endParaRPr lang="en-US" sz="2400">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24282"/>
          <a:stretch>
            <a:fillRect/>
          </a:stretch>
        </p:blipFill>
        <p:spPr>
          <a:xfrm>
            <a:off x="-325985" y="3069771"/>
            <a:ext cx="5288280" cy="4890718"/>
          </a:xfrm>
          <a:prstGeom prst="rect">
            <a:avLst/>
          </a:prstGeom>
        </p:spPr>
      </p:pic>
      <p:sp>
        <p:nvSpPr>
          <p:cNvPr id="12" name="TextBox 11"/>
          <p:cNvSpPr txBox="1"/>
          <p:nvPr/>
        </p:nvSpPr>
        <p:spPr>
          <a:xfrm>
            <a:off x="512672" y="3852679"/>
            <a:ext cx="2581634" cy="52197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Tóm tắt: </a:t>
            </a:r>
            <a:endParaRPr lang="en-US" sz="2800">
              <a:latin typeface="Arial" panose="020B0604020202020204" pitchFamily="34" charset="0"/>
              <a:cs typeface="Arial" panose="020B0604020202020204" pitchFamily="34" charset="0"/>
            </a:endParaRPr>
          </a:p>
        </p:txBody>
      </p:sp>
      <p:sp>
        <p:nvSpPr>
          <p:cNvPr id="14" name="TextBox 13"/>
          <p:cNvSpPr txBox="1"/>
          <p:nvPr/>
        </p:nvSpPr>
        <p:spPr>
          <a:xfrm>
            <a:off x="1077411" y="4395335"/>
            <a:ext cx="2581634" cy="460375"/>
          </a:xfrm>
          <a:prstGeom prst="rect">
            <a:avLst/>
          </a:prstGeom>
          <a:noFill/>
        </p:spPr>
        <p:txBody>
          <a:bodyPr wrap="square" rtlCol="0">
            <a:spAutoFit/>
          </a:bodyPr>
          <a:lstStyle/>
          <a:p>
            <a:r>
              <a:rPr lang="en-US" sz="2400">
                <a:solidFill>
                  <a:srgbClr val="002060"/>
                </a:solidFill>
                <a:latin typeface="Arial" panose="020B0604020202020204" pitchFamily="34" charset="0"/>
                <a:cs typeface="Arial" panose="020B0604020202020204" pitchFamily="34" charset="0"/>
              </a:rPr>
              <a:t>t = 4 giờ</a:t>
            </a:r>
            <a:endParaRPr lang="en-US" sz="2400">
              <a:solidFill>
                <a:srgbClr val="002060"/>
              </a:solidFill>
              <a:latin typeface="Arial" panose="020B0604020202020204" pitchFamily="34" charset="0"/>
              <a:cs typeface="Arial" panose="020B0604020202020204" pitchFamily="34" charset="0"/>
            </a:endParaRPr>
          </a:p>
        </p:txBody>
      </p:sp>
      <p:sp>
        <p:nvSpPr>
          <p:cNvPr id="15" name="TextBox 14"/>
          <p:cNvSpPr txBox="1"/>
          <p:nvPr/>
        </p:nvSpPr>
        <p:spPr>
          <a:xfrm>
            <a:off x="1077411" y="4896491"/>
            <a:ext cx="3458564" cy="460375"/>
          </a:xfrm>
          <a:prstGeom prst="rect">
            <a:avLst/>
          </a:prstGeom>
          <a:noFill/>
        </p:spPr>
        <p:txBody>
          <a:bodyPr wrap="square" rtlCol="0">
            <a:spAutoFit/>
          </a:bodyPr>
          <a:lstStyle/>
          <a:p>
            <a:r>
              <a:rPr lang="en-US" sz="2400">
                <a:solidFill>
                  <a:srgbClr val="002060"/>
                </a:solidFill>
                <a:latin typeface="Arial" panose="020B0604020202020204" pitchFamily="34" charset="0"/>
                <a:cs typeface="Arial" panose="020B0604020202020204" pitchFamily="34" charset="0"/>
              </a:rPr>
              <a:t>v = 42,5 km/giờ</a:t>
            </a:r>
            <a:endParaRPr lang="en-US" sz="2400">
              <a:solidFill>
                <a:srgbClr val="002060"/>
              </a:solidFill>
              <a:latin typeface="Arial" panose="020B0604020202020204" pitchFamily="34" charset="0"/>
              <a:cs typeface="Arial" panose="020B0604020202020204" pitchFamily="34" charset="0"/>
            </a:endParaRPr>
          </a:p>
        </p:txBody>
      </p:sp>
      <p:sp>
        <p:nvSpPr>
          <p:cNvPr id="18" name="TextBox 17"/>
          <p:cNvSpPr txBox="1"/>
          <p:nvPr/>
        </p:nvSpPr>
        <p:spPr>
          <a:xfrm>
            <a:off x="1114652" y="5397647"/>
            <a:ext cx="3458564" cy="460375"/>
          </a:xfrm>
          <a:prstGeom prst="rect">
            <a:avLst/>
          </a:prstGeom>
          <a:noFill/>
        </p:spPr>
        <p:txBody>
          <a:bodyPr wrap="square" rtlCol="0">
            <a:spAutoFit/>
          </a:bodyPr>
          <a:lstStyle/>
          <a:p>
            <a:r>
              <a:rPr lang="en-US" sz="2400">
                <a:solidFill>
                  <a:srgbClr val="002060"/>
                </a:solidFill>
                <a:latin typeface="Arial" panose="020B0604020202020204" pitchFamily="34" charset="0"/>
                <a:cs typeface="Arial" panose="020B0604020202020204" pitchFamily="34" charset="0"/>
              </a:rPr>
              <a:t>s = ... ?</a:t>
            </a:r>
            <a:endParaRPr lang="en-US" sz="2400">
              <a:solidFill>
                <a:srgbClr val="002060"/>
              </a:solidFill>
              <a:latin typeface="Arial" panose="020B0604020202020204" pitchFamily="34" charset="0"/>
              <a:cs typeface="Arial" panose="020B0604020202020204" pitchFamily="34" charset="0"/>
            </a:endParaRPr>
          </a:p>
        </p:txBody>
      </p:sp>
      <p:cxnSp>
        <p:nvCxnSpPr>
          <p:cNvPr id="29" name="Straight Connector 28"/>
          <p:cNvCxnSpPr/>
          <p:nvPr/>
        </p:nvCxnSpPr>
        <p:spPr>
          <a:xfrm>
            <a:off x="38619" y="1957453"/>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046967"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081441"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9115915"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2150388"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2493" y="2147154"/>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28164"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074239"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983067" y="2145956"/>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p:cNvSpPr/>
          <p:nvPr/>
        </p:nvSpPr>
        <p:spPr>
          <a:xfrm rot="16200000">
            <a:off x="1392592" y="797235"/>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49" name="TextBox 48"/>
          <p:cNvSpPr txBox="1"/>
          <p:nvPr/>
        </p:nvSpPr>
        <p:spPr>
          <a:xfrm>
            <a:off x="946459" y="2232754"/>
            <a:ext cx="1139818" cy="368300"/>
          </a:xfrm>
          <a:prstGeom prst="rect">
            <a:avLst/>
          </a:prstGeom>
          <a:solidFill>
            <a:srgbClr val="FDE9E0"/>
          </a:solidFill>
          <a:ln>
            <a:noFill/>
          </a:ln>
        </p:spPr>
        <p:txBody>
          <a:bodyPr wrap="square" rtlCol="0">
            <a:spAutoFit/>
          </a:bodyPr>
          <a:lstStyle/>
          <a:p>
            <a:pPr algn="ctr"/>
            <a:r>
              <a:rPr lang="en-US">
                <a:latin typeface="Arial" panose="020B0604020202020204" pitchFamily="34" charset="0"/>
                <a:cs typeface="Arial" panose="020B0604020202020204" pitchFamily="34" charset="0"/>
              </a:rPr>
              <a:t>42,5 km</a:t>
            </a:r>
            <a:endParaRPr lang="en-US">
              <a:latin typeface="Arial" panose="020B0604020202020204" pitchFamily="34" charset="0"/>
              <a:cs typeface="Arial" panose="020B0604020202020204" pitchFamily="34" charset="0"/>
            </a:endParaRPr>
          </a:p>
        </p:txBody>
      </p:sp>
      <p:sp>
        <p:nvSpPr>
          <p:cNvPr id="36" name="TextBox 35"/>
          <p:cNvSpPr txBox="1"/>
          <p:nvPr/>
        </p:nvSpPr>
        <p:spPr>
          <a:xfrm>
            <a:off x="7431589" y="2797681"/>
            <a:ext cx="2581634" cy="52197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Bài giải</a:t>
            </a:r>
            <a:endParaRPr lang="en-US" sz="2800">
              <a:latin typeface="Arial" panose="020B0604020202020204" pitchFamily="34" charset="0"/>
              <a:cs typeface="Arial" panose="020B0604020202020204" pitchFamily="34" charset="0"/>
            </a:endParaRPr>
          </a:p>
        </p:txBody>
      </p:sp>
      <p:sp>
        <p:nvSpPr>
          <p:cNvPr id="39" name="TextBox 38"/>
          <p:cNvSpPr txBox="1"/>
          <p:nvPr/>
        </p:nvSpPr>
        <p:spPr>
          <a:xfrm>
            <a:off x="4535976" y="3672751"/>
            <a:ext cx="7614412" cy="521970"/>
          </a:xfrm>
          <a:prstGeom prst="rect">
            <a:avLst/>
          </a:prstGeom>
          <a:noFill/>
        </p:spPr>
        <p:txBody>
          <a:bodyPr wrap="square" rtlCol="0">
            <a:spAutoFit/>
          </a:bodyPr>
          <a:lstStyle/>
          <a:p>
            <a:r>
              <a:rPr lang="en-US" sz="2800">
                <a:solidFill>
                  <a:srgbClr val="002060"/>
                </a:solidFill>
                <a:latin typeface="Arial" panose="020B0604020202020204" pitchFamily="34" charset="0"/>
                <a:cs typeface="Arial" panose="020B0604020202020204" pitchFamily="34" charset="0"/>
              </a:rPr>
              <a:t>Quãng đường ô tô đi được trong 4 giờ là:</a:t>
            </a:r>
            <a:endParaRPr lang="en-US" sz="2800">
              <a:solidFill>
                <a:srgbClr val="002060"/>
              </a:solidFill>
              <a:latin typeface="Arial" panose="020B0604020202020204" pitchFamily="34" charset="0"/>
              <a:cs typeface="Arial" panose="020B0604020202020204" pitchFamily="34" charset="0"/>
            </a:endParaRPr>
          </a:p>
        </p:txBody>
      </p:sp>
      <p:sp>
        <p:nvSpPr>
          <p:cNvPr id="40" name="TextBox 39"/>
          <p:cNvSpPr txBox="1"/>
          <p:nvPr/>
        </p:nvSpPr>
        <p:spPr>
          <a:xfrm>
            <a:off x="6444947" y="4568119"/>
            <a:ext cx="3585323" cy="460375"/>
          </a:xfrm>
          <a:prstGeom prst="rect">
            <a:avLst/>
          </a:prstGeom>
          <a:noFill/>
        </p:spPr>
        <p:txBody>
          <a:bodyPr wrap="square" rtlCol="0">
            <a:spAutoFit/>
          </a:bodyPr>
          <a:lstStyle/>
          <a:p>
            <a:r>
              <a:rPr lang="en-US" sz="2400">
                <a:solidFill>
                  <a:srgbClr val="002060"/>
                </a:solidFill>
                <a:latin typeface="Arial" panose="020B0604020202020204" pitchFamily="34" charset="0"/>
                <a:cs typeface="Arial" panose="020B0604020202020204" pitchFamily="34" charset="0"/>
              </a:rPr>
              <a:t>42,5 x 4 = 170 (km)</a:t>
            </a:r>
            <a:endParaRPr lang="en-US" sz="2400">
              <a:solidFill>
                <a:srgbClr val="002060"/>
              </a:solidFill>
              <a:latin typeface="Arial" panose="020B0604020202020204" pitchFamily="34" charset="0"/>
              <a:cs typeface="Arial" panose="020B0604020202020204" pitchFamily="34" charset="0"/>
            </a:endParaRPr>
          </a:p>
        </p:txBody>
      </p:sp>
      <p:sp>
        <p:nvSpPr>
          <p:cNvPr id="42" name="TextBox 41"/>
          <p:cNvSpPr txBox="1"/>
          <p:nvPr/>
        </p:nvSpPr>
        <p:spPr>
          <a:xfrm>
            <a:off x="7865909" y="5463486"/>
            <a:ext cx="3585323" cy="460375"/>
          </a:xfrm>
          <a:prstGeom prst="rect">
            <a:avLst/>
          </a:prstGeom>
          <a:noFill/>
        </p:spPr>
        <p:txBody>
          <a:bodyPr wrap="square" rtlCol="0">
            <a:spAutoFit/>
          </a:bodyPr>
          <a:lstStyle/>
          <a:p>
            <a:r>
              <a:rPr lang="en-US" sz="2400">
                <a:solidFill>
                  <a:srgbClr val="002060"/>
                </a:solidFill>
                <a:latin typeface="Arial" panose="020B0604020202020204" pitchFamily="34" charset="0"/>
                <a:cs typeface="Arial" panose="020B0604020202020204" pitchFamily="34" charset="0"/>
              </a:rPr>
              <a:t>Đáp số: 170 km</a:t>
            </a:r>
            <a:endParaRPr lang="en-US" sz="2400">
              <a:solidFill>
                <a:srgbClr val="002060"/>
              </a:solidFill>
              <a:latin typeface="Arial" panose="020B0604020202020204" pitchFamily="34" charset="0"/>
              <a:cs typeface="Arial" panose="020B0604020202020204" pitchFamily="34" charset="0"/>
            </a:endParaRPr>
          </a:p>
        </p:txBody>
      </p:sp>
      <p:sp>
        <p:nvSpPr>
          <p:cNvPr id="2" name="Arrow: Down 1"/>
          <p:cNvSpPr/>
          <p:nvPr/>
        </p:nvSpPr>
        <p:spPr>
          <a:xfrm>
            <a:off x="6727371"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43" name="Arrow: Down 42"/>
          <p:cNvSpPr/>
          <p:nvPr/>
        </p:nvSpPr>
        <p:spPr>
          <a:xfrm>
            <a:off x="7683596"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44" name="Arrow: Down 43"/>
          <p:cNvSpPr/>
          <p:nvPr/>
        </p:nvSpPr>
        <p:spPr>
          <a:xfrm>
            <a:off x="8533705"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6" name="TextBox 5"/>
          <p:cNvSpPr txBox="1"/>
          <p:nvPr/>
        </p:nvSpPr>
        <p:spPr>
          <a:xfrm>
            <a:off x="6780711" y="4164931"/>
            <a:ext cx="3585323" cy="460375"/>
          </a:xfrm>
          <a:prstGeom prst="rect">
            <a:avLst/>
          </a:prstGeom>
          <a:noFill/>
        </p:spPr>
        <p:txBody>
          <a:bodyPr wrap="square" rtlCol="0">
            <a:spAutoFit/>
          </a:bodyPr>
          <a:lstStyle/>
          <a:p>
            <a:r>
              <a:rPr lang="en-US" sz="2400">
                <a:solidFill>
                  <a:srgbClr val="A40B5D"/>
                </a:solidFill>
                <a:latin typeface="Arial" panose="020B0604020202020204" pitchFamily="34" charset="0"/>
                <a:cs typeface="Arial" panose="020B0604020202020204" pitchFamily="34" charset="0"/>
              </a:rPr>
              <a:t>v	t	s</a:t>
            </a:r>
            <a:endParaRPr lang="en-US" sz="2400">
              <a:solidFill>
                <a:srgbClr val="A40B5D"/>
              </a:solidFill>
              <a:latin typeface="Arial" panose="020B0604020202020204" pitchFamily="34" charset="0"/>
              <a:cs typeface="Arial" panose="020B0604020202020204" pitchFamily="34" charset="0"/>
            </a:endParaRPr>
          </a:p>
        </p:txBody>
      </p:sp>
      <p:sp>
        <p:nvSpPr>
          <p:cNvPr id="9" name="TextBox 8"/>
          <p:cNvSpPr txBox="1"/>
          <p:nvPr/>
        </p:nvSpPr>
        <p:spPr>
          <a:xfrm>
            <a:off x="7229707" y="4171634"/>
            <a:ext cx="2396450" cy="460375"/>
          </a:xfrm>
          <a:prstGeom prst="rect">
            <a:avLst/>
          </a:prstGeom>
          <a:noFill/>
        </p:spPr>
        <p:txBody>
          <a:bodyPr wrap="square" rtlCol="0">
            <a:spAutoFit/>
          </a:bodyPr>
          <a:lstStyle/>
          <a:p>
            <a:r>
              <a:rPr lang="en-US" sz="2400">
                <a:solidFill>
                  <a:srgbClr val="2CA349"/>
                </a:solidFill>
                <a:latin typeface="Arial" panose="020B0604020202020204" pitchFamily="34" charset="0"/>
                <a:cs typeface="Arial" panose="020B0604020202020204" pitchFamily="34" charset="0"/>
              </a:rPr>
              <a:t>x 	=</a:t>
            </a:r>
            <a:endParaRPr lang="en-US" sz="2400">
              <a:solidFill>
                <a:srgbClr val="2CA349"/>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rotWithShape="1">
          <a:blip r:embed="rId5">
            <a:extLst>
              <a:ext uri="{28A0092B-C50C-407E-A947-70E740481C1C}">
                <a14:useLocalDpi xmlns:a14="http://schemas.microsoft.com/office/drawing/2010/main" val="0"/>
              </a:ext>
            </a:extLst>
          </a:blip>
          <a:srcRect t="60267" r="49222" b="21033"/>
          <a:stretch>
            <a:fillRect/>
          </a:stretch>
        </p:blipFill>
        <p:spPr>
          <a:xfrm>
            <a:off x="4219928" y="4451117"/>
            <a:ext cx="6857420" cy="1469750"/>
          </a:xfrm>
          <a:prstGeom prst="rect">
            <a:avLst/>
          </a:prstGeom>
        </p:spPr>
      </p:pic>
      <p:sp>
        <p:nvSpPr>
          <p:cNvPr id="56" name="TextBox 55"/>
          <p:cNvSpPr txBox="1"/>
          <p:nvPr/>
        </p:nvSpPr>
        <p:spPr>
          <a:xfrm>
            <a:off x="4551081" y="4893605"/>
            <a:ext cx="6526267" cy="46037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Muốn tính quãng đường ta làm như thế nào? </a:t>
            </a:r>
            <a:endParaRPr lang="en-US" sz="2400">
              <a:latin typeface="Arial" panose="020B0604020202020204" pitchFamily="34" charset="0"/>
              <a:cs typeface="Arial" panose="020B0604020202020204" pitchFamily="34" charset="0"/>
            </a:endParaRPr>
          </a:p>
        </p:txBody>
      </p:sp>
      <p:pic>
        <p:nvPicPr>
          <p:cNvPr id="57" name="Picture 56"/>
          <p:cNvPicPr>
            <a:picLocks noChangeAspect="1"/>
          </p:cNvPicPr>
          <p:nvPr/>
        </p:nvPicPr>
        <p:blipFill rotWithShape="1">
          <a:blip r:embed="rId5">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a:fillRect/>
          </a:stretch>
        </p:blipFill>
        <p:spPr>
          <a:xfrm flipH="1">
            <a:off x="4513386" y="5417594"/>
            <a:ext cx="7957993" cy="1649538"/>
          </a:xfrm>
          <a:prstGeom prst="rect">
            <a:avLst/>
          </a:prstGeom>
        </p:spPr>
      </p:pic>
      <p:sp>
        <p:nvSpPr>
          <p:cNvPr id="58" name="TextBox 57"/>
          <p:cNvSpPr txBox="1"/>
          <p:nvPr/>
        </p:nvSpPr>
        <p:spPr>
          <a:xfrm>
            <a:off x="5197475" y="5878830"/>
            <a:ext cx="6729095" cy="829945"/>
          </a:xfrm>
          <a:prstGeom prst="rect">
            <a:avLst/>
          </a:prstGeom>
          <a:noFill/>
        </p:spPr>
        <p:txBody>
          <a:bodyPr wrap="square" rtlCol="0">
            <a:spAutoFit/>
          </a:bodyPr>
          <a:lstStyle/>
          <a:p>
            <a:r>
              <a:rPr lang="en-US" sz="2400" spc="-80">
                <a:latin typeface="Arial" panose="020B0604020202020204" pitchFamily="34" charset="0"/>
                <a:cs typeface="Arial" panose="020B0604020202020204" pitchFamily="34" charset="0"/>
              </a:rPr>
              <a:t>Muốn tính quãng đường ta </a:t>
            </a:r>
            <a:r>
              <a:rPr lang="en-US" sz="2400" spc="-80">
                <a:solidFill>
                  <a:srgbClr val="0070C0"/>
                </a:solidFill>
                <a:latin typeface="Arial" panose="020B0604020202020204" pitchFamily="34" charset="0"/>
                <a:cs typeface="Arial" panose="020B0604020202020204" pitchFamily="34" charset="0"/>
              </a:rPr>
              <a:t>lấy vận tốc nhân với thời gian</a:t>
            </a:r>
            <a:r>
              <a:rPr lang="en-US" sz="2400" spc="-80">
                <a:latin typeface="Arial" panose="020B0604020202020204" pitchFamily="34" charset="0"/>
                <a:cs typeface="Arial" panose="020B0604020202020204" pitchFamily="34" charset="0"/>
              </a:rPr>
              <a:t>. </a:t>
            </a:r>
            <a:endParaRPr lang="en-US" sz="2400" spc="-8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36"/>
                                        </p:tgtEl>
                                      </p:cBhvr>
                                    </p:animEffect>
                                    <p:set>
                                      <p:cBhvr>
                                        <p:cTn id="24" dur="1" fill="hold">
                                          <p:stCondLst>
                                            <p:cond delay="499"/>
                                          </p:stCondLst>
                                        </p:cTn>
                                        <p:tgtEl>
                                          <p:spTgt spid="36"/>
                                        </p:tgtEl>
                                        <p:attrNameLst>
                                          <p:attrName>style.visibility</p:attrName>
                                        </p:attrNameLst>
                                      </p:cBhvr>
                                      <p:to>
                                        <p:strVal val="hidden"/>
                                      </p:to>
                                    </p:set>
                                  </p:childTnLst>
                                </p:cTn>
                              </p:par>
                              <p:par>
                                <p:cTn id="25" presetID="9" presetClass="exit" presetSubtype="0" fill="hold" grpId="1" nodeType="withEffect">
                                  <p:stCondLst>
                                    <p:cond delay="0"/>
                                  </p:stCondLst>
                                  <p:childTnLst>
                                    <p:animEffect transition="out" filter="dissolve">
                                      <p:cBhvr>
                                        <p:cTn id="26" dur="500"/>
                                        <p:tgtEl>
                                          <p:spTgt spid="39"/>
                                        </p:tgtEl>
                                      </p:cBhvr>
                                    </p:animEffect>
                                    <p:set>
                                      <p:cBhvr>
                                        <p:cTn id="27" dur="1" fill="hold">
                                          <p:stCondLst>
                                            <p:cond delay="499"/>
                                          </p:stCondLst>
                                        </p:cTn>
                                        <p:tgtEl>
                                          <p:spTgt spid="39"/>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4" presetClass="path" presetSubtype="0" accel="50000" decel="50000" fill="hold" grpId="1" nodeType="clickEffect">
                                  <p:stCondLst>
                                    <p:cond delay="0"/>
                                  </p:stCondLst>
                                  <p:childTnLst>
                                    <p:animMotion origin="layout" path="M 0 0 L 0 -0.25 E" pathEditMode="relative" ptsTypes="">
                                      <p:cBhvr>
                                        <p:cTn id="34" dur="2000" fill="hold"/>
                                        <p:tgtEl>
                                          <p:spTgt spid="40"/>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up)">
                                      <p:cBhvr>
                                        <p:cTn id="42" dur="500"/>
                                        <p:tgtEl>
                                          <p:spTgt spid="43"/>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up)">
                                      <p:cBhvr>
                                        <p:cTn id="45" dur="500"/>
                                        <p:tgtEl>
                                          <p:spTgt spid="4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up)">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1000"/>
                                        <p:tgtEl>
                                          <p:spTgt spid="56"/>
                                        </p:tgtEl>
                                      </p:cBhvr>
                                    </p:animEffect>
                                    <p:anim calcmode="lin" valueType="num">
                                      <p:cBhvr>
                                        <p:cTn id="61" dur="1000" fill="hold"/>
                                        <p:tgtEl>
                                          <p:spTgt spid="56"/>
                                        </p:tgtEl>
                                        <p:attrNameLst>
                                          <p:attrName>ppt_x</p:attrName>
                                        </p:attrNameLst>
                                      </p:cBhvr>
                                      <p:tavLst>
                                        <p:tav tm="0">
                                          <p:val>
                                            <p:strVal val="#ppt_x"/>
                                          </p:val>
                                        </p:tav>
                                        <p:tav tm="100000">
                                          <p:val>
                                            <p:strVal val="#ppt_x"/>
                                          </p:val>
                                        </p:tav>
                                      </p:tavLst>
                                    </p:anim>
                                    <p:anim calcmode="lin" valueType="num">
                                      <p:cBhvr>
                                        <p:cTn id="62" dur="1000" fill="hold"/>
                                        <p:tgtEl>
                                          <p:spTgt spid="56"/>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1000"/>
                                        <p:tgtEl>
                                          <p:spTgt spid="47"/>
                                        </p:tgtEl>
                                      </p:cBhvr>
                                    </p:animEffect>
                                    <p:anim calcmode="lin" valueType="num">
                                      <p:cBhvr>
                                        <p:cTn id="66" dur="1000" fill="hold"/>
                                        <p:tgtEl>
                                          <p:spTgt spid="47"/>
                                        </p:tgtEl>
                                        <p:attrNameLst>
                                          <p:attrName>ppt_x</p:attrName>
                                        </p:attrNameLst>
                                      </p:cBhvr>
                                      <p:tavLst>
                                        <p:tav tm="0">
                                          <p:val>
                                            <p:strVal val="#ppt_x"/>
                                          </p:val>
                                        </p:tav>
                                        <p:tav tm="100000">
                                          <p:val>
                                            <p:strVal val="#ppt_x"/>
                                          </p:val>
                                        </p:tav>
                                      </p:tavLst>
                                    </p:anim>
                                    <p:anim calcmode="lin" valueType="num">
                                      <p:cBhvr>
                                        <p:cTn id="6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1000"/>
                                        <p:tgtEl>
                                          <p:spTgt spid="58"/>
                                        </p:tgtEl>
                                      </p:cBhvr>
                                    </p:animEffect>
                                    <p:anim calcmode="lin" valueType="num">
                                      <p:cBhvr>
                                        <p:cTn id="73" dur="1000" fill="hold"/>
                                        <p:tgtEl>
                                          <p:spTgt spid="58"/>
                                        </p:tgtEl>
                                        <p:attrNameLst>
                                          <p:attrName>ppt_x</p:attrName>
                                        </p:attrNameLst>
                                      </p:cBhvr>
                                      <p:tavLst>
                                        <p:tav tm="0">
                                          <p:val>
                                            <p:strVal val="#ppt_x"/>
                                          </p:val>
                                        </p:tav>
                                        <p:tav tm="100000">
                                          <p:val>
                                            <p:strVal val="#ppt_x"/>
                                          </p:val>
                                        </p:tav>
                                      </p:tavLst>
                                    </p:anim>
                                    <p:anim calcmode="lin" valueType="num">
                                      <p:cBhvr>
                                        <p:cTn id="74" dur="1000" fill="hold"/>
                                        <p:tgtEl>
                                          <p:spTgt spid="58"/>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57"/>
                                        </p:tgtEl>
                                        <p:attrNameLst>
                                          <p:attrName>style.visibility</p:attrName>
                                        </p:attrNameLst>
                                      </p:cBhvr>
                                      <p:to>
                                        <p:strVal val="visible"/>
                                      </p:to>
                                    </p:set>
                                    <p:animEffect transition="in" filter="fade">
                                      <p:cBhvr>
                                        <p:cTn id="77" dur="1000"/>
                                        <p:tgtEl>
                                          <p:spTgt spid="57"/>
                                        </p:tgtEl>
                                      </p:cBhvr>
                                    </p:animEffect>
                                    <p:anim calcmode="lin" valueType="num">
                                      <p:cBhvr>
                                        <p:cTn id="78" dur="1000" fill="hold"/>
                                        <p:tgtEl>
                                          <p:spTgt spid="57"/>
                                        </p:tgtEl>
                                        <p:attrNameLst>
                                          <p:attrName>ppt_x</p:attrName>
                                        </p:attrNameLst>
                                      </p:cBhvr>
                                      <p:tavLst>
                                        <p:tav tm="0">
                                          <p:val>
                                            <p:strVal val="#ppt_x"/>
                                          </p:val>
                                        </p:tav>
                                        <p:tav tm="100000">
                                          <p:val>
                                            <p:strVal val="#ppt_x"/>
                                          </p:val>
                                        </p:tav>
                                      </p:tavLst>
                                    </p:anim>
                                    <p:anim calcmode="lin" valueType="num">
                                      <p:cBhvr>
                                        <p:cTn id="7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9" grpId="0"/>
      <p:bldP spid="39" grpId="1"/>
      <p:bldP spid="40" grpId="0"/>
      <p:bldP spid="40" grpId="1"/>
      <p:bldP spid="42" grpId="0"/>
      <p:bldP spid="42" grpId="1"/>
      <p:bldP spid="2" grpId="0" animBg="1"/>
      <p:bldP spid="43" grpId="0" animBg="1"/>
      <p:bldP spid="44" grpId="0" animBg="1"/>
      <p:bldP spid="6" grpId="0"/>
      <p:bldP spid="9" grpId="0"/>
      <p:bldP spid="56" grpId="0"/>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p:cNvSpPr txBox="1"/>
          <p:nvPr/>
        </p:nvSpPr>
        <p:spPr>
          <a:xfrm>
            <a:off x="4538626" y="2482870"/>
            <a:ext cx="5136674" cy="1322070"/>
          </a:xfrm>
          <a:prstGeom prst="rect">
            <a:avLst/>
          </a:prstGeom>
          <a:noFill/>
        </p:spPr>
        <p:txBody>
          <a:bodyPr wrap="square" rtlCol="0">
            <a:spAutoFit/>
          </a:bodyPr>
          <a:lstStyle/>
          <a:p>
            <a:pPr algn="just"/>
            <a:r>
              <a:rPr lang="en-US" altLang="zh-CN" sz="4000">
                <a:latin typeface="SVN-Lobster" panose="02040603050506020204" charset="0"/>
                <a:ea typeface="字魂105号-简雅黑" panose="00000500000000000000" pitchFamily="2" charset="-122"/>
                <a:cs typeface="SVN-Lobster" panose="02040603050506020204" charset="0"/>
              </a:rPr>
              <a:t>Muốn tính quãng đường, ta lấy vận tốc nhân với thời gian.</a:t>
            </a:r>
            <a:endParaRPr lang="en-US" altLang="zh-CN" sz="4000" dirty="0">
              <a:latin typeface="SVN-Lobster" panose="02040603050506020204" charset="0"/>
              <a:ea typeface="字魂105号-简雅黑" panose="00000500000000000000" pitchFamily="2" charset="-122"/>
              <a:cs typeface="SVN-Lobster" panose="02040603050506020204" charset="0"/>
            </a:endParaRPr>
          </a:p>
        </p:txBody>
      </p:sp>
      <p:pic>
        <p:nvPicPr>
          <p:cNvPr id="22"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p:cNvSpPr txBox="1"/>
          <p:nvPr/>
        </p:nvSpPr>
        <p:spPr>
          <a:xfrm>
            <a:off x="4485925" y="5063472"/>
            <a:ext cx="5136674" cy="523220"/>
          </a:xfrm>
          <a:prstGeom prst="rect">
            <a:avLst/>
          </a:prstGeom>
          <a:noFill/>
        </p:spPr>
        <p:txBody>
          <a:bodyPr wrap="square" rtlCol="0">
            <a:spAutoFit/>
          </a:bodyPr>
          <a:lstStyle/>
          <a:p>
            <a:pPr algn="just"/>
            <a:r>
              <a:rPr lang="en-US" altLang="zh-CN" sz="2800">
                <a:latin typeface="SVN-Lobster" panose="02040603050506020204" charset="0"/>
                <a:ea typeface="字魂105号-简雅黑" panose="00000500000000000000" pitchFamily="2" charset="-122"/>
                <a:cs typeface="SVN-Lobster" panose="02040603050506020204" charset="0"/>
              </a:rPr>
              <a:t>(</a:t>
            </a:r>
            <a:r>
              <a:rPr lang="en-US" altLang="zh-CN" sz="2800">
                <a:solidFill>
                  <a:srgbClr val="0070C0"/>
                </a:solidFill>
                <a:latin typeface="SVN-Lobster" panose="02040603050506020204" charset="0"/>
                <a:ea typeface="字魂105号-简雅黑" panose="00000500000000000000" pitchFamily="2" charset="-122"/>
                <a:cs typeface="SVN-Lobster" panose="02040603050506020204" charset="0"/>
              </a:rPr>
              <a:t>s</a:t>
            </a:r>
            <a:r>
              <a:rPr lang="en-US" altLang="zh-CN" sz="2800">
                <a:latin typeface="SVN-Lobster" panose="02040603050506020204" charset="0"/>
                <a:ea typeface="字魂105号-简雅黑" panose="00000500000000000000" pitchFamily="2" charset="-122"/>
                <a:cs typeface="SVN-Lobster" panose="02040603050506020204" charset="0"/>
              </a:rPr>
              <a:t>: quãng đường; </a:t>
            </a:r>
            <a:r>
              <a:rPr lang="en-US" altLang="zh-CN" sz="2800">
                <a:solidFill>
                  <a:srgbClr val="0070C0"/>
                </a:solidFill>
                <a:latin typeface="SVN-Lobster" panose="02040603050506020204" charset="0"/>
                <a:ea typeface="字魂105号-简雅黑" panose="00000500000000000000" pitchFamily="2" charset="-122"/>
                <a:cs typeface="SVN-Lobster" panose="02040603050506020204" charset="0"/>
              </a:rPr>
              <a:t>v</a:t>
            </a:r>
            <a:r>
              <a:rPr lang="en-US" altLang="zh-CN" sz="2800">
                <a:latin typeface="SVN-Lobster" panose="02040603050506020204" charset="0"/>
                <a:ea typeface="字魂105号-简雅黑" panose="00000500000000000000" pitchFamily="2" charset="-122"/>
                <a:cs typeface="SVN-Lobster" panose="02040603050506020204" charset="0"/>
              </a:rPr>
              <a:t>: vận tốc; </a:t>
            </a:r>
            <a:r>
              <a:rPr lang="en-US" altLang="zh-CN" sz="2800">
                <a:solidFill>
                  <a:srgbClr val="0070C0"/>
                </a:solidFill>
                <a:latin typeface="SVN-Lobster" panose="02040603050506020204" charset="0"/>
                <a:ea typeface="字魂105号-简雅黑" panose="00000500000000000000" pitchFamily="2" charset="-122"/>
                <a:cs typeface="SVN-Lobster" panose="02040603050506020204" charset="0"/>
              </a:rPr>
              <a:t>t</a:t>
            </a:r>
            <a:r>
              <a:rPr lang="en-US" altLang="zh-CN" sz="2800">
                <a:latin typeface="SVN-Lobster" panose="02040603050506020204" charset="0"/>
                <a:ea typeface="字魂105号-简雅黑" panose="00000500000000000000" pitchFamily="2" charset="-122"/>
                <a:cs typeface="SVN-Lobster" panose="02040603050506020204" charset="0"/>
              </a:rPr>
              <a:t>: thời gian)</a:t>
            </a:r>
            <a:endParaRPr lang="zh-CN" altLang="en-US" sz="2800" dirty="0">
              <a:latin typeface="SVN-Lobster" panose="02040603050506020204" charset="0"/>
              <a:ea typeface="字魂105号-简雅黑" panose="00000500000000000000" pitchFamily="2" charset="-122"/>
              <a:cs typeface="SVN-Lobster" panose="02040603050506020204" charset="0"/>
            </a:endParaRPr>
          </a:p>
        </p:txBody>
      </p:sp>
      <p:grpSp>
        <p:nvGrpSpPr>
          <p:cNvPr id="6" name="Group 5"/>
          <p:cNvGrpSpPr/>
          <p:nvPr/>
        </p:nvGrpSpPr>
        <p:grpSpPr>
          <a:xfrm>
            <a:off x="4784151" y="3856210"/>
            <a:ext cx="4190449" cy="1114983"/>
            <a:chOff x="4784151" y="3856210"/>
            <a:chExt cx="4190449" cy="1114983"/>
          </a:xfrm>
        </p:grpSpPr>
        <p:pic>
          <p:nvPicPr>
            <p:cNvPr id="8" name="Graphic 7"/>
            <p:cNvPicPr>
              <a:picLocks noChangeAspect="1"/>
            </p:cNvPicPr>
            <p:nvPr/>
          </p:nvPicPr>
          <p:blipFill>
            <a:blip r:embed="rId3"/>
            <a:stretch>
              <a:fillRect/>
            </a:stretch>
          </p:blipFill>
          <p:spPr>
            <a:xfrm>
              <a:off x="8410041" y="3856210"/>
              <a:ext cx="564559" cy="1100890"/>
            </a:xfrm>
            <a:prstGeom prst="rect">
              <a:avLst/>
            </a:prstGeom>
          </p:spPr>
        </p:pic>
        <p:pic>
          <p:nvPicPr>
            <p:cNvPr id="14" name="Graphic 13"/>
            <p:cNvPicPr>
              <a:picLocks noChangeAspect="1"/>
            </p:cNvPicPr>
            <p:nvPr/>
          </p:nvPicPr>
          <p:blipFill>
            <a:blip r:embed="rId4">
              <a:duotone>
                <a:prstClr val="black"/>
                <a:schemeClr val="accent2">
                  <a:tint val="45000"/>
                  <a:satMod val="400000"/>
                </a:schemeClr>
              </a:duotone>
            </a:blip>
            <a:stretch>
              <a:fillRect/>
            </a:stretch>
          </p:blipFill>
          <p:spPr>
            <a:xfrm>
              <a:off x="4784151" y="4098915"/>
              <a:ext cx="419385" cy="848756"/>
            </a:xfrm>
            <a:prstGeom prst="rect">
              <a:avLst/>
            </a:prstGeom>
          </p:spPr>
        </p:pic>
        <p:pic>
          <p:nvPicPr>
            <p:cNvPr id="16" name="Graphic 15"/>
            <p:cNvPicPr>
              <a:picLocks noChangeAspect="1"/>
            </p:cNvPicPr>
            <p:nvPr/>
          </p:nvPicPr>
          <p:blipFill>
            <a:blip r:embed="rId5">
              <a:duotone>
                <a:prstClr val="black"/>
                <a:schemeClr val="accent5">
                  <a:tint val="45000"/>
                  <a:satMod val="400000"/>
                </a:schemeClr>
              </a:duotone>
            </a:blip>
            <a:stretch>
              <a:fillRect/>
            </a:stretch>
          </p:blipFill>
          <p:spPr>
            <a:xfrm>
              <a:off x="6765941" y="4019756"/>
              <a:ext cx="799159" cy="928753"/>
            </a:xfrm>
            <a:prstGeom prst="rect">
              <a:avLst/>
            </a:prstGeom>
          </p:spPr>
        </p:pic>
        <p:pic>
          <p:nvPicPr>
            <p:cNvPr id="20" name="Graphic 19"/>
            <p:cNvPicPr>
              <a:picLocks noChangeAspect="1"/>
            </p:cNvPicPr>
            <p:nvPr/>
          </p:nvPicPr>
          <p:blipFill>
            <a:blip r:embed="rId6"/>
            <a:stretch>
              <a:fillRect/>
            </a:stretch>
          </p:blipFill>
          <p:spPr>
            <a:xfrm>
              <a:off x="5620776" y="4387712"/>
              <a:ext cx="769969" cy="536645"/>
            </a:xfrm>
            <a:prstGeom prst="rect">
              <a:avLst/>
            </a:prstGeom>
          </p:spPr>
        </p:pic>
        <p:pic>
          <p:nvPicPr>
            <p:cNvPr id="5" name="Graphic 4"/>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802046">
              <a:off x="7680316" y="4337760"/>
              <a:ext cx="662668" cy="604197"/>
            </a:xfrm>
            <a:prstGeom prst="rect">
              <a:avLst/>
            </a:prstGeom>
          </p:spPr>
        </p:pic>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1">
            <a:extLst>
              <a:ext uri="{28A0092B-C50C-407E-A947-70E740481C1C}">
                <a14:useLocalDpi xmlns:a14="http://schemas.microsoft.com/office/drawing/2010/main" val="0"/>
              </a:ext>
            </a:extLst>
          </a:blip>
          <a:srcRect l="51079" b="66738"/>
          <a:stretch>
            <a:fillRect/>
          </a:stretch>
        </p:blipFill>
        <p:spPr>
          <a:xfrm>
            <a:off x="7145086" y="2159418"/>
            <a:ext cx="4716237" cy="4286925"/>
          </a:xfrm>
          <a:prstGeom prst="rect">
            <a:avLst/>
          </a:prstGeom>
        </p:spPr>
      </p:pic>
      <p:sp>
        <p:nvSpPr>
          <p:cNvPr id="21" name="矩形: 圆角 20"/>
          <p:cNvSpPr/>
          <p:nvPr/>
        </p:nvSpPr>
        <p:spPr>
          <a:xfrm>
            <a:off x="7317105" y="3679190"/>
            <a:ext cx="1889760" cy="626110"/>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rPr>
              <a:t>Bài giải</a:t>
            </a:r>
            <a:endParaRPr lang="en-US" altLang="zh-CN" sz="3200" b="1" dirty="0">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endParaRPr>
          </a:p>
        </p:txBody>
      </p:sp>
      <p:pic>
        <p:nvPicPr>
          <p:cNvPr id="8" name="Picture 7"/>
          <p:cNvPicPr>
            <a:picLocks noChangeAspect="1"/>
          </p:cNvPicPr>
          <p:nvPr/>
        </p:nvPicPr>
        <p:blipFill rotWithShape="1">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Effect>
                      <a14:colorTemperature colorTemp="7200"/>
                    </a14:imgEffect>
                  </a14:imgLayer>
                </a14:imgProps>
              </a:ext>
              <a:ext uri="{28A0092B-C50C-407E-A947-70E740481C1C}">
                <a14:useLocalDpi xmlns:a14="http://schemas.microsoft.com/office/drawing/2010/main" val="0"/>
              </a:ext>
            </a:extLst>
          </a:blip>
          <a:srcRect t="74206"/>
          <a:stretch>
            <a:fillRect/>
          </a:stretch>
        </p:blipFill>
        <p:spPr>
          <a:xfrm>
            <a:off x="315685" y="73925"/>
            <a:ext cx="12930053" cy="1768986"/>
          </a:xfrm>
          <a:prstGeom prst="rect">
            <a:avLst/>
          </a:prstGeom>
        </p:spPr>
      </p:pic>
      <p:pic>
        <p:nvPicPr>
          <p:cNvPr id="9" name="Picture 8"/>
          <p:cNvPicPr>
            <a:picLocks noChangeAspect="1"/>
          </p:cNvPicPr>
          <p:nvPr/>
        </p:nvPicPr>
        <p:blipFill rotWithShape="1">
          <a:blip r:embed="rId4">
            <a:duotone>
              <a:schemeClr val="accent4">
                <a:shade val="45000"/>
                <a:satMod val="135000"/>
              </a:schemeClr>
              <a:prstClr val="white"/>
            </a:duotone>
            <a:extLst>
              <a:ext uri="{28A0092B-C50C-407E-A947-70E740481C1C}">
                <a14:useLocalDpi xmlns:a14="http://schemas.microsoft.com/office/drawing/2010/main" val="0"/>
              </a:ext>
            </a:extLst>
          </a:blip>
          <a:srcRect l="53439" t="33918" r="1" b="38713"/>
          <a:stretch>
            <a:fillRect/>
          </a:stretch>
        </p:blipFill>
        <p:spPr>
          <a:xfrm>
            <a:off x="192505" y="0"/>
            <a:ext cx="2720512" cy="1658983"/>
          </a:xfrm>
          <a:prstGeom prst="rect">
            <a:avLst/>
          </a:prstGeom>
        </p:spPr>
      </p:pic>
      <p:sp>
        <p:nvSpPr>
          <p:cNvPr id="10" name="TextBox 9"/>
          <p:cNvSpPr txBox="1"/>
          <p:nvPr/>
        </p:nvSpPr>
        <p:spPr>
          <a:xfrm>
            <a:off x="540385" y="644525"/>
            <a:ext cx="2069465" cy="46037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b) Bài toán 2</a:t>
            </a:r>
            <a:endParaRPr lang="en-US" sz="2400">
              <a:latin typeface="Arial" panose="020B0604020202020204" pitchFamily="34" charset="0"/>
              <a:cs typeface="Arial" panose="020B0604020202020204" pitchFamily="34" charset="0"/>
            </a:endParaRPr>
          </a:p>
        </p:txBody>
      </p:sp>
      <p:sp>
        <p:nvSpPr>
          <p:cNvPr id="12" name="TextBox 11"/>
          <p:cNvSpPr txBox="1"/>
          <p:nvPr/>
        </p:nvSpPr>
        <p:spPr>
          <a:xfrm>
            <a:off x="2581910" y="400685"/>
            <a:ext cx="9006205" cy="953135"/>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Một người đi xe đạp với vận tốc 12 km/giờ trong </a:t>
            </a:r>
            <a:endParaRPr lang="en-US" sz="2800">
              <a:latin typeface="Arial" panose="020B0604020202020204" pitchFamily="34" charset="0"/>
              <a:cs typeface="Arial" panose="020B0604020202020204" pitchFamily="34" charset="0"/>
            </a:endParaRPr>
          </a:p>
          <a:p>
            <a:r>
              <a:rPr lang="en-US" sz="2800">
                <a:latin typeface="Arial" panose="020B0604020202020204" pitchFamily="34" charset="0"/>
                <a:cs typeface="Arial" panose="020B0604020202020204" pitchFamily="34" charset="0"/>
              </a:rPr>
              <a:t>2 giờ 30 phút. Tính quãng đường người đó đã đi được.</a:t>
            </a:r>
            <a:endParaRPr lang="en-US" sz="2800">
              <a:latin typeface="Arial" panose="020B0604020202020204" pitchFamily="34" charset="0"/>
              <a:cs typeface="Arial" panose="020B0604020202020204" pitchFamily="34" charset="0"/>
            </a:endParaRPr>
          </a:p>
        </p:txBody>
      </p:sp>
      <p:pic>
        <p:nvPicPr>
          <p:cNvPr id="13" name="图片 8"/>
          <p:cNvPicPr>
            <a:picLocks noChangeAspect="1"/>
          </p:cNvPicPr>
          <p:nvPr/>
        </p:nvPicPr>
        <p:blipFill>
          <a:blip r:embed="rId5"/>
          <a:stretch>
            <a:fillRect/>
          </a:stretch>
        </p:blipFill>
        <p:spPr>
          <a:xfrm flipV="1">
            <a:off x="0" y="1541409"/>
            <a:ext cx="12218080" cy="1768985"/>
          </a:xfrm>
          <a:prstGeom prst="rect">
            <a:avLst/>
          </a:prstGeom>
        </p:spPr>
      </p:pic>
      <p:pic>
        <p:nvPicPr>
          <p:cNvPr id="19" name="图片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56985" y="73925"/>
            <a:ext cx="1989252" cy="1989252"/>
          </a:xfrm>
          <a:prstGeom prst="rect">
            <a:avLst/>
          </a:prstGeom>
          <a:effectLst>
            <a:outerShdw blurRad="12700" algn="ctr" rotWithShape="0">
              <a:prstClr val="black">
                <a:alpha val="73000"/>
              </a:prstClr>
            </a:outerShdw>
          </a:effectLst>
        </p:spPr>
      </p:pic>
      <p:pic>
        <p:nvPicPr>
          <p:cNvPr id="16" name="Picture 15"/>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rcRect t="24282"/>
          <a:stretch>
            <a:fillRect/>
          </a:stretch>
        </p:blipFill>
        <p:spPr>
          <a:xfrm>
            <a:off x="-157385" y="3429000"/>
            <a:ext cx="5288280" cy="4890718"/>
          </a:xfrm>
          <a:prstGeom prst="rect">
            <a:avLst/>
          </a:prstGeom>
        </p:spPr>
      </p:pic>
      <p:sp>
        <p:nvSpPr>
          <p:cNvPr id="17" name="TextBox 16"/>
          <p:cNvSpPr txBox="1"/>
          <p:nvPr/>
        </p:nvSpPr>
        <p:spPr>
          <a:xfrm>
            <a:off x="681272" y="4211908"/>
            <a:ext cx="2581634" cy="58477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Tóm tắt: </a:t>
            </a:r>
            <a:endParaRPr lang="en-US" sz="3200">
              <a:latin typeface="Arial" panose="020B0604020202020204" pitchFamily="34" charset="0"/>
              <a:cs typeface="Arial" panose="020B0604020202020204" pitchFamily="34" charset="0"/>
            </a:endParaRPr>
          </a:p>
        </p:txBody>
      </p:sp>
      <p:sp>
        <p:nvSpPr>
          <p:cNvPr id="18" name="TextBox 17"/>
          <p:cNvSpPr txBox="1"/>
          <p:nvPr/>
        </p:nvSpPr>
        <p:spPr>
          <a:xfrm>
            <a:off x="1243199" y="5282180"/>
            <a:ext cx="3067543" cy="523220"/>
          </a:xfrm>
          <a:prstGeom prst="rect">
            <a:avLst/>
          </a:prstGeom>
          <a:noFill/>
        </p:spPr>
        <p:txBody>
          <a:bodyPr wrap="square" rtlCol="0">
            <a:spAutoFit/>
          </a:bodyPr>
          <a:lstStyle/>
          <a:p>
            <a:r>
              <a:rPr lang="en-US" sz="2800">
                <a:solidFill>
                  <a:srgbClr val="002060"/>
                </a:solidFill>
                <a:latin typeface="Arial" panose="020B0604020202020204" pitchFamily="34" charset="0"/>
                <a:cs typeface="Arial" panose="020B0604020202020204" pitchFamily="34" charset="0"/>
              </a:rPr>
              <a:t>t = 2 giờ 30 phút</a:t>
            </a:r>
            <a:endParaRPr lang="en-US" sz="2800">
              <a:solidFill>
                <a:srgbClr val="002060"/>
              </a:solidFill>
              <a:latin typeface="Arial" panose="020B0604020202020204" pitchFamily="34" charset="0"/>
              <a:cs typeface="Arial" panose="020B0604020202020204" pitchFamily="34" charset="0"/>
            </a:endParaRPr>
          </a:p>
        </p:txBody>
      </p:sp>
      <p:sp>
        <p:nvSpPr>
          <p:cNvPr id="22" name="TextBox 21"/>
          <p:cNvSpPr txBox="1"/>
          <p:nvPr/>
        </p:nvSpPr>
        <p:spPr>
          <a:xfrm>
            <a:off x="1243200" y="4787287"/>
            <a:ext cx="3458564" cy="523220"/>
          </a:xfrm>
          <a:prstGeom prst="rect">
            <a:avLst/>
          </a:prstGeom>
          <a:noFill/>
        </p:spPr>
        <p:txBody>
          <a:bodyPr wrap="square" rtlCol="0">
            <a:spAutoFit/>
          </a:bodyPr>
          <a:lstStyle/>
          <a:p>
            <a:r>
              <a:rPr lang="en-US" sz="2800">
                <a:solidFill>
                  <a:srgbClr val="002060"/>
                </a:solidFill>
                <a:latin typeface="Arial" panose="020B0604020202020204" pitchFamily="34" charset="0"/>
                <a:cs typeface="Arial" panose="020B0604020202020204" pitchFamily="34" charset="0"/>
              </a:rPr>
              <a:t>v = 12 km/giờ</a:t>
            </a:r>
            <a:endParaRPr lang="en-US" sz="2800">
              <a:solidFill>
                <a:srgbClr val="002060"/>
              </a:solidFill>
              <a:latin typeface="Arial" panose="020B0604020202020204" pitchFamily="34" charset="0"/>
              <a:cs typeface="Arial" panose="020B0604020202020204" pitchFamily="34" charset="0"/>
            </a:endParaRPr>
          </a:p>
        </p:txBody>
      </p:sp>
      <p:sp>
        <p:nvSpPr>
          <p:cNvPr id="23" name="TextBox 22"/>
          <p:cNvSpPr txBox="1"/>
          <p:nvPr/>
        </p:nvSpPr>
        <p:spPr>
          <a:xfrm>
            <a:off x="1243200" y="5777073"/>
            <a:ext cx="3458564" cy="523220"/>
          </a:xfrm>
          <a:prstGeom prst="rect">
            <a:avLst/>
          </a:prstGeom>
          <a:noFill/>
        </p:spPr>
        <p:txBody>
          <a:bodyPr wrap="square" rtlCol="0">
            <a:spAutoFit/>
          </a:bodyPr>
          <a:lstStyle/>
          <a:p>
            <a:r>
              <a:rPr lang="en-US" sz="2800">
                <a:solidFill>
                  <a:srgbClr val="002060"/>
                </a:solidFill>
                <a:latin typeface="Arial" panose="020B0604020202020204" pitchFamily="34" charset="0"/>
                <a:cs typeface="Arial" panose="020B0604020202020204" pitchFamily="34" charset="0"/>
              </a:rPr>
              <a:t>s = ... ?</a:t>
            </a:r>
            <a:endParaRPr lang="en-US" sz="2800">
              <a:solidFill>
                <a:srgbClr val="002060"/>
              </a:solidFill>
              <a:latin typeface="Arial" panose="020B0604020202020204" pitchFamily="34" charset="0"/>
              <a:cs typeface="Arial" panose="020B0604020202020204" pitchFamily="34" charset="0"/>
            </a:endParaRPr>
          </a:p>
        </p:txBody>
      </p:sp>
      <p:sp>
        <p:nvSpPr>
          <p:cNvPr id="2" name="TextBox 1"/>
          <p:cNvSpPr txBox="1"/>
          <p:nvPr/>
        </p:nvSpPr>
        <p:spPr>
          <a:xfrm>
            <a:off x="6433787" y="400485"/>
            <a:ext cx="4245428"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vận tốc 12 km/giờ</a:t>
            </a:r>
            <a:endParaRPr lang="en-US" sz="2800">
              <a:solidFill>
                <a:srgbClr val="0070C0"/>
              </a:solidFill>
              <a:latin typeface="Arial" panose="020B0604020202020204" pitchFamily="34" charset="0"/>
              <a:cs typeface="Arial" panose="020B0604020202020204" pitchFamily="34" charset="0"/>
            </a:endParaRPr>
          </a:p>
        </p:txBody>
      </p:sp>
      <p:sp>
        <p:nvSpPr>
          <p:cNvPr id="24" name="TextBox 23"/>
          <p:cNvSpPr txBox="1"/>
          <p:nvPr/>
        </p:nvSpPr>
        <p:spPr>
          <a:xfrm>
            <a:off x="2609935" y="818371"/>
            <a:ext cx="4245428"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2 giờ 30 phút</a:t>
            </a:r>
            <a:endParaRPr lang="en-US" sz="2800">
              <a:solidFill>
                <a:srgbClr val="0070C0"/>
              </a:solidFill>
              <a:latin typeface="Arial" panose="020B0604020202020204" pitchFamily="34" charset="0"/>
              <a:cs typeface="Arial" panose="020B0604020202020204" pitchFamily="34" charset="0"/>
            </a:endParaRPr>
          </a:p>
        </p:txBody>
      </p:sp>
      <p:sp>
        <p:nvSpPr>
          <p:cNvPr id="25" name="TextBox 24"/>
          <p:cNvSpPr txBox="1"/>
          <p:nvPr/>
        </p:nvSpPr>
        <p:spPr>
          <a:xfrm>
            <a:off x="4854559" y="810656"/>
            <a:ext cx="4245428" cy="523220"/>
          </a:xfrm>
          <a:prstGeom prst="rect">
            <a:avLst/>
          </a:prstGeom>
          <a:noFill/>
        </p:spPr>
        <p:txBody>
          <a:bodyPr wrap="square" rtlCol="0">
            <a:spAutoFit/>
          </a:bodyPr>
          <a:lstStyle/>
          <a:p>
            <a:r>
              <a:rPr lang="en-US" sz="2800">
                <a:solidFill>
                  <a:srgbClr val="A40B5D"/>
                </a:solidFill>
                <a:latin typeface="Arial" panose="020B0604020202020204" pitchFamily="34" charset="0"/>
                <a:cs typeface="Arial" panose="020B0604020202020204" pitchFamily="34" charset="0"/>
              </a:rPr>
              <a:t>Tính quãng đường</a:t>
            </a:r>
            <a:endParaRPr lang="en-US" sz="2800">
              <a:solidFill>
                <a:srgbClr val="A40B5D"/>
              </a:solidFill>
              <a:latin typeface="Arial" panose="020B0604020202020204" pitchFamily="34" charset="0"/>
              <a:cs typeface="Arial" panose="020B0604020202020204" pitchFamily="34" charset="0"/>
            </a:endParaRPr>
          </a:p>
        </p:txBody>
      </p:sp>
      <p:sp>
        <p:nvSpPr>
          <p:cNvPr id="3" name="Left Brace 2"/>
          <p:cNvSpPr/>
          <p:nvPr/>
        </p:nvSpPr>
        <p:spPr>
          <a:xfrm rot="16200000">
            <a:off x="5912696" y="-2933822"/>
            <a:ext cx="419404" cy="12139205"/>
          </a:xfrm>
          <a:prstGeom prst="leftBrace">
            <a:avLst>
              <a:gd name="adj1" fmla="val 105484"/>
              <a:gd name="adj2" fmla="val 50000"/>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TextBox 3"/>
          <p:cNvSpPr txBox="1"/>
          <p:nvPr/>
        </p:nvSpPr>
        <p:spPr>
          <a:xfrm>
            <a:off x="5954918" y="3433477"/>
            <a:ext cx="1678085" cy="646331"/>
          </a:xfrm>
          <a:prstGeom prst="rect">
            <a:avLst/>
          </a:prstGeom>
          <a:noFill/>
        </p:spPr>
        <p:txBody>
          <a:bodyPr wrap="square" rtlCol="0">
            <a:spAutoFit/>
          </a:bodyPr>
          <a:lstStyle/>
          <a:p>
            <a:r>
              <a:rPr lang="en-US" sz="3600" b="1">
                <a:solidFill>
                  <a:srgbClr val="A40B5D"/>
                </a:solidFill>
                <a:latin typeface="Arial" panose="020B0604020202020204" pitchFamily="34" charset="0"/>
                <a:cs typeface="Arial" panose="020B0604020202020204" pitchFamily="34" charset="0"/>
              </a:rPr>
              <a:t>?</a:t>
            </a:r>
            <a:endParaRPr lang="en-US" sz="3600" b="1">
              <a:solidFill>
                <a:srgbClr val="A40B5D"/>
              </a:solidFill>
              <a:latin typeface="Arial" panose="020B0604020202020204" pitchFamily="34" charset="0"/>
              <a:cs typeface="Arial" panose="020B0604020202020204" pitchFamily="34" charset="0"/>
            </a:endParaRPr>
          </a:p>
        </p:txBody>
      </p:sp>
      <p:grpSp>
        <p:nvGrpSpPr>
          <p:cNvPr id="7" name="Group 6"/>
          <p:cNvGrpSpPr/>
          <p:nvPr/>
        </p:nvGrpSpPr>
        <p:grpSpPr>
          <a:xfrm>
            <a:off x="-966185" y="798665"/>
            <a:ext cx="2751724" cy="1940903"/>
            <a:chOff x="-966185" y="798665"/>
            <a:chExt cx="2751724" cy="1940903"/>
          </a:xfrm>
        </p:grpSpPr>
        <p:pic>
          <p:nvPicPr>
            <p:cNvPr id="1026" name="Picture 2" descr="Download HD Bicycle Cartoon Clip Art - Ride A Bike Animado Transparent PNG  Image - NicePNG.co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7940" y="798665"/>
              <a:ext cx="2613479" cy="1940903"/>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Punched Tape 4"/>
            <p:cNvSpPr/>
            <p:nvPr/>
          </p:nvSpPr>
          <p:spPr>
            <a:xfrm>
              <a:off x="-934973" y="1286382"/>
              <a:ext cx="934973" cy="637011"/>
            </a:xfrm>
            <a:prstGeom prst="flowChartPunchedTape">
              <a:avLst/>
            </a:prstGeom>
            <a:solidFill>
              <a:srgbClr val="A40B5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TextBox 5"/>
            <p:cNvSpPr txBox="1"/>
            <p:nvPr/>
          </p:nvSpPr>
          <p:spPr>
            <a:xfrm rot="21344926">
              <a:off x="-966185" y="1327246"/>
              <a:ext cx="1092358" cy="555280"/>
            </a:xfrm>
            <a:prstGeom prst="rect">
              <a:avLst/>
            </a:prstGeom>
            <a:noFill/>
          </p:spPr>
          <p:txBody>
            <a:bodyPr wrap="square" rtlCol="0">
              <a:spAutoFit/>
            </a:bodyPr>
            <a:lstStyle/>
            <a:p>
              <a:pPr>
                <a:lnSpc>
                  <a:spcPct val="94000"/>
                </a:lnSpc>
              </a:pPr>
              <a:r>
                <a:rPr lang="en-US" sz="1600">
                  <a:solidFill>
                    <a:srgbClr val="FDE9E0"/>
                  </a:solidFill>
                  <a:latin typeface="Arial" panose="020B0604020202020204" pitchFamily="34" charset="0"/>
                  <a:ea typeface="#9Slide02 Noi dung rat dai" panose="02000000000000000000" pitchFamily="2" charset="0"/>
                  <a:cs typeface="Arial" panose="020B0604020202020204" pitchFamily="34" charset="0"/>
                </a:rPr>
                <a:t>vận tốc</a:t>
              </a:r>
              <a:endParaRPr lang="en-US" sz="1600">
                <a:solidFill>
                  <a:srgbClr val="FDE9E0"/>
                </a:solidFill>
                <a:latin typeface="Arial" panose="020B0604020202020204" pitchFamily="34" charset="0"/>
                <a:ea typeface="#9Slide02 Noi dung rat dai" panose="02000000000000000000" pitchFamily="2" charset="0"/>
                <a:cs typeface="Arial" panose="020B0604020202020204" pitchFamily="34" charset="0"/>
              </a:endParaRPr>
            </a:p>
            <a:p>
              <a:pPr>
                <a:lnSpc>
                  <a:spcPct val="94000"/>
                </a:lnSpc>
              </a:pPr>
              <a:r>
                <a:rPr lang="en-US" sz="1600">
                  <a:solidFill>
                    <a:srgbClr val="FDE9E0"/>
                  </a:solidFill>
                  <a:latin typeface="Arial" panose="020B0604020202020204" pitchFamily="34" charset="0"/>
                  <a:ea typeface="#9Slide02 Noi dung rat dai" panose="02000000000000000000" pitchFamily="2" charset="0"/>
                  <a:cs typeface="Arial" panose="020B0604020202020204" pitchFamily="34" charset="0"/>
                </a:rPr>
                <a:t>12 km/giờ</a:t>
              </a:r>
              <a:endParaRPr lang="en-US" sz="1600">
                <a:solidFill>
                  <a:srgbClr val="FDE9E0"/>
                </a:solidFill>
                <a:latin typeface="Arial" panose="020B0604020202020204" pitchFamily="34" charset="0"/>
                <a:ea typeface="#9Slide02 Noi dung rat dai" panose="02000000000000000000" pitchFamily="2" charset="0"/>
                <a:cs typeface="Arial" panose="020B0604020202020204" pitchFamily="34" charset="0"/>
              </a:endParaRPr>
            </a:p>
          </p:txBody>
        </p:sp>
      </p:grpSp>
      <p:sp>
        <p:nvSpPr>
          <p:cNvPr id="27" name="TextBox 26"/>
          <p:cNvSpPr txBox="1"/>
          <p:nvPr/>
        </p:nvSpPr>
        <p:spPr>
          <a:xfrm>
            <a:off x="1972089" y="5284858"/>
            <a:ext cx="803602" cy="523220"/>
          </a:xfrm>
          <a:prstGeom prst="rect">
            <a:avLst/>
          </a:prstGeom>
          <a:noFill/>
        </p:spPr>
        <p:txBody>
          <a:bodyPr wrap="square" rtlCol="0">
            <a:spAutoFit/>
          </a:bodyPr>
          <a:lstStyle/>
          <a:p>
            <a:r>
              <a:rPr lang="en-US" sz="2800">
                <a:solidFill>
                  <a:srgbClr val="92D050"/>
                </a:solidFill>
                <a:latin typeface="Arial" panose="020B0604020202020204" pitchFamily="34" charset="0"/>
                <a:cs typeface="Arial" panose="020B0604020202020204" pitchFamily="34" charset="0"/>
              </a:rPr>
              <a:t>giờ       </a:t>
            </a:r>
            <a:endParaRPr lang="en-US" sz="2800">
              <a:solidFill>
                <a:srgbClr val="92D050"/>
              </a:solidFill>
              <a:latin typeface="Arial" panose="020B0604020202020204" pitchFamily="34" charset="0"/>
              <a:cs typeface="Arial" panose="020B0604020202020204" pitchFamily="34" charset="0"/>
            </a:endParaRPr>
          </a:p>
        </p:txBody>
      </p:sp>
      <p:sp>
        <p:nvSpPr>
          <p:cNvPr id="28" name="TextBox 27"/>
          <p:cNvSpPr txBox="1"/>
          <p:nvPr/>
        </p:nvSpPr>
        <p:spPr>
          <a:xfrm>
            <a:off x="3019646" y="5284144"/>
            <a:ext cx="1065709" cy="523220"/>
          </a:xfrm>
          <a:prstGeom prst="rect">
            <a:avLst/>
          </a:prstGeom>
          <a:noFill/>
        </p:spPr>
        <p:txBody>
          <a:bodyPr wrap="square" rtlCol="0">
            <a:spAutoFit/>
          </a:bodyPr>
          <a:lstStyle/>
          <a:p>
            <a:r>
              <a:rPr lang="en-US" sz="2800">
                <a:solidFill>
                  <a:srgbClr val="92D050"/>
                </a:solidFill>
                <a:latin typeface="Arial" panose="020B0604020202020204" pitchFamily="34" charset="0"/>
                <a:cs typeface="Arial" panose="020B0604020202020204" pitchFamily="34" charset="0"/>
              </a:rPr>
              <a:t>phút    </a:t>
            </a:r>
            <a:endParaRPr lang="en-US" sz="2800">
              <a:solidFill>
                <a:srgbClr val="92D050"/>
              </a:solidFill>
              <a:latin typeface="Arial" panose="020B0604020202020204" pitchFamily="34" charset="0"/>
              <a:cs typeface="Arial" panose="020B0604020202020204" pitchFamily="34" charset="0"/>
            </a:endParaRPr>
          </a:p>
        </p:txBody>
      </p:sp>
      <p:pic>
        <p:nvPicPr>
          <p:cNvPr id="15" name="Picture 2" descr="Bài tập dấu chấm hỏi - Luyện tập về dấu chấm hỏi lớp 2 - VnDoc.com - Hệ  Thống PP BĐS Nghỉ Dưỡng Cao Cấp Địa ốc 5 Sao"/>
          <p:cNvPicPr>
            <a:picLocks noChangeAspect="1" noChangeArrowheads="1"/>
          </p:cNvPicPr>
          <p:nvPr/>
        </p:nvPicPr>
        <p:blipFill>
          <a:blip r:embed="rId10">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flipH="1">
            <a:off x="10275646" y="4794824"/>
            <a:ext cx="2254774" cy="222601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7920902" y="3971568"/>
            <a:ext cx="2812026" cy="1384995"/>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Số đo thời gian trong bài toán này có gì đặc biệt?</a:t>
            </a:r>
            <a:endParaRPr lang="en-US" sz="2800">
              <a:latin typeface="Arial" panose="020B0604020202020204" pitchFamily="34" charset="0"/>
              <a:cs typeface="Arial" panose="020B0604020202020204" pitchFamily="34" charset="0"/>
            </a:endParaRPr>
          </a:p>
        </p:txBody>
      </p:sp>
      <p:sp>
        <p:nvSpPr>
          <p:cNvPr id="31" name="TextBox 30"/>
          <p:cNvSpPr txBox="1"/>
          <p:nvPr/>
        </p:nvSpPr>
        <p:spPr>
          <a:xfrm>
            <a:off x="7837910" y="3971568"/>
            <a:ext cx="2978009" cy="1384995"/>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Số đo thời gian được viết dưới dạng danh số phức.</a:t>
            </a:r>
            <a:endParaRPr lang="en-US" sz="2800">
              <a:latin typeface="Arial" panose="020B0604020202020204" pitchFamily="34" charset="0"/>
              <a:cs typeface="Arial" panose="020B0604020202020204" pitchFamily="34" charset="0"/>
            </a:endParaRPr>
          </a:p>
        </p:txBody>
      </p:sp>
      <p:sp>
        <p:nvSpPr>
          <p:cNvPr id="32" name="TextBox 31"/>
          <p:cNvSpPr txBox="1"/>
          <p:nvPr/>
        </p:nvSpPr>
        <p:spPr>
          <a:xfrm>
            <a:off x="7714223" y="4109409"/>
            <a:ext cx="3287785" cy="1384995"/>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Để áp dụng được công thức đã học, trước hết ta phải làm gì?</a:t>
            </a:r>
            <a:endParaRPr lang="en-US" sz="2800">
              <a:latin typeface="Arial" panose="020B0604020202020204" pitchFamily="34" charset="0"/>
              <a:cs typeface="Arial" panose="020B0604020202020204" pitchFamily="34" charset="0"/>
            </a:endParaRPr>
          </a:p>
        </p:txBody>
      </p:sp>
      <p:sp>
        <p:nvSpPr>
          <p:cNvPr id="33" name="TextBox 32"/>
          <p:cNvSpPr txBox="1"/>
          <p:nvPr/>
        </p:nvSpPr>
        <p:spPr>
          <a:xfrm>
            <a:off x="7865241" y="4094076"/>
            <a:ext cx="2978009" cy="1384995"/>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Ta phải đổi số đo thời gian ra đơn vị "giờ"</a:t>
            </a:r>
            <a:endParaRPr lang="en-US" sz="2800">
              <a:latin typeface="Arial" panose="020B0604020202020204" pitchFamily="34" charset="0"/>
              <a:cs typeface="Arial" panose="020B0604020202020204" pitchFamily="34" charset="0"/>
            </a:endParaRPr>
          </a:p>
        </p:txBody>
      </p:sp>
      <p:sp>
        <p:nvSpPr>
          <p:cNvPr id="40" name="TextBox 39"/>
          <p:cNvSpPr txBox="1"/>
          <p:nvPr/>
        </p:nvSpPr>
        <p:spPr>
          <a:xfrm>
            <a:off x="4854877" y="4884413"/>
            <a:ext cx="6905579" cy="1478738"/>
          </a:xfrm>
          <a:prstGeom prst="rect">
            <a:avLst/>
          </a:prstGeom>
          <a:noFill/>
        </p:spPr>
        <p:txBody>
          <a:bodyPr wrap="square" rtlCol="0">
            <a:spAutoFit/>
          </a:bodyPr>
          <a:lstStyle/>
          <a:p>
            <a:pPr>
              <a:lnSpc>
                <a:spcPct val="110000"/>
              </a:lnSpc>
            </a:pPr>
            <a:r>
              <a:rPr lang="en-US" sz="2800">
                <a:solidFill>
                  <a:srgbClr val="002060"/>
                </a:solidFill>
                <a:latin typeface="Arial" panose="020B0604020202020204" pitchFamily="34" charset="0"/>
                <a:cs typeface="Arial" panose="020B0604020202020204" pitchFamily="34" charset="0"/>
              </a:rPr>
              <a:t>Quãng đường người đó đã đi được là: </a:t>
            </a:r>
            <a:endParaRPr lang="en-US" sz="2800">
              <a:solidFill>
                <a:srgbClr val="002060"/>
              </a:solidFill>
              <a:latin typeface="Arial" panose="020B0604020202020204" pitchFamily="34" charset="0"/>
              <a:cs typeface="Arial" panose="020B0604020202020204" pitchFamily="34" charset="0"/>
            </a:endParaRPr>
          </a:p>
          <a:p>
            <a:pPr>
              <a:lnSpc>
                <a:spcPct val="110000"/>
              </a:lnSpc>
            </a:pPr>
            <a:r>
              <a:rPr lang="en-US" sz="2800">
                <a:solidFill>
                  <a:srgbClr val="002060"/>
                </a:solidFill>
                <a:latin typeface="Arial" panose="020B0604020202020204" pitchFamily="34" charset="0"/>
                <a:cs typeface="Arial" panose="020B0604020202020204" pitchFamily="34" charset="0"/>
              </a:rPr>
              <a:t>		12 x 2,5 = 30 (km)</a:t>
            </a:r>
            <a:endParaRPr lang="en-US" sz="2800">
              <a:solidFill>
                <a:srgbClr val="002060"/>
              </a:solidFill>
              <a:latin typeface="Arial" panose="020B0604020202020204" pitchFamily="34" charset="0"/>
              <a:cs typeface="Arial" panose="020B0604020202020204" pitchFamily="34" charset="0"/>
            </a:endParaRPr>
          </a:p>
          <a:p>
            <a:pPr>
              <a:lnSpc>
                <a:spcPct val="110000"/>
              </a:lnSpc>
            </a:pPr>
            <a:r>
              <a:rPr lang="en-US" sz="2800">
                <a:solidFill>
                  <a:srgbClr val="002060"/>
                </a:solidFill>
                <a:latin typeface="Arial" panose="020B0604020202020204" pitchFamily="34" charset="0"/>
                <a:cs typeface="Arial" panose="020B0604020202020204" pitchFamily="34" charset="0"/>
              </a:rPr>
              <a:t>			Đáp số: 30 km</a:t>
            </a:r>
            <a:endParaRPr lang="en-US" sz="2800">
              <a:solidFill>
                <a:srgbClr val="002060"/>
              </a:solidFill>
              <a:latin typeface="Arial" panose="020B0604020202020204" pitchFamily="34" charset="0"/>
              <a:cs typeface="Arial" panose="020B0604020202020204" pitchFamily="34" charset="0"/>
            </a:endParaRPr>
          </a:p>
        </p:txBody>
      </p:sp>
      <p:sp>
        <p:nvSpPr>
          <p:cNvPr id="35" name="TextBox 34"/>
          <p:cNvSpPr txBox="1"/>
          <p:nvPr/>
        </p:nvSpPr>
        <p:spPr>
          <a:xfrm>
            <a:off x="7633638" y="4243663"/>
            <a:ext cx="3337560" cy="954107"/>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Hãy đổi 2 giờ 30 phút</a:t>
            </a:r>
            <a:endParaRPr lang="en-US" sz="2800">
              <a:latin typeface="Arial" panose="020B0604020202020204" pitchFamily="34" charset="0"/>
              <a:cs typeface="Arial" panose="020B0604020202020204" pitchFamily="34" charset="0"/>
            </a:endParaRPr>
          </a:p>
          <a:p>
            <a:pPr algn="ctr"/>
            <a:r>
              <a:rPr lang="en-US" sz="2800">
                <a:latin typeface="Arial" panose="020B0604020202020204" pitchFamily="34" charset="0"/>
                <a:cs typeface="Arial" panose="020B0604020202020204" pitchFamily="34" charset="0"/>
              </a:rPr>
              <a:t> ra đơn vị "giờ" !</a:t>
            </a:r>
            <a:endParaRPr lang="en-US" sz="2800">
              <a:latin typeface="Arial" panose="020B0604020202020204" pitchFamily="34" charset="0"/>
              <a:cs typeface="Arial" panose="020B0604020202020204" pitchFamily="34" charset="0"/>
            </a:endParaRPr>
          </a:p>
        </p:txBody>
      </p:sp>
      <p:sp>
        <p:nvSpPr>
          <p:cNvPr id="34" name="TextBox 33"/>
          <p:cNvSpPr txBox="1"/>
          <p:nvPr/>
        </p:nvSpPr>
        <p:spPr>
          <a:xfrm>
            <a:off x="5400040" y="4331970"/>
            <a:ext cx="5095240" cy="521970"/>
          </a:xfrm>
          <a:prstGeom prst="rect">
            <a:avLst/>
          </a:prstGeom>
          <a:solidFill>
            <a:srgbClr val="FDE9E0"/>
          </a:solidFill>
        </p:spPr>
        <p:txBody>
          <a:bodyPr wrap="square" rtlCol="0">
            <a:spAutoFit/>
          </a:bodyPr>
          <a:lstStyle/>
          <a:p>
            <a:r>
              <a:rPr lang="en-US" sz="2800">
                <a:solidFill>
                  <a:srgbClr val="002060"/>
                </a:solidFill>
                <a:latin typeface="Arial" panose="020B0604020202020204" pitchFamily="34" charset="0"/>
                <a:cs typeface="Arial" panose="020B0604020202020204" pitchFamily="34" charset="0"/>
              </a:rPr>
              <a:t>Đổi: 2 giờ 30 phút = ... giờ</a:t>
            </a:r>
            <a:endParaRPr lang="en-US" sz="2800">
              <a:solidFill>
                <a:srgbClr val="002060"/>
              </a:solidFill>
              <a:latin typeface="Arial" panose="020B0604020202020204" pitchFamily="34" charset="0"/>
              <a:cs typeface="Arial" panose="020B0604020202020204" pitchFamily="34" charset="0"/>
            </a:endParaRPr>
          </a:p>
        </p:txBody>
      </p:sp>
      <p:sp>
        <p:nvSpPr>
          <p:cNvPr id="20" name="Arrow: Down 19"/>
          <p:cNvSpPr/>
          <p:nvPr/>
        </p:nvSpPr>
        <p:spPr>
          <a:xfrm>
            <a:off x="7404422" y="4865909"/>
            <a:ext cx="332871" cy="52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8" name="TextBox 37"/>
              <p:cNvSpPr txBox="1"/>
              <p:nvPr/>
            </p:nvSpPr>
            <p:spPr>
              <a:xfrm>
                <a:off x="6475989" y="5417345"/>
                <a:ext cx="2598786" cy="874663"/>
              </a:xfrm>
              <a:prstGeom prst="rect">
                <a:avLst/>
              </a:prstGeom>
              <a:noFill/>
              <a:extLst>
                <a:ext uri="{909E8E84-426E-40DD-AFC4-6F175D3DCCD1}">
                  <a14:hiddenFill xmlns:a14="http://schemas.microsoft.com/office/drawing/2010/main">
                    <a:solidFill>
                      <a:srgbClr val="FDE9E0"/>
                    </a:solidFill>
                  </a14:hiddenFill>
                </a:ext>
              </a:extLst>
            </p:spPr>
            <p:txBody>
              <a:bodyPr wrap="square">
                <a:spAutoFit/>
              </a:bodyPr>
              <a:lstStyle/>
              <a:p>
                <a14:m>
                  <m:oMath xmlns:m="http://schemas.openxmlformats.org/officeDocument/2006/math">
                    <m:f>
                      <m:fPr>
                        <m:ctrlPr>
                          <a:rPr lang="en-US" sz="3600" b="0" i="1" smtClean="0">
                            <a:solidFill>
                              <a:srgbClr val="FF0000"/>
                            </a:solidFill>
                            <a:latin typeface="Cambria Math" panose="02040503050406030204" pitchFamily="18" charset="0"/>
                            <a:cs typeface="Cambria Math" panose="02040503050406030204" pitchFamily="18" charset="0"/>
                          </a:rPr>
                        </m:ctrlPr>
                      </m:fPr>
                      <m:num>
                        <m:r>
                          <a:rPr lang="en-US" sz="3600" b="0" i="1" smtClean="0">
                            <a:solidFill>
                              <a:srgbClr val="FF0000"/>
                            </a:solidFill>
                            <a:latin typeface="Cambria Math" panose="02040503050406030204" pitchFamily="18" charset="0"/>
                            <a:ea typeface="MS Mincho" charset="0"/>
                            <a:cs typeface="Cambria Math" panose="02040503050406030204" pitchFamily="18" charset="0"/>
                          </a:rPr>
                          <m:t>1</m:t>
                        </m:r>
                      </m:num>
                      <m:den>
                        <m:r>
                          <a:rPr lang="en-US" sz="3600" b="0" i="1" smtClean="0">
                            <a:solidFill>
                              <a:srgbClr val="FF0000"/>
                            </a:solidFill>
                            <a:latin typeface="Cambria Math" panose="02040503050406030204" pitchFamily="18" charset="0"/>
                            <a:ea typeface="MS Mincho" charset="0"/>
                            <a:cs typeface="Cambria Math" panose="02040503050406030204" pitchFamily="18" charset="0"/>
                          </a:rPr>
                          <m:t>2</m:t>
                        </m:r>
                      </m:den>
                    </m:f>
                    <m:r>
                      <a:rPr lang="en-US" sz="3600" b="0" i="1" smtClean="0">
                        <a:solidFill>
                          <a:srgbClr val="FF0000"/>
                        </a:solidFill>
                        <a:latin typeface="Cambria Math" panose="02040503050406030204" pitchFamily="18" charset="0"/>
                        <a:ea typeface="MS Mincho" charset="0"/>
                        <a:cs typeface="Cambria Math" panose="02040503050406030204" pitchFamily="18" charset="0"/>
                      </a:rPr>
                      <m:t> </m:t>
                    </m:r>
                  </m:oMath>
                </a14:m>
                <a:r>
                  <a:rPr lang="en-US" sz="2800">
                    <a:solidFill>
                      <a:srgbClr val="FF0000"/>
                    </a:solidFill>
                    <a:latin typeface="Arial" panose="020B0604020202020204" pitchFamily="34" charset="0"/>
                    <a:cs typeface="Arial" panose="020B0604020202020204" pitchFamily="34" charset="0"/>
                  </a:rPr>
                  <a:t>giờ = 0,5 giờ </a:t>
                </a:r>
                <a:endParaRPr lang="en-US">
                  <a:solidFill>
                    <a:srgbClr val="FF0000"/>
                  </a:solidFill>
                  <a:latin typeface="Arial" panose="020B0604020202020204" pitchFamily="34" charset="0"/>
                  <a:cs typeface="Arial" panose="020B0604020202020204" pitchFamily="34" charset="0"/>
                </a:endParaRPr>
              </a:p>
            </p:txBody>
          </p:sp>
        </mc:Choice>
        <mc:Fallback>
          <p:sp>
            <p:nvSpPr>
              <p:cNvPr id="38" name="TextBox 37"/>
              <p:cNvSpPr txBox="1">
                <a:spLocks noRot="1" noChangeAspect="1" noMove="1" noResize="1" noEditPoints="1" noAdjustHandles="1" noChangeArrowheads="1" noChangeShapeType="1" noTextEdit="1"/>
              </p:cNvSpPr>
              <p:nvPr/>
            </p:nvSpPr>
            <p:spPr>
              <a:xfrm>
                <a:off x="6475989" y="5417345"/>
                <a:ext cx="2598786" cy="874663"/>
              </a:xfrm>
              <a:prstGeom prst="rect">
                <a:avLst/>
              </a:prstGeom>
              <a:blipFill rotWithShape="1">
                <a:blip r:embed="rId11"/>
                <a:stretch>
                  <a:fillRect l="-10" t="-18" r="24" b="49"/>
                </a:stretch>
              </a:blipFill>
              <a:extLst>
                <a:ext uri="{909E8E84-426E-40DD-AFC4-6F175D3DCCD1}">
                  <a14:hiddenFill xmlns:a14="http://schemas.microsoft.com/office/drawing/2010/main">
                    <a:solidFill>
                      <a:srgbClr val="FDE9E0"/>
                    </a:solidFill>
                  </a14:hiddenFill>
                </a:ext>
              </a:extLst>
            </p:spPr>
            <p:txBody>
              <a:bodyPr/>
              <a:lstStyle/>
              <a:p>
                <a:r>
                  <a:rPr lang="en-US" altLang="en-US">
                    <a:noFill/>
                  </a:rPr>
                  <a:t> </a:t>
                </a:r>
              </a:p>
            </p:txBody>
          </p:sp>
        </mc:Fallback>
      </mc:AlternateContent>
      <p:sp>
        <p:nvSpPr>
          <p:cNvPr id="37" name="TextBox 36"/>
          <p:cNvSpPr txBox="1"/>
          <p:nvPr/>
        </p:nvSpPr>
        <p:spPr>
          <a:xfrm>
            <a:off x="8518768" y="4310506"/>
            <a:ext cx="831604" cy="523220"/>
          </a:xfrm>
          <a:prstGeom prst="rect">
            <a:avLst/>
          </a:prstGeom>
          <a:noFill/>
        </p:spPr>
        <p:txBody>
          <a:bodyPr wrap="square" rtlCol="0">
            <a:spAutoFit/>
          </a:bodyPr>
          <a:lstStyle/>
          <a:p>
            <a:r>
              <a:rPr lang="en-US" sz="2800">
                <a:solidFill>
                  <a:srgbClr val="A40B5D"/>
                </a:solidFill>
                <a:latin typeface="Arial" panose="020B0604020202020204" pitchFamily="34" charset="0"/>
                <a:cs typeface="Arial" panose="020B0604020202020204" pitchFamily="34" charset="0"/>
              </a:rPr>
              <a:t>2,5</a:t>
            </a:r>
            <a:endParaRPr lang="en-US" sz="2800">
              <a:solidFill>
                <a:srgbClr val="A40B5D"/>
              </a:solidFill>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63" presetClass="path" presetSubtype="0" accel="50000" decel="50000" fill="hold" nodeType="afterEffect">
                                  <p:stCondLst>
                                    <p:cond delay="0"/>
                                  </p:stCondLst>
                                  <p:childTnLst>
                                    <p:animMotion origin="layout" path="M -3.75E-6 -3.7037E-7 L 1.07917 -3.7037E-7 " pathEditMode="relative" rAng="0" ptsTypes="AA">
                                      <p:cBhvr>
                                        <p:cTn id="27" dur="4500" fill="hold"/>
                                        <p:tgtEl>
                                          <p:spTgt spid="7"/>
                                        </p:tgtEl>
                                        <p:attrNameLst>
                                          <p:attrName>ppt_x</p:attrName>
                                          <p:attrName>ppt_y</p:attrName>
                                        </p:attrNameLst>
                                      </p:cBhvr>
                                      <p:rCtr x="53958" y="0"/>
                                    </p:animMotion>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1000"/>
                                        <p:tgtEl>
                                          <p:spTgt spid="15"/>
                                        </p:tgtEl>
                                      </p:cBhvr>
                                    </p:animEffect>
                                    <p:anim calcmode="lin" valueType="num">
                                      <p:cBhvr>
                                        <p:cTn id="74" dur="1000" fill="hold"/>
                                        <p:tgtEl>
                                          <p:spTgt spid="15"/>
                                        </p:tgtEl>
                                        <p:attrNameLst>
                                          <p:attrName>ppt_x</p:attrName>
                                        </p:attrNameLst>
                                      </p:cBhvr>
                                      <p:tavLst>
                                        <p:tav tm="0">
                                          <p:val>
                                            <p:strVal val="#ppt_x"/>
                                          </p:val>
                                        </p:tav>
                                        <p:tav tm="100000">
                                          <p:val>
                                            <p:strVal val="#ppt_x"/>
                                          </p:val>
                                        </p:tav>
                                      </p:tavLst>
                                    </p:anim>
                                    <p:anim calcmode="lin" valueType="num">
                                      <p:cBhvr>
                                        <p:cTn id="7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2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par>
                                <p:cTn id="87" presetID="22" presetClass="entr" presetSubtype="4"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wipe(down)">
                                      <p:cBhvr>
                                        <p:cTn id="89" dur="500"/>
                                        <p:tgtEl>
                                          <p:spTgt spid="27"/>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down)">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3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1000"/>
                                        <p:tgtEl>
                                          <p:spTgt spid="32"/>
                                        </p:tgtEl>
                                      </p:cBhvr>
                                    </p:animEffect>
                                    <p:anim calcmode="lin" valueType="num">
                                      <p:cBhvr>
                                        <p:cTn id="102" dur="1000" fill="hold"/>
                                        <p:tgtEl>
                                          <p:spTgt spid="32"/>
                                        </p:tgtEl>
                                        <p:attrNameLst>
                                          <p:attrName>ppt_x</p:attrName>
                                        </p:attrNameLst>
                                      </p:cBhvr>
                                      <p:tavLst>
                                        <p:tav tm="0">
                                          <p:val>
                                            <p:strVal val="#ppt_x"/>
                                          </p:val>
                                        </p:tav>
                                        <p:tav tm="100000">
                                          <p:val>
                                            <p:strVal val="#ppt_x"/>
                                          </p:val>
                                        </p:tav>
                                      </p:tavLst>
                                    </p:anim>
                                    <p:anim calcmode="lin" valueType="num">
                                      <p:cBhvr>
                                        <p:cTn id="10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1" nodeType="clickEffect">
                                  <p:stCondLst>
                                    <p:cond delay="0"/>
                                  </p:stCondLst>
                                  <p:childTnLst>
                                    <p:set>
                                      <p:cBhvr>
                                        <p:cTn id="107" dur="1" fill="hold">
                                          <p:stCondLst>
                                            <p:cond delay="0"/>
                                          </p:stCondLst>
                                        </p:cTn>
                                        <p:tgtEl>
                                          <p:spTgt spid="3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000"/>
                                        <p:tgtEl>
                                          <p:spTgt spid="33"/>
                                        </p:tgtEl>
                                      </p:cBhvr>
                                    </p:animEffect>
                                    <p:anim calcmode="lin" valueType="num">
                                      <p:cBhvr>
                                        <p:cTn id="113" dur="1000" fill="hold"/>
                                        <p:tgtEl>
                                          <p:spTgt spid="33"/>
                                        </p:tgtEl>
                                        <p:attrNameLst>
                                          <p:attrName>ppt_x</p:attrName>
                                        </p:attrNameLst>
                                      </p:cBhvr>
                                      <p:tavLst>
                                        <p:tav tm="0">
                                          <p:val>
                                            <p:strVal val="#ppt_x"/>
                                          </p:val>
                                        </p:tav>
                                        <p:tav tm="100000">
                                          <p:val>
                                            <p:strVal val="#ppt_x"/>
                                          </p:val>
                                        </p:tav>
                                      </p:tavLst>
                                    </p:anim>
                                    <p:anim calcmode="lin" valueType="num">
                                      <p:cBhvr>
                                        <p:cTn id="1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3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fade">
                                      <p:cBhvr>
                                        <p:cTn id="123" dur="1000"/>
                                        <p:tgtEl>
                                          <p:spTgt spid="35"/>
                                        </p:tgtEl>
                                      </p:cBhvr>
                                    </p:animEffect>
                                    <p:anim calcmode="lin" valueType="num">
                                      <p:cBhvr>
                                        <p:cTn id="124" dur="1000" fill="hold"/>
                                        <p:tgtEl>
                                          <p:spTgt spid="35"/>
                                        </p:tgtEl>
                                        <p:attrNameLst>
                                          <p:attrName>ppt_x</p:attrName>
                                        </p:attrNameLst>
                                      </p:cBhvr>
                                      <p:tavLst>
                                        <p:tav tm="0">
                                          <p:val>
                                            <p:strVal val="#ppt_x"/>
                                          </p:val>
                                        </p:tav>
                                        <p:tav tm="100000">
                                          <p:val>
                                            <p:strVal val="#ppt_x"/>
                                          </p:val>
                                        </p:tav>
                                      </p:tavLst>
                                    </p:anim>
                                    <p:anim calcmode="lin" valueType="num">
                                      <p:cBhvr>
                                        <p:cTn id="12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 presetClass="exit" presetSubtype="0" fill="hold" grpId="1" nodeType="clickEffect">
                                  <p:stCondLst>
                                    <p:cond delay="0"/>
                                  </p:stCondLst>
                                  <p:childTnLst>
                                    <p:set>
                                      <p:cBhvr>
                                        <p:cTn id="129" dur="1" fill="hold">
                                          <p:stCondLst>
                                            <p:cond delay="0"/>
                                          </p:stCondLst>
                                        </p:cTn>
                                        <p:tgtEl>
                                          <p:spTgt spid="3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1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15"/>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grpId="0" nodeType="click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wipe(up)">
                                      <p:cBhvr>
                                        <p:cTn id="138" dur="500"/>
                                        <p:tgtEl>
                                          <p:spTgt spid="34"/>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1" fill="hold" grpId="0" nodeType="clickEffect">
                                  <p:stCondLst>
                                    <p:cond delay="0"/>
                                  </p:stCondLst>
                                  <p:childTnLst>
                                    <p:set>
                                      <p:cBhvr>
                                        <p:cTn id="142" dur="1" fill="hold">
                                          <p:stCondLst>
                                            <p:cond delay="0"/>
                                          </p:stCondLst>
                                        </p:cTn>
                                        <p:tgtEl>
                                          <p:spTgt spid="20"/>
                                        </p:tgtEl>
                                        <p:attrNameLst>
                                          <p:attrName>style.visibility</p:attrName>
                                        </p:attrNameLst>
                                      </p:cBhvr>
                                      <p:to>
                                        <p:strVal val="visible"/>
                                      </p:to>
                                    </p:set>
                                    <p:anim calcmode="lin" valueType="num">
                                      <p:cBhvr additive="base">
                                        <p:cTn id="143" dur="500" fill="hold"/>
                                        <p:tgtEl>
                                          <p:spTgt spid="20"/>
                                        </p:tgtEl>
                                        <p:attrNameLst>
                                          <p:attrName>ppt_x</p:attrName>
                                        </p:attrNameLst>
                                      </p:cBhvr>
                                      <p:tavLst>
                                        <p:tav tm="0">
                                          <p:val>
                                            <p:strVal val="#ppt_x"/>
                                          </p:val>
                                        </p:tav>
                                        <p:tav tm="100000">
                                          <p:val>
                                            <p:strVal val="#ppt_x"/>
                                          </p:val>
                                        </p:tav>
                                      </p:tavLst>
                                    </p:anim>
                                    <p:anim calcmode="lin" valueType="num">
                                      <p:cBhvr additive="base">
                                        <p:cTn id="144"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38">
                                            <p:txEl>
                                              <p:pRg st="0" end="0"/>
                                            </p:txEl>
                                          </p:spTgt>
                                        </p:tgtEl>
                                        <p:attrNameLst>
                                          <p:attrName>style.visibility</p:attrName>
                                        </p:attrNameLst>
                                      </p:cBhvr>
                                      <p:to>
                                        <p:strVal val="visible"/>
                                      </p:to>
                                    </p:set>
                                    <p:animEffect transition="in" filter="fade">
                                      <p:cBhvr>
                                        <p:cTn id="149" dur="500"/>
                                        <p:tgtEl>
                                          <p:spTgt spid="38">
                                            <p:txEl>
                                              <p:pRg st="0" end="0"/>
                                            </p:txEl>
                                          </p:spTgt>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8" fill="hold" grpId="0" nodeType="click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wipe(left)">
                                      <p:cBhvr>
                                        <p:cTn id="154" dur="500"/>
                                        <p:tgtEl>
                                          <p:spTgt spid="37"/>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20"/>
                                        </p:tgtEl>
                                        <p:attrNameLst>
                                          <p:attrName>style.visibility</p:attrName>
                                        </p:attrNameLst>
                                      </p:cBhvr>
                                      <p:to>
                                        <p:strVal val="hidden"/>
                                      </p:to>
                                    </p:set>
                                  </p:childTnLst>
                                </p:cTn>
                              </p:par>
                              <p:par>
                                <p:cTn id="159" presetID="1" presetClass="exit" presetSubtype="0" fill="hold" nodeType="withEffect">
                                  <p:stCondLst>
                                    <p:cond delay="0"/>
                                  </p:stCondLst>
                                  <p:childTnLst>
                                    <p:set>
                                      <p:cBhvr>
                                        <p:cTn id="160" dur="1" fill="hold">
                                          <p:stCondLst>
                                            <p:cond delay="0"/>
                                          </p:stCondLst>
                                        </p:cTn>
                                        <p:tgtEl>
                                          <p:spTgt spid="38">
                                            <p:txEl>
                                              <p:pRg st="0" end="0"/>
                                            </p:txEl>
                                          </p:spTgt>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4" presetClass="entr" presetSubtype="10" fill="hold" grpId="0" nodeType="clickEffect">
                                  <p:stCondLst>
                                    <p:cond delay="0"/>
                                  </p:stCondLst>
                                  <p:childTnLst>
                                    <p:set>
                                      <p:cBhvr>
                                        <p:cTn id="164" dur="1" fill="hold">
                                          <p:stCondLst>
                                            <p:cond delay="0"/>
                                          </p:stCondLst>
                                        </p:cTn>
                                        <p:tgtEl>
                                          <p:spTgt spid="21"/>
                                        </p:tgtEl>
                                        <p:attrNameLst>
                                          <p:attrName>style.visibility</p:attrName>
                                        </p:attrNameLst>
                                      </p:cBhvr>
                                      <p:to>
                                        <p:strVal val="visible"/>
                                      </p:to>
                                    </p:set>
                                    <p:animEffect transition="in" filter="randombar(horizontal)">
                                      <p:cBhvr>
                                        <p:cTn id="165" dur="500"/>
                                        <p:tgtEl>
                                          <p:spTgt spid="21"/>
                                        </p:tgtEl>
                                      </p:cBhvr>
                                    </p:animEffect>
                                  </p:childTnLst>
                                </p:cTn>
                              </p:par>
                            </p:childTnLst>
                          </p:cTn>
                        </p:par>
                      </p:childTnLst>
                    </p:cTn>
                  </p:par>
                  <p:par>
                    <p:cTn id="166" fill="hold">
                      <p:stCondLst>
                        <p:cond delay="indefinite"/>
                      </p:stCondLst>
                      <p:childTnLst>
                        <p:par>
                          <p:cTn id="167" fill="hold">
                            <p:stCondLst>
                              <p:cond delay="0"/>
                            </p:stCondLst>
                            <p:childTnLst>
                              <p:par>
                                <p:cTn id="168" presetID="22" presetClass="entr" presetSubtype="8" fill="hold" grpId="0" nodeType="clickEffect">
                                  <p:stCondLst>
                                    <p:cond delay="0"/>
                                  </p:stCondLst>
                                  <p:childTnLst>
                                    <p:set>
                                      <p:cBhvr>
                                        <p:cTn id="169" dur="1" fill="hold">
                                          <p:stCondLst>
                                            <p:cond delay="0"/>
                                          </p:stCondLst>
                                        </p:cTn>
                                        <p:tgtEl>
                                          <p:spTgt spid="40">
                                            <p:txEl>
                                              <p:pRg st="0" end="0"/>
                                            </p:txEl>
                                          </p:spTgt>
                                        </p:tgtEl>
                                        <p:attrNameLst>
                                          <p:attrName>style.visibility</p:attrName>
                                        </p:attrNameLst>
                                      </p:cBhvr>
                                      <p:to>
                                        <p:strVal val="visible"/>
                                      </p:to>
                                    </p:set>
                                    <p:animEffect transition="in" filter="wipe(left)">
                                      <p:cBhvr>
                                        <p:cTn id="170" dur="500"/>
                                        <p:tgtEl>
                                          <p:spTgt spid="40">
                                            <p:txEl>
                                              <p:pRg st="0" end="0"/>
                                            </p:txEl>
                                          </p:spTgt>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grpId="0" nodeType="clickEffect">
                                  <p:stCondLst>
                                    <p:cond delay="0"/>
                                  </p:stCondLst>
                                  <p:childTnLst>
                                    <p:set>
                                      <p:cBhvr>
                                        <p:cTn id="174" dur="1" fill="hold">
                                          <p:stCondLst>
                                            <p:cond delay="0"/>
                                          </p:stCondLst>
                                        </p:cTn>
                                        <p:tgtEl>
                                          <p:spTgt spid="40">
                                            <p:txEl>
                                              <p:pRg st="1" end="1"/>
                                            </p:txEl>
                                          </p:spTgt>
                                        </p:tgtEl>
                                        <p:attrNameLst>
                                          <p:attrName>style.visibility</p:attrName>
                                        </p:attrNameLst>
                                      </p:cBhvr>
                                      <p:to>
                                        <p:strVal val="visible"/>
                                      </p:to>
                                    </p:set>
                                    <p:animEffect transition="in" filter="wipe(left)">
                                      <p:cBhvr>
                                        <p:cTn id="175" dur="500"/>
                                        <p:tgtEl>
                                          <p:spTgt spid="40">
                                            <p:txEl>
                                              <p:pRg st="1" end="1"/>
                                            </p:txEl>
                                          </p:spTgt>
                                        </p:tgtEl>
                                      </p:cBhvr>
                                    </p:animEffect>
                                  </p:childTnLst>
                                </p:cTn>
                              </p:par>
                            </p:childTnLst>
                          </p:cTn>
                        </p:par>
                      </p:childTnLst>
                    </p:cTn>
                  </p:par>
                  <p:par>
                    <p:cTn id="176" fill="hold">
                      <p:stCondLst>
                        <p:cond delay="indefinite"/>
                      </p:stCondLst>
                      <p:childTnLst>
                        <p:par>
                          <p:cTn id="177" fill="hold">
                            <p:stCondLst>
                              <p:cond delay="0"/>
                            </p:stCondLst>
                            <p:childTnLst>
                              <p:par>
                                <p:cTn id="178" presetID="22" presetClass="entr" presetSubtype="8" fill="hold" grpId="0" nodeType="clickEffect">
                                  <p:stCondLst>
                                    <p:cond delay="0"/>
                                  </p:stCondLst>
                                  <p:childTnLst>
                                    <p:set>
                                      <p:cBhvr>
                                        <p:cTn id="179" dur="1" fill="hold">
                                          <p:stCondLst>
                                            <p:cond delay="0"/>
                                          </p:stCondLst>
                                        </p:cTn>
                                        <p:tgtEl>
                                          <p:spTgt spid="40">
                                            <p:txEl>
                                              <p:pRg st="2" end="2"/>
                                            </p:txEl>
                                          </p:spTgt>
                                        </p:tgtEl>
                                        <p:attrNameLst>
                                          <p:attrName>style.visibility</p:attrName>
                                        </p:attrNameLst>
                                      </p:cBhvr>
                                      <p:to>
                                        <p:strVal val="visible"/>
                                      </p:to>
                                    </p:set>
                                    <p:animEffect transition="in" filter="wipe(left)">
                                      <p:cBhvr>
                                        <p:cTn id="180"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17" grpId="0"/>
      <p:bldP spid="18" grpId="0"/>
      <p:bldP spid="22" grpId="0"/>
      <p:bldP spid="23" grpId="0"/>
      <p:bldP spid="2" grpId="0"/>
      <p:bldP spid="24" grpId="0"/>
      <p:bldP spid="25" grpId="0"/>
      <p:bldP spid="3" grpId="0" animBg="1"/>
      <p:bldP spid="4" grpId="0"/>
      <p:bldP spid="27" grpId="0"/>
      <p:bldP spid="28" grpId="0"/>
      <p:bldP spid="29" grpId="0"/>
      <p:bldP spid="29" grpId="1"/>
      <p:bldP spid="31" grpId="0"/>
      <p:bldP spid="31" grpId="1"/>
      <p:bldP spid="32" grpId="0"/>
      <p:bldP spid="32" grpId="1"/>
      <p:bldP spid="33" grpId="0"/>
      <p:bldP spid="33" grpId="1"/>
      <p:bldP spid="35" grpId="0"/>
      <p:bldP spid="35" grpId="1"/>
      <p:bldP spid="34" grpId="0" bldLvl="0" animBg="1"/>
      <p:bldP spid="20" grpId="0" animBg="1"/>
      <p:bldP spid="20" grpId="1" animBg="1"/>
      <p:bldP spid="37" grpId="0"/>
      <p:bldP spid="4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p:cNvGrpSpPr/>
          <p:nvPr/>
        </p:nvGrpSpPr>
        <p:grpSpPr>
          <a:xfrm>
            <a:off x="2083652" y="165099"/>
            <a:ext cx="8537231" cy="6527801"/>
            <a:chOff x="4621357" y="939029"/>
            <a:chExt cx="7421391" cy="6045972"/>
          </a:xfrm>
          <a:effectLst>
            <a:outerShdw blurRad="38100" dist="25400" dir="2700000" algn="tl" rotWithShape="0">
              <a:prstClr val="black">
                <a:alpha val="40000"/>
              </a:prstClr>
            </a:outerShdw>
          </a:effectLst>
        </p:grpSpPr>
        <p:sp>
          <p:nvSpPr>
            <p:cNvPr id="12" name="矩形: 圆角 11"/>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p:cNvSpPr txBox="1"/>
          <p:nvPr/>
        </p:nvSpPr>
        <p:spPr>
          <a:xfrm>
            <a:off x="200314" y="171895"/>
            <a:ext cx="7421392" cy="829945"/>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Arial" panose="020B0604020202020204" pitchFamily="34" charset="0"/>
                <a:ea typeface="字魂164号-方悦黑" panose="00000500000000000000" pitchFamily="2" charset="-122"/>
                <a:cs typeface="Arial" panose="020B0604020202020204" pitchFamily="34" charset="0"/>
              </a:rPr>
              <a:t>KIẾN THỨC CẦN NHỚ</a:t>
            </a:r>
            <a:endParaRPr lang="en-US" altLang="zh-CN" sz="4800" dirty="0">
              <a:effectLst>
                <a:outerShdw blurRad="25400" dist="25400" dir="2700000" algn="tl" rotWithShape="0">
                  <a:prstClr val="black">
                    <a:alpha val="40000"/>
                  </a:prstClr>
                </a:outerShdw>
              </a:effectLst>
              <a:latin typeface="Arial" panose="020B0604020202020204" pitchFamily="34" charset="0"/>
              <a:ea typeface="字魂164号-方悦黑" panose="00000500000000000000" pitchFamily="2" charset="-122"/>
              <a:cs typeface="Arial" panose="020B0604020202020204" pitchFamily="34" charset="0"/>
            </a:endParaRPr>
          </a:p>
        </p:txBody>
      </p:sp>
      <p:sp>
        <p:nvSpPr>
          <p:cNvPr id="4" name="文本框 3"/>
          <p:cNvSpPr txBox="1"/>
          <p:nvPr/>
        </p:nvSpPr>
        <p:spPr>
          <a:xfrm>
            <a:off x="4595776" y="1797796"/>
            <a:ext cx="5136674" cy="1322070"/>
          </a:xfrm>
          <a:prstGeom prst="rect">
            <a:avLst/>
          </a:prstGeom>
          <a:noFill/>
        </p:spPr>
        <p:txBody>
          <a:bodyPr wrap="square" rtlCol="0">
            <a:spAutoFit/>
          </a:bodyPr>
          <a:lstStyle/>
          <a:p>
            <a:pPr algn="just"/>
            <a:r>
              <a:rPr lang="en-US" altLang="zh-CN" sz="4000">
                <a:latin typeface="SVN-Lobster" panose="02040603050506020204" charset="0"/>
                <a:ea typeface="字魂105号-简雅黑" panose="00000500000000000000" pitchFamily="2" charset="-122"/>
                <a:cs typeface="SVN-Lobster" panose="02040603050506020204" charset="0"/>
              </a:rPr>
              <a:t>Muốn tính quãng đường, ta lấy vận tốc nhân với thời gian.</a:t>
            </a:r>
            <a:endParaRPr lang="en-US" altLang="zh-CN" sz="4000" dirty="0">
              <a:latin typeface="SVN-Lobster" panose="02040603050506020204" charset="0"/>
              <a:ea typeface="字魂105号-简雅黑" panose="00000500000000000000" pitchFamily="2" charset="-122"/>
              <a:cs typeface="SVN-Lobster" panose="02040603050506020204" charset="0"/>
            </a:endParaRPr>
          </a:p>
        </p:txBody>
      </p:sp>
      <p:pic>
        <p:nvPicPr>
          <p:cNvPr id="22"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p:cNvSpPr txBox="1"/>
          <p:nvPr/>
        </p:nvSpPr>
        <p:spPr>
          <a:xfrm>
            <a:off x="4543075" y="4378398"/>
            <a:ext cx="5136674" cy="953135"/>
          </a:xfrm>
          <a:prstGeom prst="rect">
            <a:avLst/>
          </a:prstGeom>
          <a:noFill/>
        </p:spPr>
        <p:txBody>
          <a:bodyPr wrap="square" rtlCol="0">
            <a:spAutoFit/>
          </a:bodyPr>
          <a:lstStyle/>
          <a:p>
            <a:pPr algn="just"/>
            <a:r>
              <a:rPr lang="en-US" altLang="zh-CN" sz="2800">
                <a:latin typeface="SVN-Lobster" panose="02040603050506020204" charset="0"/>
                <a:ea typeface="字魂105号-简雅黑" panose="00000500000000000000" pitchFamily="2" charset="-122"/>
                <a:cs typeface="SVN-Lobster" panose="02040603050506020204" charset="0"/>
              </a:rPr>
              <a:t>(</a:t>
            </a:r>
            <a:r>
              <a:rPr lang="en-US" altLang="zh-CN" sz="2800">
                <a:solidFill>
                  <a:srgbClr val="0070C0"/>
                </a:solidFill>
                <a:latin typeface="SVN-Lobster" panose="02040603050506020204" charset="0"/>
                <a:ea typeface="字魂105号-简雅黑" panose="00000500000000000000" pitchFamily="2" charset="-122"/>
                <a:cs typeface="SVN-Lobster" panose="02040603050506020204" charset="0"/>
              </a:rPr>
              <a:t>s</a:t>
            </a:r>
            <a:r>
              <a:rPr lang="en-US" altLang="zh-CN" sz="2800">
                <a:latin typeface="SVN-Lobster" panose="02040603050506020204" charset="0"/>
                <a:ea typeface="字魂105号-简雅黑" panose="00000500000000000000" pitchFamily="2" charset="-122"/>
                <a:cs typeface="SVN-Lobster" panose="02040603050506020204" charset="0"/>
              </a:rPr>
              <a:t>: quãng đường; </a:t>
            </a:r>
            <a:r>
              <a:rPr lang="en-US" altLang="zh-CN" sz="2800">
                <a:solidFill>
                  <a:srgbClr val="0070C0"/>
                </a:solidFill>
                <a:latin typeface="SVN-Lobster" panose="02040603050506020204" charset="0"/>
                <a:ea typeface="字魂105号-简雅黑" panose="00000500000000000000" pitchFamily="2" charset="-122"/>
                <a:cs typeface="SVN-Lobster" panose="02040603050506020204" charset="0"/>
              </a:rPr>
              <a:t>v</a:t>
            </a:r>
            <a:r>
              <a:rPr lang="en-US" altLang="zh-CN" sz="2800">
                <a:latin typeface="SVN-Lobster" panose="02040603050506020204" charset="0"/>
                <a:ea typeface="字魂105号-简雅黑" panose="00000500000000000000" pitchFamily="2" charset="-122"/>
                <a:cs typeface="SVN-Lobster" panose="02040603050506020204" charset="0"/>
              </a:rPr>
              <a:t>: vận tốc; </a:t>
            </a:r>
            <a:r>
              <a:rPr lang="en-US" altLang="zh-CN" sz="2800">
                <a:solidFill>
                  <a:srgbClr val="0070C0"/>
                </a:solidFill>
                <a:latin typeface="SVN-Lobster" panose="02040603050506020204" charset="0"/>
                <a:ea typeface="字魂105号-简雅黑" panose="00000500000000000000" pitchFamily="2" charset="-122"/>
                <a:cs typeface="SVN-Lobster" panose="02040603050506020204" charset="0"/>
              </a:rPr>
              <a:t>t</a:t>
            </a:r>
            <a:r>
              <a:rPr lang="en-US" altLang="zh-CN" sz="2800">
                <a:latin typeface="SVN-Lobster" panose="02040603050506020204" charset="0"/>
                <a:ea typeface="字魂105号-简雅黑" panose="00000500000000000000" pitchFamily="2" charset="-122"/>
                <a:cs typeface="SVN-Lobster" panose="02040603050506020204" charset="0"/>
              </a:rPr>
              <a:t>: thời gian)</a:t>
            </a:r>
            <a:endParaRPr lang="en-US" altLang="zh-CN" sz="2800" dirty="0">
              <a:latin typeface="SVN-Lobster" panose="02040603050506020204" charset="0"/>
              <a:ea typeface="字魂105号-简雅黑" panose="00000500000000000000" pitchFamily="2" charset="-122"/>
              <a:cs typeface="SVN-Lobster" panose="02040603050506020204" charset="0"/>
            </a:endParaRPr>
          </a:p>
        </p:txBody>
      </p:sp>
      <p:grpSp>
        <p:nvGrpSpPr>
          <p:cNvPr id="6" name="Group 5"/>
          <p:cNvGrpSpPr/>
          <p:nvPr/>
        </p:nvGrpSpPr>
        <p:grpSpPr>
          <a:xfrm>
            <a:off x="4841301" y="3171136"/>
            <a:ext cx="4190449" cy="1114983"/>
            <a:chOff x="4784151" y="3856210"/>
            <a:chExt cx="4190449" cy="1114983"/>
          </a:xfrm>
        </p:grpSpPr>
        <p:pic>
          <p:nvPicPr>
            <p:cNvPr id="8" name="Graphic 7"/>
            <p:cNvPicPr>
              <a:picLocks noChangeAspect="1"/>
            </p:cNvPicPr>
            <p:nvPr/>
          </p:nvPicPr>
          <p:blipFill>
            <a:blip r:embed="rId3"/>
            <a:stretch>
              <a:fillRect/>
            </a:stretch>
          </p:blipFill>
          <p:spPr>
            <a:xfrm>
              <a:off x="8410041" y="3856210"/>
              <a:ext cx="564559" cy="1100890"/>
            </a:xfrm>
            <a:prstGeom prst="rect">
              <a:avLst/>
            </a:prstGeom>
          </p:spPr>
        </p:pic>
        <p:pic>
          <p:nvPicPr>
            <p:cNvPr id="14" name="Graphic 13"/>
            <p:cNvPicPr>
              <a:picLocks noChangeAspect="1"/>
            </p:cNvPicPr>
            <p:nvPr/>
          </p:nvPicPr>
          <p:blipFill>
            <a:blip r:embed="rId4">
              <a:duotone>
                <a:prstClr val="black"/>
                <a:schemeClr val="accent2">
                  <a:tint val="45000"/>
                  <a:satMod val="400000"/>
                </a:schemeClr>
              </a:duotone>
            </a:blip>
            <a:stretch>
              <a:fillRect/>
            </a:stretch>
          </p:blipFill>
          <p:spPr>
            <a:xfrm>
              <a:off x="4784151" y="4098915"/>
              <a:ext cx="419385" cy="848756"/>
            </a:xfrm>
            <a:prstGeom prst="rect">
              <a:avLst/>
            </a:prstGeom>
          </p:spPr>
        </p:pic>
        <p:pic>
          <p:nvPicPr>
            <p:cNvPr id="16" name="Graphic 15"/>
            <p:cNvPicPr>
              <a:picLocks noChangeAspect="1"/>
            </p:cNvPicPr>
            <p:nvPr/>
          </p:nvPicPr>
          <p:blipFill>
            <a:blip r:embed="rId5">
              <a:duotone>
                <a:prstClr val="black"/>
                <a:schemeClr val="accent5">
                  <a:tint val="45000"/>
                  <a:satMod val="400000"/>
                </a:schemeClr>
              </a:duotone>
            </a:blip>
            <a:stretch>
              <a:fillRect/>
            </a:stretch>
          </p:blipFill>
          <p:spPr>
            <a:xfrm>
              <a:off x="6765941" y="4019756"/>
              <a:ext cx="799159" cy="928753"/>
            </a:xfrm>
            <a:prstGeom prst="rect">
              <a:avLst/>
            </a:prstGeom>
          </p:spPr>
        </p:pic>
        <p:pic>
          <p:nvPicPr>
            <p:cNvPr id="20" name="Graphic 19"/>
            <p:cNvPicPr>
              <a:picLocks noChangeAspect="1"/>
            </p:cNvPicPr>
            <p:nvPr/>
          </p:nvPicPr>
          <p:blipFill>
            <a:blip r:embed="rId6"/>
            <a:stretch>
              <a:fillRect/>
            </a:stretch>
          </p:blipFill>
          <p:spPr>
            <a:xfrm>
              <a:off x="5620776" y="4387712"/>
              <a:ext cx="769969" cy="536645"/>
            </a:xfrm>
            <a:prstGeom prst="rect">
              <a:avLst/>
            </a:prstGeom>
          </p:spPr>
        </p:pic>
        <p:pic>
          <p:nvPicPr>
            <p:cNvPr id="5" name="Graphic 4"/>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802046">
              <a:off x="7680316" y="4337760"/>
              <a:ext cx="662668" cy="604197"/>
            </a:xfrm>
            <a:prstGeom prst="rect">
              <a:avLst/>
            </a:prstGeom>
          </p:spPr>
        </p:pic>
      </p:grpSp>
      <p:sp>
        <p:nvSpPr>
          <p:cNvPr id="3" name="TextBox 2"/>
          <p:cNvSpPr txBox="1"/>
          <p:nvPr/>
        </p:nvSpPr>
        <p:spPr>
          <a:xfrm>
            <a:off x="3300095" y="5902325"/>
            <a:ext cx="9027795" cy="829945"/>
          </a:xfrm>
          <a:prstGeom prst="rect">
            <a:avLst/>
          </a:prstGeom>
          <a:noFill/>
        </p:spPr>
        <p:txBody>
          <a:bodyPr wrap="square" rtlCol="0">
            <a:spAutoFit/>
          </a:bodyPr>
          <a:lstStyle/>
          <a:p>
            <a:r>
              <a:rPr lang="en-US" sz="2400" i="1" u="sng">
                <a:latin typeface="Arial" panose="020B0604020202020204" pitchFamily="34" charset="0"/>
                <a:cs typeface="Arial" panose="020B0604020202020204" pitchFamily="34" charset="0"/>
              </a:rPr>
              <a:t>Chú ý: </a:t>
            </a:r>
            <a:r>
              <a:rPr lang="en-US" sz="2400" i="1">
                <a:latin typeface="Arial" panose="020B0604020202020204" pitchFamily="34" charset="0"/>
                <a:cs typeface="Arial" panose="020B0604020202020204" pitchFamily="34" charset="0"/>
              </a:rPr>
              <a:t>Đơn vị đo của quãng đường và thời gian cần </a:t>
            </a:r>
            <a:r>
              <a:rPr lang="en-US" sz="2400" b="1" i="1">
                <a:latin typeface="Arial" panose="020B0604020202020204" pitchFamily="34" charset="0"/>
                <a:cs typeface="Arial" panose="020B0604020202020204" pitchFamily="34" charset="0"/>
              </a:rPr>
              <a:t>thống nhất </a:t>
            </a:r>
            <a:r>
              <a:rPr lang="en-US" sz="2400" i="1">
                <a:latin typeface="Arial" panose="020B0604020202020204" pitchFamily="34" charset="0"/>
                <a:cs typeface="Arial" panose="020B0604020202020204" pitchFamily="34" charset="0"/>
              </a:rPr>
              <a:t>với đơn vị của quãng đường và thời gian trong số đo vận tốc.</a:t>
            </a:r>
            <a:endParaRPr lang="en-US" sz="2400" i="1">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9"/>
          <a:stretch>
            <a:fillRect/>
          </a:stretch>
        </p:blipFill>
        <p:spPr>
          <a:xfrm>
            <a:off x="2414456" y="5814221"/>
            <a:ext cx="885475" cy="88547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p:cNvSpPr txBox="1"/>
          <p:nvPr/>
        </p:nvSpPr>
        <p:spPr>
          <a:xfrm>
            <a:off x="759580" y="2767281"/>
            <a:ext cx="5433402" cy="1198880"/>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UVF Funkydori" panose="02000503000000020003" charset="0"/>
                <a:ea typeface="字魂164号-方悦黑" panose="00000500000000000000" pitchFamily="2" charset="-122"/>
                <a:cs typeface="UVF Funkydori" panose="02000503000000020003" charset="0"/>
              </a:rPr>
              <a:t>Thực hành</a:t>
            </a:r>
            <a:endParaRPr lang="en-US" altLang="zh-CN" sz="7200" dirty="0">
              <a:effectLst>
                <a:outerShdw blurRad="25400" dist="25400" dir="2700000" algn="tl" rotWithShape="0">
                  <a:prstClr val="black">
                    <a:alpha val="40000"/>
                  </a:prstClr>
                </a:outerShdw>
              </a:effectLst>
              <a:latin typeface="UVF Funkydori" panose="02000503000000020003" charset="0"/>
              <a:ea typeface="字魂164号-方悦黑" panose="00000500000000000000" pitchFamily="2" charset="-122"/>
              <a:cs typeface="UVF Funkydori" panose="02000503000000020003" charset="0"/>
            </a:endParaRPr>
          </a:p>
        </p:txBody>
      </p:sp>
      <p:sp>
        <p:nvSpPr>
          <p:cNvPr id="13" name="文本框 12"/>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UVF Funkydori" panose="02000503000000020003" charset="0"/>
                <a:ea typeface="字魂105号-简雅黑" panose="00000500000000000000" pitchFamily="2" charset="-122"/>
                <a:cs typeface="UVF Funkydori" panose="02000503000000020003" charset="0"/>
              </a:rPr>
              <a:t>3</a:t>
            </a:r>
            <a:endParaRPr lang="en-US" altLang="zh-CN" sz="7200" b="1" dirty="0">
              <a:effectLst>
                <a:outerShdw blurRad="25400" dist="25400" dir="2700000" algn="tl" rotWithShape="0">
                  <a:prstClr val="black">
                    <a:alpha val="40000"/>
                  </a:prstClr>
                </a:outerShdw>
              </a:effectLst>
              <a:latin typeface="UVF Funkydori" panose="02000503000000020003" charset="0"/>
              <a:ea typeface="字魂105号-简雅黑" panose="00000500000000000000" pitchFamily="2" charset="-122"/>
              <a:cs typeface="UVF Funkydori" panose="02000503000000020003"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1">
            <a:duotone>
              <a:schemeClr val="accent6">
                <a:shade val="45000"/>
                <a:satMod val="135000"/>
              </a:schemeClr>
              <a:prstClr val="white"/>
            </a:duotone>
            <a:extLst>
              <a:ext uri="{BEBA8EAE-BF5A-486C-A8C5-ECC9F3942E4B}">
                <a14:imgProps xmlns:a14="http://schemas.microsoft.com/office/drawing/2010/main">
                  <a14:imgLayer r:embed="rId2">
                    <a14:imgEffect>
                      <a14:backgroundRemoval t="9211" b="89474" l="7919" r="91742">
                        <a14:foregroundMark x1="8145" y1="32018" x2="11425" y2="54386"/>
                        <a14:foregroundMark x1="7919" y1="62281" x2="8824" y2="66228"/>
                        <a14:foregroundMark x1="91742" y1="26754" x2="91742" y2="71491"/>
                      </a14:backgroundRemoval>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p:cNvSpPr txBox="1"/>
          <p:nvPr/>
        </p:nvSpPr>
        <p:spPr>
          <a:xfrm>
            <a:off x="2695394" y="114697"/>
            <a:ext cx="9318419" cy="1383665"/>
          </a:xfrm>
          <a:prstGeom prst="rect">
            <a:avLst/>
          </a:prstGeom>
          <a:noFill/>
        </p:spPr>
        <p:txBody>
          <a:bodyPr wrap="square" rtlCol="0">
            <a:spAutoFit/>
          </a:bodyPr>
          <a:lstStyle/>
          <a:p>
            <a:pPr>
              <a:lnSpc>
                <a:spcPct val="150000"/>
              </a:lnSpc>
            </a:pPr>
            <a:r>
              <a:rPr lang="en-US" altLang="zh-CN" sz="2800">
                <a:latin typeface="Arial" panose="020B0604020202020204" pitchFamily="34" charset="0"/>
                <a:ea typeface="字魂105号-简雅黑" panose="00000500000000000000" pitchFamily="2" charset="-122"/>
                <a:cs typeface="Arial" panose="020B0604020202020204" pitchFamily="34" charset="0"/>
              </a:rPr>
              <a:t>Một ca nô đi với vận tốc 15,2 km/giờ. Tính quãng đường đi được của ca nô trong 3 giờ.</a:t>
            </a:r>
            <a:endParaRPr lang="en-US" altLang="zh-CN" sz="2800" dirty="0">
              <a:latin typeface="Arial" panose="020B0604020202020204" pitchFamily="34" charset="0"/>
              <a:ea typeface="字魂105号-简雅黑" panose="00000500000000000000" pitchFamily="2" charset="-122"/>
              <a:cs typeface="Arial" panose="020B0604020202020204" pitchFamily="34" charset="0"/>
            </a:endParaRPr>
          </a:p>
        </p:txBody>
      </p:sp>
      <p:sp>
        <p:nvSpPr>
          <p:cNvPr id="15" name="TextBox 14"/>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Arial" panose="020B0604020202020204" pitchFamily="34" charset="0"/>
                <a:cs typeface="Arial" panose="020B0604020202020204" pitchFamily="34" charset="0"/>
              </a:rPr>
              <a:t>Bài 1</a:t>
            </a:r>
            <a:endParaRPr lang="en-US" altLang="zh-CN" sz="4800">
              <a:solidFill>
                <a:schemeClr val="bg1"/>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t="24282"/>
          <a:stretch>
            <a:fillRect/>
          </a:stretch>
        </p:blipFill>
        <p:spPr>
          <a:xfrm>
            <a:off x="630701" y="1513723"/>
            <a:ext cx="5288280" cy="4890718"/>
          </a:xfrm>
          <a:prstGeom prst="rect">
            <a:avLst/>
          </a:prstGeom>
        </p:spPr>
      </p:pic>
      <p:sp>
        <p:nvSpPr>
          <p:cNvPr id="18" name="TextBox 17"/>
          <p:cNvSpPr txBox="1"/>
          <p:nvPr/>
        </p:nvSpPr>
        <p:spPr>
          <a:xfrm>
            <a:off x="1469358" y="2296631"/>
            <a:ext cx="2581634" cy="58477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Tóm tắt: </a:t>
            </a:r>
            <a:endParaRPr lang="en-US" sz="3200">
              <a:latin typeface="Arial" panose="020B0604020202020204" pitchFamily="34" charset="0"/>
              <a:cs typeface="Arial" panose="020B0604020202020204" pitchFamily="34" charset="0"/>
            </a:endParaRPr>
          </a:p>
        </p:txBody>
      </p:sp>
      <p:sp>
        <p:nvSpPr>
          <p:cNvPr id="19" name="TextBox 18"/>
          <p:cNvSpPr txBox="1"/>
          <p:nvPr/>
        </p:nvSpPr>
        <p:spPr>
          <a:xfrm>
            <a:off x="2031285" y="3366903"/>
            <a:ext cx="3067543" cy="523220"/>
          </a:xfrm>
          <a:prstGeom prst="rect">
            <a:avLst/>
          </a:prstGeom>
          <a:noFill/>
        </p:spPr>
        <p:txBody>
          <a:bodyPr wrap="square" rtlCol="0">
            <a:spAutoFit/>
          </a:bodyPr>
          <a:lstStyle/>
          <a:p>
            <a:r>
              <a:rPr lang="en-US" sz="2800">
                <a:solidFill>
                  <a:srgbClr val="002060"/>
                </a:solidFill>
                <a:latin typeface="Arial" panose="020B0604020202020204" pitchFamily="34" charset="0"/>
                <a:ea typeface="#9Slide02 Noi dung dai" panose="02000000000000000000" pitchFamily="2" charset="0"/>
                <a:cs typeface="Arial" panose="020B0604020202020204" pitchFamily="34" charset="0"/>
              </a:rPr>
              <a:t>t = 3 giờ</a:t>
            </a:r>
            <a:endParaRPr lang="en-US" sz="2800">
              <a:solidFill>
                <a:srgbClr val="002060"/>
              </a:solidFill>
              <a:latin typeface="Arial" panose="020B0604020202020204" pitchFamily="34" charset="0"/>
              <a:ea typeface="#9Slide02 Noi dung dai" panose="02000000000000000000" pitchFamily="2" charset="0"/>
              <a:cs typeface="Arial" panose="020B0604020202020204" pitchFamily="34" charset="0"/>
            </a:endParaRPr>
          </a:p>
        </p:txBody>
      </p:sp>
      <p:sp>
        <p:nvSpPr>
          <p:cNvPr id="20" name="TextBox 19"/>
          <p:cNvSpPr txBox="1"/>
          <p:nvPr/>
        </p:nvSpPr>
        <p:spPr>
          <a:xfrm>
            <a:off x="2031286" y="2872010"/>
            <a:ext cx="3458564" cy="523220"/>
          </a:xfrm>
          <a:prstGeom prst="rect">
            <a:avLst/>
          </a:prstGeom>
          <a:noFill/>
        </p:spPr>
        <p:txBody>
          <a:bodyPr wrap="square" rtlCol="0">
            <a:spAutoFit/>
          </a:bodyPr>
          <a:lstStyle/>
          <a:p>
            <a:r>
              <a:rPr lang="en-US" sz="2800">
                <a:solidFill>
                  <a:srgbClr val="002060"/>
                </a:solidFill>
                <a:latin typeface="Arial" panose="020B0604020202020204" pitchFamily="34" charset="0"/>
                <a:ea typeface="#9Slide02 Noi dung dai" panose="02000000000000000000" pitchFamily="2" charset="0"/>
                <a:cs typeface="Arial" panose="020B0604020202020204" pitchFamily="34" charset="0"/>
              </a:rPr>
              <a:t>v = 15,2 km/giờ</a:t>
            </a:r>
            <a:endParaRPr lang="en-US" sz="2800">
              <a:solidFill>
                <a:srgbClr val="002060"/>
              </a:solidFill>
              <a:latin typeface="Arial" panose="020B0604020202020204" pitchFamily="34" charset="0"/>
              <a:ea typeface="#9Slide02 Noi dung dai" panose="02000000000000000000" pitchFamily="2" charset="0"/>
              <a:cs typeface="Arial" panose="020B0604020202020204" pitchFamily="34" charset="0"/>
            </a:endParaRPr>
          </a:p>
        </p:txBody>
      </p:sp>
      <p:sp>
        <p:nvSpPr>
          <p:cNvPr id="21" name="TextBox 20"/>
          <p:cNvSpPr txBox="1"/>
          <p:nvPr/>
        </p:nvSpPr>
        <p:spPr>
          <a:xfrm>
            <a:off x="2031286" y="3861796"/>
            <a:ext cx="3458564" cy="523220"/>
          </a:xfrm>
          <a:prstGeom prst="rect">
            <a:avLst/>
          </a:prstGeom>
          <a:noFill/>
        </p:spPr>
        <p:txBody>
          <a:bodyPr wrap="square" rtlCol="0">
            <a:spAutoFit/>
          </a:bodyPr>
          <a:lstStyle/>
          <a:p>
            <a:r>
              <a:rPr lang="en-US" sz="2800">
                <a:solidFill>
                  <a:srgbClr val="002060"/>
                </a:solidFill>
                <a:latin typeface="Arial" panose="020B0604020202020204" pitchFamily="34" charset="0"/>
                <a:ea typeface="#9Slide02 Noi dung dai" panose="02000000000000000000" pitchFamily="2" charset="0"/>
                <a:cs typeface="Arial" panose="020B0604020202020204" pitchFamily="34" charset="0"/>
              </a:rPr>
              <a:t>s = ... ?</a:t>
            </a:r>
            <a:endParaRPr lang="en-US" sz="2800">
              <a:solidFill>
                <a:srgbClr val="002060"/>
              </a:solidFill>
              <a:latin typeface="Arial" panose="020B0604020202020204" pitchFamily="34" charset="0"/>
              <a:ea typeface="#9Slide02 Noi dung dai" panose="02000000000000000000" pitchFamily="2" charset="0"/>
              <a:cs typeface="Arial" panose="020B0604020202020204" pitchFamily="34" charset="0"/>
            </a:endParaRPr>
          </a:p>
        </p:txBody>
      </p:sp>
      <p:sp>
        <p:nvSpPr>
          <p:cNvPr id="24" name="矩形: 圆角 7"/>
          <p:cNvSpPr/>
          <p:nvPr/>
        </p:nvSpPr>
        <p:spPr>
          <a:xfrm>
            <a:off x="7596700" y="2209686"/>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 name="文本框 5"/>
          <p:cNvSpPr txBox="1"/>
          <p:nvPr/>
        </p:nvSpPr>
        <p:spPr>
          <a:xfrm>
            <a:off x="7187880" y="2249155"/>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rPr>
              <a:t>Bài giải</a:t>
            </a:r>
            <a:endParaRPr lang="en-US" altLang="zh-CN" sz="3600" b="1" spc="240" dirty="0">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endParaRPr>
          </a:p>
        </p:txBody>
      </p:sp>
      <p:sp>
        <p:nvSpPr>
          <p:cNvPr id="25" name="TextBox 24"/>
          <p:cNvSpPr txBox="1"/>
          <p:nvPr/>
        </p:nvSpPr>
        <p:spPr>
          <a:xfrm>
            <a:off x="5318316" y="264839"/>
            <a:ext cx="4245428" cy="52322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vận tốc 15,2 km/giờ</a:t>
            </a:r>
            <a:endParaRPr lang="en-US" sz="2800">
              <a:solidFill>
                <a:srgbClr val="0070C0"/>
              </a:solidFill>
              <a:latin typeface="Arial" panose="020B0604020202020204" pitchFamily="34" charset="0"/>
              <a:cs typeface="Arial" panose="020B0604020202020204" pitchFamily="34" charset="0"/>
            </a:endParaRPr>
          </a:p>
        </p:txBody>
      </p:sp>
      <p:sp>
        <p:nvSpPr>
          <p:cNvPr id="26" name="TextBox 25"/>
          <p:cNvSpPr txBox="1"/>
          <p:nvPr/>
        </p:nvSpPr>
        <p:spPr>
          <a:xfrm>
            <a:off x="6580505" y="913765"/>
            <a:ext cx="3627120" cy="521970"/>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3 giờ</a:t>
            </a:r>
            <a:endParaRPr lang="en-US" sz="2800">
              <a:solidFill>
                <a:srgbClr val="0070C0"/>
              </a:solidFill>
              <a:latin typeface="Arial" panose="020B0604020202020204" pitchFamily="34" charset="0"/>
              <a:cs typeface="Arial" panose="020B0604020202020204" pitchFamily="34" charset="0"/>
            </a:endParaRPr>
          </a:p>
        </p:txBody>
      </p:sp>
      <p:sp>
        <p:nvSpPr>
          <p:cNvPr id="27" name="TextBox 26"/>
          <p:cNvSpPr txBox="1"/>
          <p:nvPr/>
        </p:nvSpPr>
        <p:spPr>
          <a:xfrm>
            <a:off x="8599998" y="284045"/>
            <a:ext cx="4245428" cy="523220"/>
          </a:xfrm>
          <a:prstGeom prst="rect">
            <a:avLst/>
          </a:prstGeom>
          <a:noFill/>
        </p:spPr>
        <p:txBody>
          <a:bodyPr wrap="square" rtlCol="0">
            <a:spAutoFit/>
          </a:bodyPr>
          <a:lstStyle/>
          <a:p>
            <a:r>
              <a:rPr lang="en-US" sz="2800">
                <a:solidFill>
                  <a:srgbClr val="A40B5D"/>
                </a:solidFill>
                <a:latin typeface="Arial" panose="020B0604020202020204" pitchFamily="34" charset="0"/>
                <a:cs typeface="Arial" panose="020B0604020202020204" pitchFamily="34" charset="0"/>
              </a:rPr>
              <a:t>Tính quãng đường</a:t>
            </a:r>
            <a:endParaRPr lang="en-US" sz="2800">
              <a:solidFill>
                <a:srgbClr val="A40B5D"/>
              </a:solidFill>
              <a:latin typeface="Arial" panose="020B0604020202020204" pitchFamily="34" charset="0"/>
              <a:cs typeface="Arial" panose="020B0604020202020204" pitchFamily="34" charset="0"/>
            </a:endParaRPr>
          </a:p>
        </p:txBody>
      </p:sp>
      <p:pic>
        <p:nvPicPr>
          <p:cNvPr id="1028" name="Picture 4" descr="Sea Water PNG Clipart​ | Gallery Yopriceville - High-Quality Free Images  and Transparent PNG Clipart"/>
          <p:cNvPicPr>
            <a:picLocks noChangeAspect="1" noChangeArrowheads="1"/>
          </p:cNvPicPr>
          <p:nvPr/>
        </p:nvPicPr>
        <p:blipFill rotWithShape="1">
          <a:blip r:embed="rId5">
            <a:extLst>
              <a:ext uri="{28A0092B-C50C-407E-A947-70E740481C1C}">
                <a14:useLocalDpi xmlns:a14="http://schemas.microsoft.com/office/drawing/2010/main" val="0"/>
              </a:ext>
            </a:extLst>
          </a:blip>
          <a:srcRect t="20497" b="40039"/>
          <a:stretch>
            <a:fillRect/>
          </a:stretch>
        </p:blipFill>
        <p:spPr bwMode="auto">
          <a:xfrm>
            <a:off x="-29904" y="5161478"/>
            <a:ext cx="12221904" cy="17272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ng chủ - saomaivisa.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823" y="3360338"/>
            <a:ext cx="2944980" cy="31367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5489850" y="3021768"/>
            <a:ext cx="6571772" cy="2310825"/>
          </a:xfrm>
          <a:prstGeom prst="rect">
            <a:avLst/>
          </a:prstGeom>
          <a:noFill/>
        </p:spPr>
        <p:txBody>
          <a:bodyPr wrap="square" rtlCol="0">
            <a:spAutoFit/>
          </a:bodyPr>
          <a:lstStyle/>
          <a:p>
            <a:pPr algn="just">
              <a:lnSpc>
                <a:spcPct val="115000"/>
              </a:lnSpc>
            </a:pPr>
            <a:r>
              <a:rPr lang="en-US" sz="3200">
                <a:solidFill>
                  <a:srgbClr val="002060"/>
                </a:solidFill>
                <a:latin typeface="Arial" panose="020B0604020202020204" pitchFamily="34" charset="0"/>
                <a:ea typeface="#9Slide02 Noi dung dai" panose="02000000000000000000" pitchFamily="2" charset="0"/>
                <a:cs typeface="Arial" panose="020B0604020202020204" pitchFamily="34" charset="0"/>
              </a:rPr>
              <a:t>      Quãng đường ca nô đi được trong 3 giờ là:</a:t>
            </a:r>
            <a:endParaRPr lang="en-US" sz="3200">
              <a:solidFill>
                <a:srgbClr val="002060"/>
              </a:solidFill>
              <a:latin typeface="Arial" panose="020B0604020202020204" pitchFamily="34" charset="0"/>
              <a:ea typeface="#9Slide02 Noi dung dai" panose="02000000000000000000" pitchFamily="2" charset="0"/>
              <a:cs typeface="Arial" panose="020B0604020202020204" pitchFamily="34" charset="0"/>
            </a:endParaRPr>
          </a:p>
          <a:p>
            <a:pPr>
              <a:lnSpc>
                <a:spcPct val="115000"/>
              </a:lnSpc>
            </a:pPr>
            <a:r>
              <a:rPr lang="en-US" sz="3200">
                <a:solidFill>
                  <a:srgbClr val="002060"/>
                </a:solidFill>
                <a:latin typeface="Arial" panose="020B0604020202020204" pitchFamily="34" charset="0"/>
                <a:ea typeface="#9Slide02 Noi dung dai" panose="02000000000000000000" pitchFamily="2" charset="0"/>
                <a:cs typeface="Arial" panose="020B0604020202020204" pitchFamily="34" charset="0"/>
              </a:rPr>
              <a:t>		15,2 x 3 = 45,6 (km)</a:t>
            </a:r>
            <a:endParaRPr lang="en-US" sz="3200">
              <a:solidFill>
                <a:srgbClr val="002060"/>
              </a:solidFill>
              <a:latin typeface="Arial" panose="020B0604020202020204" pitchFamily="34" charset="0"/>
              <a:ea typeface="#9Slide02 Noi dung dai" panose="02000000000000000000" pitchFamily="2" charset="0"/>
              <a:cs typeface="Arial" panose="020B0604020202020204" pitchFamily="34" charset="0"/>
            </a:endParaRPr>
          </a:p>
          <a:p>
            <a:pPr>
              <a:lnSpc>
                <a:spcPct val="115000"/>
              </a:lnSpc>
            </a:pPr>
            <a:r>
              <a:rPr lang="en-US" sz="3200">
                <a:solidFill>
                  <a:srgbClr val="002060"/>
                </a:solidFill>
                <a:latin typeface="Arial" panose="020B0604020202020204" pitchFamily="34" charset="0"/>
                <a:ea typeface="#9Slide02 Noi dung dai" panose="02000000000000000000" pitchFamily="2" charset="0"/>
                <a:cs typeface="Arial" panose="020B0604020202020204" pitchFamily="34" charset="0"/>
              </a:rPr>
              <a:t>			      Đáp số: 45,6 km.</a:t>
            </a:r>
            <a:endParaRPr lang="en-US" sz="3200">
              <a:solidFill>
                <a:srgbClr val="002060"/>
              </a:solidFill>
              <a:latin typeface="Arial" panose="020B0604020202020204" pitchFamily="34" charset="0"/>
              <a:ea typeface="#9Slide02 Noi dung dai" panose="02000000000000000000" pitchFamily="2"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up)">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up)">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0">
                                            <p:txEl>
                                              <p:pRg st="0" end="0"/>
                                            </p:txEl>
                                          </p:spTgt>
                                        </p:tgtEl>
                                        <p:attrNameLst>
                                          <p:attrName>style.visibility</p:attrName>
                                        </p:attrNameLst>
                                      </p:cBhvr>
                                      <p:to>
                                        <p:strVal val="visible"/>
                                      </p:to>
                                    </p:set>
                                    <p:animEffect transition="in" filter="fade">
                                      <p:cBhvr>
                                        <p:cTn id="58" dur="1000"/>
                                        <p:tgtEl>
                                          <p:spTgt spid="30">
                                            <p:txEl>
                                              <p:pRg st="0" end="0"/>
                                            </p:txEl>
                                          </p:spTgt>
                                        </p:tgtEl>
                                      </p:cBhvr>
                                    </p:animEffect>
                                    <p:anim calcmode="lin" valueType="num">
                                      <p:cBhvr>
                                        <p:cTn id="59"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0">
                                            <p:txEl>
                                              <p:pRg st="1" end="1"/>
                                            </p:txEl>
                                          </p:spTgt>
                                        </p:tgtEl>
                                        <p:attrNameLst>
                                          <p:attrName>style.visibility</p:attrName>
                                        </p:attrNameLst>
                                      </p:cBhvr>
                                      <p:to>
                                        <p:strVal val="visible"/>
                                      </p:to>
                                    </p:set>
                                    <p:animEffect transition="in" filter="fade">
                                      <p:cBhvr>
                                        <p:cTn id="65" dur="1000"/>
                                        <p:tgtEl>
                                          <p:spTgt spid="30">
                                            <p:txEl>
                                              <p:pRg st="1" end="1"/>
                                            </p:txEl>
                                          </p:spTgt>
                                        </p:tgtEl>
                                      </p:cBhvr>
                                    </p:animEffect>
                                    <p:anim calcmode="lin" valueType="num">
                                      <p:cBhvr>
                                        <p:cTn id="66"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67"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0">
                                            <p:txEl>
                                              <p:pRg st="2" end="2"/>
                                            </p:txEl>
                                          </p:spTgt>
                                        </p:tgtEl>
                                        <p:attrNameLst>
                                          <p:attrName>style.visibility</p:attrName>
                                        </p:attrNameLst>
                                      </p:cBhvr>
                                      <p:to>
                                        <p:strVal val="visible"/>
                                      </p:to>
                                    </p:set>
                                    <p:animEffect transition="in" filter="fade">
                                      <p:cBhvr>
                                        <p:cTn id="72" dur="1000"/>
                                        <p:tgtEl>
                                          <p:spTgt spid="30">
                                            <p:txEl>
                                              <p:pRg st="2" end="2"/>
                                            </p:txEl>
                                          </p:spTgt>
                                        </p:tgtEl>
                                      </p:cBhvr>
                                    </p:animEffect>
                                    <p:anim calcmode="lin" valueType="num">
                                      <p:cBhvr>
                                        <p:cTn id="73"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74"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25" grpId="0"/>
      <p:bldP spid="26" grpId="0"/>
      <p:bldP spid="27" grpId="0"/>
      <p:bldP spid="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p:cNvSpPr txBox="1"/>
          <p:nvPr/>
        </p:nvSpPr>
        <p:spPr>
          <a:xfrm>
            <a:off x="2695575" y="114935"/>
            <a:ext cx="9605645" cy="1383665"/>
          </a:xfrm>
          <a:prstGeom prst="rect">
            <a:avLst/>
          </a:prstGeom>
          <a:noFill/>
        </p:spPr>
        <p:txBody>
          <a:bodyPr wrap="square" rtlCol="0">
            <a:spAutoFit/>
          </a:bodyPr>
          <a:lstStyle/>
          <a:p>
            <a:pPr>
              <a:lnSpc>
                <a:spcPct val="150000"/>
              </a:lnSpc>
            </a:pPr>
            <a:r>
              <a:rPr lang="en-US" altLang="zh-CN" sz="2800">
                <a:latin typeface="Arial" panose="020B0604020202020204" pitchFamily="34" charset="0"/>
                <a:ea typeface="字魂105号-简雅黑" panose="00000500000000000000" pitchFamily="2" charset="-122"/>
                <a:cs typeface="Arial" panose="020B0604020202020204" pitchFamily="34" charset="0"/>
              </a:rPr>
              <a:t>Một người đi xe đạp trong 15 phút với vận tốc 12,6 km/giờ. Tính quãng đường đi được của người đó.</a:t>
            </a:r>
            <a:endParaRPr lang="en-US" altLang="zh-CN" sz="2800" dirty="0">
              <a:latin typeface="Arial" panose="020B0604020202020204" pitchFamily="34" charset="0"/>
              <a:ea typeface="字魂105号-简雅黑" panose="00000500000000000000" pitchFamily="2" charset="-122"/>
              <a:cs typeface="Arial" panose="020B0604020202020204" pitchFamily="34" charset="0"/>
            </a:endParaRPr>
          </a:p>
        </p:txBody>
      </p:sp>
      <p:sp>
        <p:nvSpPr>
          <p:cNvPr id="15" name="TextBox 14"/>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Arial" panose="020B0604020202020204" pitchFamily="34" charset="0"/>
                <a:cs typeface="Arial" panose="020B0604020202020204" pitchFamily="34" charset="0"/>
              </a:rPr>
              <a:t>Bài 2</a:t>
            </a:r>
            <a:endParaRPr lang="en-US" altLang="zh-CN" sz="4800">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a:off x="404184" y="1813805"/>
            <a:ext cx="2581634"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Tóm tắt: </a:t>
            </a:r>
            <a:endParaRPr lang="en-US" sz="3600">
              <a:latin typeface="Arial" panose="020B0604020202020204" pitchFamily="34" charset="0"/>
              <a:cs typeface="Arial" panose="020B0604020202020204" pitchFamily="34" charset="0"/>
            </a:endParaRPr>
          </a:p>
        </p:txBody>
      </p:sp>
      <p:sp>
        <p:nvSpPr>
          <p:cNvPr id="19" name="TextBox 18"/>
          <p:cNvSpPr txBox="1"/>
          <p:nvPr/>
        </p:nvSpPr>
        <p:spPr>
          <a:xfrm>
            <a:off x="966111" y="2877767"/>
            <a:ext cx="3067543" cy="584775"/>
          </a:xfrm>
          <a:prstGeom prst="rect">
            <a:avLst/>
          </a:prstGeom>
          <a:noFill/>
        </p:spPr>
        <p:txBody>
          <a:bodyPr wrap="square" rtlCol="0">
            <a:spAutoFit/>
          </a:bodyPr>
          <a:lstStyle/>
          <a:p>
            <a:r>
              <a:rPr lang="en-US" sz="3200" b="1">
                <a:solidFill>
                  <a:srgbClr val="51347B"/>
                </a:solidFill>
                <a:latin typeface="Arial" panose="020B0604020202020204" pitchFamily="34" charset="0"/>
                <a:ea typeface="#9Slide02 Noi dung dai" panose="02000000000000000000" pitchFamily="2" charset="0"/>
                <a:cs typeface="Arial" panose="020B0604020202020204" pitchFamily="34" charset="0"/>
              </a:rPr>
              <a:t>t = 15 phút</a:t>
            </a:r>
            <a:endParaRPr lang="en-US" sz="3200" b="1">
              <a:solidFill>
                <a:srgbClr val="51347B"/>
              </a:solidFill>
              <a:latin typeface="Arial" panose="020B0604020202020204" pitchFamily="34" charset="0"/>
              <a:ea typeface="#9Slide02 Noi dung dai" panose="02000000000000000000" pitchFamily="2" charset="0"/>
              <a:cs typeface="Arial" panose="020B0604020202020204" pitchFamily="34" charset="0"/>
            </a:endParaRPr>
          </a:p>
        </p:txBody>
      </p:sp>
      <p:sp>
        <p:nvSpPr>
          <p:cNvPr id="20" name="TextBox 19"/>
          <p:cNvSpPr txBox="1"/>
          <p:nvPr/>
        </p:nvSpPr>
        <p:spPr>
          <a:xfrm>
            <a:off x="966112" y="2376564"/>
            <a:ext cx="3458564" cy="584775"/>
          </a:xfrm>
          <a:prstGeom prst="rect">
            <a:avLst/>
          </a:prstGeom>
          <a:noFill/>
        </p:spPr>
        <p:txBody>
          <a:bodyPr wrap="square" rtlCol="0">
            <a:spAutoFit/>
          </a:bodyPr>
          <a:lstStyle/>
          <a:p>
            <a:r>
              <a:rPr lang="en-US" sz="3200" b="1">
                <a:solidFill>
                  <a:srgbClr val="51347B"/>
                </a:solidFill>
                <a:latin typeface="Arial" panose="020B0604020202020204" pitchFamily="34" charset="0"/>
                <a:ea typeface="#9Slide02 Noi dung dai" panose="02000000000000000000" pitchFamily="2" charset="0"/>
                <a:cs typeface="Arial" panose="020B0604020202020204" pitchFamily="34" charset="0"/>
              </a:rPr>
              <a:t>v = 12,6 km/giờ</a:t>
            </a:r>
            <a:endParaRPr lang="en-US" sz="3200" b="1">
              <a:solidFill>
                <a:srgbClr val="51347B"/>
              </a:solidFill>
              <a:latin typeface="Arial" panose="020B0604020202020204" pitchFamily="34" charset="0"/>
              <a:ea typeface="#9Slide02 Noi dung dai" panose="02000000000000000000" pitchFamily="2" charset="0"/>
              <a:cs typeface="Arial" panose="020B0604020202020204" pitchFamily="34" charset="0"/>
            </a:endParaRPr>
          </a:p>
        </p:txBody>
      </p:sp>
      <p:sp>
        <p:nvSpPr>
          <p:cNvPr id="21" name="TextBox 20"/>
          <p:cNvSpPr txBox="1"/>
          <p:nvPr/>
        </p:nvSpPr>
        <p:spPr>
          <a:xfrm>
            <a:off x="966112" y="3378970"/>
            <a:ext cx="3458564" cy="584775"/>
          </a:xfrm>
          <a:prstGeom prst="rect">
            <a:avLst/>
          </a:prstGeom>
          <a:noFill/>
        </p:spPr>
        <p:txBody>
          <a:bodyPr wrap="square" rtlCol="0">
            <a:spAutoFit/>
          </a:bodyPr>
          <a:lstStyle/>
          <a:p>
            <a:r>
              <a:rPr lang="en-US" sz="3200" b="1">
                <a:solidFill>
                  <a:srgbClr val="51347B"/>
                </a:solidFill>
                <a:latin typeface="Arial" panose="020B0604020202020204" pitchFamily="34" charset="0"/>
                <a:ea typeface="#9Slide02 Noi dung dai" panose="02000000000000000000" pitchFamily="2" charset="0"/>
                <a:cs typeface="Arial" panose="020B0604020202020204" pitchFamily="34" charset="0"/>
              </a:rPr>
              <a:t>s = ... ?</a:t>
            </a:r>
            <a:endParaRPr lang="en-US" sz="3200" b="1">
              <a:solidFill>
                <a:srgbClr val="51347B"/>
              </a:solidFill>
              <a:latin typeface="Arial" panose="020B0604020202020204" pitchFamily="34" charset="0"/>
              <a:ea typeface="#9Slide02 Noi dung dai" panose="02000000000000000000" pitchFamily="2" charset="0"/>
              <a:cs typeface="Arial" panose="020B0604020202020204" pitchFamily="34" charset="0"/>
            </a:endParaRPr>
          </a:p>
        </p:txBody>
      </p:sp>
      <p:sp>
        <p:nvSpPr>
          <p:cNvPr id="24" name="矩形: 圆角 7"/>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 name="文本框 5"/>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rPr>
              <a:t>Bài giải</a:t>
            </a:r>
            <a:endParaRPr lang="en-US" altLang="zh-CN" sz="3600" b="1" spc="240" dirty="0">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endParaRPr>
          </a:p>
        </p:txBody>
      </p:sp>
      <p:sp>
        <p:nvSpPr>
          <p:cNvPr id="25" name="TextBox 24"/>
          <p:cNvSpPr txBox="1"/>
          <p:nvPr/>
        </p:nvSpPr>
        <p:spPr>
          <a:xfrm>
            <a:off x="8764270" y="280035"/>
            <a:ext cx="3627120" cy="521970"/>
          </a:xfrm>
          <a:prstGeom prst="rect">
            <a:avLst/>
          </a:prstGeom>
          <a:noFill/>
        </p:spPr>
        <p:txBody>
          <a:bodyPr wrap="square" rtlCol="0">
            <a:spAutoFit/>
          </a:bodyPr>
          <a:lstStyle/>
          <a:p>
            <a:r>
              <a:rPr lang="en-US" sz="2800">
                <a:solidFill>
                  <a:srgbClr val="2CA349"/>
                </a:solidFill>
                <a:latin typeface="Arial" panose="020B0604020202020204" pitchFamily="34" charset="0"/>
                <a:cs typeface="Arial" panose="020B0604020202020204" pitchFamily="34" charset="0"/>
              </a:rPr>
              <a:t>vận tốc 12,6 km/giờ</a:t>
            </a:r>
            <a:endParaRPr lang="en-US" sz="2800">
              <a:solidFill>
                <a:srgbClr val="2CA349"/>
              </a:solidFill>
              <a:latin typeface="Arial" panose="020B0604020202020204" pitchFamily="34" charset="0"/>
              <a:cs typeface="Arial" panose="020B0604020202020204" pitchFamily="34" charset="0"/>
            </a:endParaRPr>
          </a:p>
        </p:txBody>
      </p:sp>
      <p:sp>
        <p:nvSpPr>
          <p:cNvPr id="26" name="TextBox 25"/>
          <p:cNvSpPr txBox="1"/>
          <p:nvPr/>
        </p:nvSpPr>
        <p:spPr>
          <a:xfrm>
            <a:off x="6866890" y="265430"/>
            <a:ext cx="1748790" cy="521970"/>
          </a:xfrm>
          <a:prstGeom prst="rect">
            <a:avLst/>
          </a:prstGeom>
          <a:noFill/>
        </p:spPr>
        <p:txBody>
          <a:bodyPr wrap="square" rtlCol="0">
            <a:spAutoFit/>
          </a:bodyPr>
          <a:lstStyle/>
          <a:p>
            <a:r>
              <a:rPr lang="en-US" sz="2800">
                <a:solidFill>
                  <a:srgbClr val="2CA349"/>
                </a:solidFill>
                <a:latin typeface="Arial" panose="020B0604020202020204" pitchFamily="34" charset="0"/>
                <a:cs typeface="Arial" panose="020B0604020202020204" pitchFamily="34" charset="0"/>
              </a:rPr>
              <a:t>15 phút</a:t>
            </a:r>
            <a:endParaRPr lang="en-US" sz="2800">
              <a:solidFill>
                <a:srgbClr val="2CA349"/>
              </a:solidFill>
              <a:latin typeface="Arial" panose="020B0604020202020204" pitchFamily="34" charset="0"/>
              <a:cs typeface="Arial" panose="020B0604020202020204" pitchFamily="34" charset="0"/>
            </a:endParaRPr>
          </a:p>
        </p:txBody>
      </p:sp>
      <p:sp>
        <p:nvSpPr>
          <p:cNvPr id="27" name="TextBox 26"/>
          <p:cNvSpPr txBox="1"/>
          <p:nvPr/>
        </p:nvSpPr>
        <p:spPr>
          <a:xfrm>
            <a:off x="2680154" y="908247"/>
            <a:ext cx="4245428" cy="523220"/>
          </a:xfrm>
          <a:prstGeom prst="rect">
            <a:avLst/>
          </a:prstGeom>
          <a:noFill/>
        </p:spPr>
        <p:txBody>
          <a:bodyPr wrap="square" rtlCol="0">
            <a:spAutoFit/>
          </a:bodyPr>
          <a:lstStyle/>
          <a:p>
            <a:r>
              <a:rPr lang="en-US" sz="2800">
                <a:solidFill>
                  <a:srgbClr val="A40B5D"/>
                </a:solidFill>
                <a:latin typeface="Arial" panose="020B0604020202020204" pitchFamily="34" charset="0"/>
                <a:cs typeface="Arial" panose="020B0604020202020204" pitchFamily="34" charset="0"/>
              </a:rPr>
              <a:t>Tính quãng đường</a:t>
            </a:r>
            <a:endParaRPr lang="en-US" sz="2800">
              <a:solidFill>
                <a:srgbClr val="A40B5D"/>
              </a:solidFill>
              <a:latin typeface="Arial" panose="020B0604020202020204" pitchFamily="34" charset="0"/>
              <a:cs typeface="Arial" panose="020B0604020202020204" pitchFamily="34" charset="0"/>
            </a:endParaRPr>
          </a:p>
        </p:txBody>
      </p:sp>
      <p:sp>
        <p:nvSpPr>
          <p:cNvPr id="30" name="TextBox 29"/>
          <p:cNvSpPr txBox="1"/>
          <p:nvPr/>
        </p:nvSpPr>
        <p:spPr>
          <a:xfrm>
            <a:off x="404184" y="4594326"/>
            <a:ext cx="7718452" cy="2310825"/>
          </a:xfrm>
          <a:prstGeom prst="rect">
            <a:avLst/>
          </a:prstGeom>
          <a:noFill/>
        </p:spPr>
        <p:txBody>
          <a:bodyPr wrap="square" rtlCol="0">
            <a:spAutoFit/>
          </a:bodyPr>
          <a:lstStyle/>
          <a:p>
            <a:pPr algn="ctr">
              <a:lnSpc>
                <a:spcPct val="115000"/>
              </a:lnSpc>
            </a:pPr>
            <a:r>
              <a:rPr lang="en-US" sz="3200" b="1">
                <a:solidFill>
                  <a:srgbClr val="002060"/>
                </a:solidFill>
                <a:latin typeface="Arial" panose="020B0604020202020204" pitchFamily="34" charset="0"/>
                <a:ea typeface="#9Slide02 Noi dung dai" panose="02000000000000000000" pitchFamily="2" charset="0"/>
                <a:cs typeface="Arial" panose="020B0604020202020204" pitchFamily="34" charset="0"/>
              </a:rPr>
              <a:t>15 phút = 0,25 giờ</a:t>
            </a:r>
            <a:endParaRPr lang="en-US" sz="3200" b="1">
              <a:solidFill>
                <a:srgbClr val="002060"/>
              </a:solidFill>
              <a:latin typeface="Arial" panose="020B0604020202020204" pitchFamily="34" charset="0"/>
              <a:ea typeface="#9Slide02 Noi dung dai" panose="02000000000000000000" pitchFamily="2" charset="0"/>
              <a:cs typeface="Arial" panose="020B0604020202020204" pitchFamily="34" charset="0"/>
            </a:endParaRPr>
          </a:p>
          <a:p>
            <a:pPr>
              <a:lnSpc>
                <a:spcPct val="115000"/>
              </a:lnSpc>
            </a:pPr>
            <a:r>
              <a:rPr lang="en-US" sz="3200" b="1">
                <a:solidFill>
                  <a:srgbClr val="002060"/>
                </a:solidFill>
                <a:latin typeface="Arial" panose="020B0604020202020204" pitchFamily="34" charset="0"/>
                <a:ea typeface="#9Slide02 Noi dung dai" panose="02000000000000000000" pitchFamily="2" charset="0"/>
                <a:cs typeface="Arial" panose="020B0604020202020204" pitchFamily="34" charset="0"/>
              </a:rPr>
              <a:t>Quãng đường người đó đi được là:</a:t>
            </a:r>
            <a:endParaRPr lang="en-US" sz="3200" b="1">
              <a:solidFill>
                <a:srgbClr val="002060"/>
              </a:solidFill>
              <a:latin typeface="Arial" panose="020B0604020202020204" pitchFamily="34" charset="0"/>
              <a:ea typeface="#9Slide02 Noi dung dai" panose="02000000000000000000" pitchFamily="2" charset="0"/>
              <a:cs typeface="Arial" panose="020B0604020202020204" pitchFamily="34" charset="0"/>
            </a:endParaRPr>
          </a:p>
          <a:p>
            <a:pPr>
              <a:lnSpc>
                <a:spcPct val="115000"/>
              </a:lnSpc>
            </a:pPr>
            <a:r>
              <a:rPr lang="en-US" sz="3200" b="1">
                <a:solidFill>
                  <a:srgbClr val="002060"/>
                </a:solidFill>
                <a:latin typeface="Arial" panose="020B0604020202020204" pitchFamily="34" charset="0"/>
                <a:ea typeface="#9Slide02 Noi dung dai" panose="02000000000000000000" pitchFamily="2" charset="0"/>
                <a:cs typeface="Arial" panose="020B0604020202020204" pitchFamily="34" charset="0"/>
              </a:rPr>
              <a:t>		12,6 x 0,25 = 3,15 (km)</a:t>
            </a:r>
            <a:endParaRPr lang="en-US" sz="3200" b="1">
              <a:solidFill>
                <a:srgbClr val="002060"/>
              </a:solidFill>
              <a:latin typeface="Arial" panose="020B0604020202020204" pitchFamily="34" charset="0"/>
              <a:ea typeface="#9Slide02 Noi dung dai" panose="02000000000000000000" pitchFamily="2" charset="0"/>
              <a:cs typeface="Arial" panose="020B0604020202020204" pitchFamily="34" charset="0"/>
            </a:endParaRPr>
          </a:p>
          <a:p>
            <a:pPr>
              <a:lnSpc>
                <a:spcPct val="115000"/>
              </a:lnSpc>
            </a:pPr>
            <a:r>
              <a:rPr lang="en-US" sz="3200" b="1">
                <a:solidFill>
                  <a:srgbClr val="002060"/>
                </a:solidFill>
                <a:latin typeface="Arial" panose="020B0604020202020204" pitchFamily="34" charset="0"/>
                <a:ea typeface="#9Slide02 Noi dung dai" panose="02000000000000000000" pitchFamily="2" charset="0"/>
                <a:cs typeface="Arial" panose="020B0604020202020204" pitchFamily="34" charset="0"/>
              </a:rPr>
              <a:t>			  Đáp số: 3,15 km.</a:t>
            </a:r>
            <a:endParaRPr lang="en-US" sz="3200" b="1">
              <a:solidFill>
                <a:srgbClr val="002060"/>
              </a:solidFill>
              <a:latin typeface="Arial" panose="020B0604020202020204" pitchFamily="34" charset="0"/>
              <a:ea typeface="#9Slide02 Noi dung dai" panose="02000000000000000000" pitchFamily="2" charset="0"/>
              <a:cs typeface="Arial" panose="020B0604020202020204" pitchFamily="34" charset="0"/>
            </a:endParaRPr>
          </a:p>
        </p:txBody>
      </p:sp>
      <p:pic>
        <p:nvPicPr>
          <p:cNvPr id="2060" name="Picture 12" descr="Cross Cartoon png download - 604*1024 - Free Transparent Bicycle Pedals png  Download. - CleanPNG / Kiss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5681436" y="1196742"/>
            <a:ext cx="4949427" cy="4531601"/>
            <a:chOff x="5246232" y="907310"/>
            <a:chExt cx="4949427" cy="4531601"/>
          </a:xfrm>
        </p:grpSpPr>
        <p:pic>
          <p:nvPicPr>
            <p:cNvPr id="4" name="Picture 3"/>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983147">
              <a:off x="5246232" y="907310"/>
              <a:ext cx="4949427" cy="4531601"/>
            </a:xfrm>
            <a:prstGeom prst="rect">
              <a:avLst/>
            </a:prstGeom>
          </p:spPr>
        </p:pic>
        <p:sp>
          <p:nvSpPr>
            <p:cNvPr id="5" name="TextBox 4"/>
            <p:cNvSpPr txBox="1"/>
            <p:nvPr/>
          </p:nvSpPr>
          <p:spPr>
            <a:xfrm>
              <a:off x="6088184" y="2637959"/>
              <a:ext cx="3089937" cy="1569660"/>
            </a:xfrm>
            <a:prstGeom prst="rect">
              <a:avLst/>
            </a:prstGeom>
            <a:noFill/>
          </p:spPr>
          <p:txBody>
            <a:bodyPr wrap="square" rtlCol="0">
              <a:spAutoFit/>
            </a:bodyPr>
            <a:lstStyle/>
            <a:p>
              <a:pPr algn="just"/>
              <a:r>
                <a:rPr lang="en-US" sz="2400">
                  <a:latin typeface="Arial" panose="020B0604020202020204" pitchFamily="34" charset="0"/>
                  <a:ea typeface="#9Slide02 Noi dung dai" panose="02000000000000000000" pitchFamily="2" charset="0"/>
                  <a:cs typeface="Arial" panose="020B0604020202020204" pitchFamily="34" charset="0"/>
                </a:rPr>
                <a:t>  Ngoài cách đổi số đo thời gian theo số đo vận tốc, có cách giải nào khác không?</a:t>
              </a:r>
              <a:endParaRPr lang="en-US" sz="2400">
                <a:latin typeface="Arial" panose="020B0604020202020204" pitchFamily="34" charset="0"/>
                <a:ea typeface="#9Slide02 Noi dung dai" panose="02000000000000000000" pitchFamily="2" charset="0"/>
                <a:cs typeface="Arial" panose="020B0604020202020204" pitchFamily="34" charset="0"/>
              </a:endParaRPr>
            </a:p>
          </p:txBody>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up)">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up)">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0">
                                            <p:txEl>
                                              <p:pRg st="0" end="0"/>
                                            </p:txEl>
                                          </p:spTgt>
                                        </p:tgtEl>
                                        <p:attrNameLst>
                                          <p:attrName>style.visibility</p:attrName>
                                        </p:attrNameLst>
                                      </p:cBhvr>
                                      <p:to>
                                        <p:strVal val="visible"/>
                                      </p:to>
                                    </p:set>
                                    <p:animEffect transition="in" filter="fade">
                                      <p:cBhvr>
                                        <p:cTn id="53" dur="1000"/>
                                        <p:tgtEl>
                                          <p:spTgt spid="30">
                                            <p:txEl>
                                              <p:pRg st="0" end="0"/>
                                            </p:txEl>
                                          </p:spTgt>
                                        </p:tgtEl>
                                      </p:cBhvr>
                                    </p:animEffect>
                                    <p:anim calcmode="lin" valueType="num">
                                      <p:cBhvr>
                                        <p:cTn id="54"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0">
                                            <p:txEl>
                                              <p:pRg st="1" end="1"/>
                                            </p:txEl>
                                          </p:spTgt>
                                        </p:tgtEl>
                                        <p:attrNameLst>
                                          <p:attrName>style.visibility</p:attrName>
                                        </p:attrNameLst>
                                      </p:cBhvr>
                                      <p:to>
                                        <p:strVal val="visible"/>
                                      </p:to>
                                    </p:set>
                                    <p:animEffect transition="in" filter="fade">
                                      <p:cBhvr>
                                        <p:cTn id="60" dur="1000"/>
                                        <p:tgtEl>
                                          <p:spTgt spid="30">
                                            <p:txEl>
                                              <p:pRg st="1" end="1"/>
                                            </p:txEl>
                                          </p:spTgt>
                                        </p:tgtEl>
                                      </p:cBhvr>
                                    </p:animEffect>
                                    <p:anim calcmode="lin" valueType="num">
                                      <p:cBhvr>
                                        <p:cTn id="61"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62"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0">
                                            <p:txEl>
                                              <p:pRg st="2" end="2"/>
                                            </p:txEl>
                                          </p:spTgt>
                                        </p:tgtEl>
                                        <p:attrNameLst>
                                          <p:attrName>style.visibility</p:attrName>
                                        </p:attrNameLst>
                                      </p:cBhvr>
                                      <p:to>
                                        <p:strVal val="visible"/>
                                      </p:to>
                                    </p:set>
                                    <p:animEffect transition="in" filter="fade">
                                      <p:cBhvr>
                                        <p:cTn id="67" dur="1000"/>
                                        <p:tgtEl>
                                          <p:spTgt spid="30">
                                            <p:txEl>
                                              <p:pRg st="2" end="2"/>
                                            </p:txEl>
                                          </p:spTgt>
                                        </p:tgtEl>
                                      </p:cBhvr>
                                    </p:animEffect>
                                    <p:anim calcmode="lin" valueType="num">
                                      <p:cBhvr>
                                        <p:cTn id="68"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9"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0">
                                            <p:txEl>
                                              <p:pRg st="3" end="3"/>
                                            </p:txEl>
                                          </p:spTgt>
                                        </p:tgtEl>
                                        <p:attrNameLst>
                                          <p:attrName>style.visibility</p:attrName>
                                        </p:attrNameLst>
                                      </p:cBhvr>
                                      <p:to>
                                        <p:strVal val="visible"/>
                                      </p:to>
                                    </p:set>
                                    <p:animEffect transition="in" filter="fade">
                                      <p:cBhvr>
                                        <p:cTn id="74" dur="1000"/>
                                        <p:tgtEl>
                                          <p:spTgt spid="30">
                                            <p:txEl>
                                              <p:pRg st="3" end="3"/>
                                            </p:txEl>
                                          </p:spTgt>
                                        </p:tgtEl>
                                      </p:cBhvr>
                                    </p:animEffect>
                                    <p:anim calcmode="lin" valueType="num">
                                      <p:cBhvr>
                                        <p:cTn id="75"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76"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0" presetClass="entr" presetSubtype="0" fill="hold" nodeType="click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wedge">
                                      <p:cBhvr>
                                        <p:cTn id="8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25" grpId="0"/>
      <p:bldP spid="26" grpId="0"/>
      <p:bldP spid="27" grpId="0"/>
      <p:bldP spid="3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065" y="1599876"/>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4523" y="-517004"/>
            <a:ext cx="13679775" cy="2705081"/>
          </a:xfrm>
          <a:prstGeom prst="rect">
            <a:avLst/>
          </a:prstGeom>
        </p:spPr>
      </p:pic>
      <p:sp>
        <p:nvSpPr>
          <p:cNvPr id="3" name="文本框 2"/>
          <p:cNvSpPr txBox="1"/>
          <p:nvPr/>
        </p:nvSpPr>
        <p:spPr>
          <a:xfrm>
            <a:off x="2694940" y="69850"/>
            <a:ext cx="9497695" cy="1383665"/>
          </a:xfrm>
          <a:prstGeom prst="rect">
            <a:avLst/>
          </a:prstGeom>
          <a:noFill/>
        </p:spPr>
        <p:txBody>
          <a:bodyPr wrap="square" rtlCol="0">
            <a:spAutoFit/>
          </a:bodyPr>
          <a:lstStyle/>
          <a:p>
            <a:pPr>
              <a:lnSpc>
                <a:spcPct val="150000"/>
              </a:lnSpc>
            </a:pPr>
            <a:r>
              <a:rPr lang="en-US" altLang="zh-CN" sz="2800">
                <a:latin typeface="Arial" panose="020B0604020202020204" pitchFamily="34" charset="0"/>
                <a:ea typeface="字魂105号-简雅黑" panose="00000500000000000000" pitchFamily="2" charset="-122"/>
                <a:cs typeface="Arial" panose="020B0604020202020204" pitchFamily="34" charset="0"/>
              </a:rPr>
              <a:t>Một người đi xe đạp trong 15 phút với vận tốc 12,6 km/giờ. Tính quãng đường đi được của người đó.</a:t>
            </a:r>
            <a:endParaRPr lang="en-US" altLang="zh-CN" sz="2800" dirty="0">
              <a:latin typeface="Arial" panose="020B0604020202020204" pitchFamily="34" charset="0"/>
              <a:ea typeface="字魂105号-简雅黑" panose="00000500000000000000" pitchFamily="2" charset="-122"/>
              <a:cs typeface="Arial" panose="020B0604020202020204" pitchFamily="34" charset="0"/>
            </a:endParaRPr>
          </a:p>
        </p:txBody>
      </p:sp>
      <p:sp>
        <p:nvSpPr>
          <p:cNvPr id="15" name="TextBox 14"/>
          <p:cNvSpPr txBox="1"/>
          <p:nvPr/>
        </p:nvSpPr>
        <p:spPr>
          <a:xfrm>
            <a:off x="-2117534" y="4539"/>
            <a:ext cx="6839210" cy="830997"/>
          </a:xfrm>
          <a:prstGeom prst="rect">
            <a:avLst/>
          </a:prstGeom>
          <a:noFill/>
        </p:spPr>
        <p:txBody>
          <a:bodyPr wrap="square">
            <a:spAutoFit/>
          </a:bodyPr>
          <a:lstStyle/>
          <a:p>
            <a:pPr algn="ctr"/>
            <a:r>
              <a:rPr lang="en-US" altLang="zh-CN" sz="4800">
                <a:solidFill>
                  <a:schemeClr val="bg1"/>
                </a:solidFill>
                <a:latin typeface="Arial" panose="020B0604020202020204" pitchFamily="34" charset="0"/>
                <a:cs typeface="Arial" panose="020B0604020202020204" pitchFamily="34" charset="0"/>
              </a:rPr>
              <a:t>Bài 2</a:t>
            </a:r>
            <a:endParaRPr lang="en-US" altLang="zh-CN" sz="4800">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a:off x="403549" y="1768720"/>
            <a:ext cx="2581634"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Tóm tắt: </a:t>
            </a:r>
            <a:endParaRPr lang="en-US" sz="3600">
              <a:latin typeface="Arial" panose="020B0604020202020204" pitchFamily="34" charset="0"/>
              <a:cs typeface="Arial" panose="020B0604020202020204" pitchFamily="34" charset="0"/>
            </a:endParaRPr>
          </a:p>
        </p:txBody>
      </p:sp>
      <p:sp>
        <p:nvSpPr>
          <p:cNvPr id="19" name="TextBox 18"/>
          <p:cNvSpPr txBox="1"/>
          <p:nvPr/>
        </p:nvSpPr>
        <p:spPr>
          <a:xfrm>
            <a:off x="965476" y="2832682"/>
            <a:ext cx="3067543" cy="584775"/>
          </a:xfrm>
          <a:prstGeom prst="rect">
            <a:avLst/>
          </a:prstGeom>
          <a:noFill/>
        </p:spPr>
        <p:txBody>
          <a:bodyPr wrap="square" rtlCol="0">
            <a:spAutoFit/>
          </a:bodyPr>
          <a:lstStyle/>
          <a:p>
            <a:r>
              <a:rPr lang="en-US" sz="3200">
                <a:solidFill>
                  <a:srgbClr val="51347B"/>
                </a:solidFill>
                <a:latin typeface="Arial" panose="020B0604020202020204" pitchFamily="34" charset="0"/>
                <a:ea typeface="#9Slide02 Noi dung dai" panose="02000000000000000000" pitchFamily="2" charset="0"/>
                <a:cs typeface="Arial" panose="020B0604020202020204" pitchFamily="34" charset="0"/>
              </a:rPr>
              <a:t>t = 15 phút</a:t>
            </a:r>
            <a:endParaRPr lang="en-US" sz="3200">
              <a:solidFill>
                <a:srgbClr val="51347B"/>
              </a:solidFill>
              <a:latin typeface="Arial" panose="020B0604020202020204" pitchFamily="34" charset="0"/>
              <a:ea typeface="#9Slide02 Noi dung dai" panose="02000000000000000000" pitchFamily="2" charset="0"/>
              <a:cs typeface="Arial" panose="020B0604020202020204" pitchFamily="34" charset="0"/>
            </a:endParaRPr>
          </a:p>
        </p:txBody>
      </p:sp>
      <p:sp>
        <p:nvSpPr>
          <p:cNvPr id="20" name="TextBox 19"/>
          <p:cNvSpPr txBox="1"/>
          <p:nvPr/>
        </p:nvSpPr>
        <p:spPr>
          <a:xfrm>
            <a:off x="965477" y="2331479"/>
            <a:ext cx="3458564" cy="584775"/>
          </a:xfrm>
          <a:prstGeom prst="rect">
            <a:avLst/>
          </a:prstGeom>
          <a:noFill/>
        </p:spPr>
        <p:txBody>
          <a:bodyPr wrap="square" rtlCol="0">
            <a:spAutoFit/>
          </a:bodyPr>
          <a:lstStyle/>
          <a:p>
            <a:r>
              <a:rPr lang="en-US" sz="3200">
                <a:solidFill>
                  <a:srgbClr val="51347B"/>
                </a:solidFill>
                <a:latin typeface="Arial" panose="020B0604020202020204" pitchFamily="34" charset="0"/>
                <a:ea typeface="#9Slide02 Noi dung dai" panose="02000000000000000000" pitchFamily="2" charset="0"/>
                <a:cs typeface="Arial" panose="020B0604020202020204" pitchFamily="34" charset="0"/>
              </a:rPr>
              <a:t>v = 12,6 km/giờ</a:t>
            </a:r>
            <a:endParaRPr lang="en-US" sz="3200">
              <a:solidFill>
                <a:srgbClr val="51347B"/>
              </a:solidFill>
              <a:latin typeface="Arial" panose="020B0604020202020204" pitchFamily="34" charset="0"/>
              <a:ea typeface="#9Slide02 Noi dung dai" panose="02000000000000000000" pitchFamily="2" charset="0"/>
              <a:cs typeface="Arial" panose="020B0604020202020204" pitchFamily="34" charset="0"/>
            </a:endParaRPr>
          </a:p>
        </p:txBody>
      </p:sp>
      <p:sp>
        <p:nvSpPr>
          <p:cNvPr id="21" name="TextBox 20"/>
          <p:cNvSpPr txBox="1"/>
          <p:nvPr/>
        </p:nvSpPr>
        <p:spPr>
          <a:xfrm>
            <a:off x="965477" y="3333885"/>
            <a:ext cx="3458564" cy="584775"/>
          </a:xfrm>
          <a:prstGeom prst="rect">
            <a:avLst/>
          </a:prstGeom>
          <a:noFill/>
        </p:spPr>
        <p:txBody>
          <a:bodyPr wrap="square" rtlCol="0">
            <a:spAutoFit/>
          </a:bodyPr>
          <a:lstStyle/>
          <a:p>
            <a:r>
              <a:rPr lang="en-US" sz="3200">
                <a:solidFill>
                  <a:srgbClr val="51347B"/>
                </a:solidFill>
                <a:latin typeface="Arial" panose="020B0604020202020204" pitchFamily="34" charset="0"/>
                <a:ea typeface="#9Slide02 Noi dung dai" panose="02000000000000000000" pitchFamily="2" charset="0"/>
                <a:cs typeface="Arial" panose="020B0604020202020204" pitchFamily="34" charset="0"/>
              </a:rPr>
              <a:t>s = ... ?</a:t>
            </a:r>
            <a:endParaRPr lang="en-US" sz="3200">
              <a:solidFill>
                <a:srgbClr val="51347B"/>
              </a:solidFill>
              <a:latin typeface="Arial" panose="020B0604020202020204" pitchFamily="34" charset="0"/>
              <a:ea typeface="#9Slide02 Noi dung dai" panose="02000000000000000000" pitchFamily="2" charset="0"/>
              <a:cs typeface="Arial" panose="020B0604020202020204" pitchFamily="34" charset="0"/>
            </a:endParaRPr>
          </a:p>
        </p:txBody>
      </p:sp>
      <p:sp>
        <p:nvSpPr>
          <p:cNvPr id="24" name="矩形: 圆角 7"/>
          <p:cNvSpPr/>
          <p:nvPr/>
        </p:nvSpPr>
        <p:spPr>
          <a:xfrm>
            <a:off x="3264138" y="3816079"/>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 name="文本框 5"/>
          <p:cNvSpPr txBox="1"/>
          <p:nvPr/>
        </p:nvSpPr>
        <p:spPr>
          <a:xfrm>
            <a:off x="2855318" y="3910785"/>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rPr>
              <a:t>Bài giải</a:t>
            </a:r>
            <a:endParaRPr lang="en-US" altLang="zh-CN" sz="3600" b="1" spc="240" dirty="0">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endParaRPr>
          </a:p>
        </p:txBody>
      </p:sp>
      <p:sp>
        <p:nvSpPr>
          <p:cNvPr id="25" name="TextBox 24"/>
          <p:cNvSpPr txBox="1"/>
          <p:nvPr/>
        </p:nvSpPr>
        <p:spPr>
          <a:xfrm>
            <a:off x="8739505" y="249555"/>
            <a:ext cx="4472305" cy="521970"/>
          </a:xfrm>
          <a:prstGeom prst="rect">
            <a:avLst/>
          </a:prstGeom>
          <a:noFill/>
        </p:spPr>
        <p:txBody>
          <a:bodyPr wrap="square" rtlCol="0">
            <a:spAutoFit/>
          </a:bodyPr>
          <a:lstStyle/>
          <a:p>
            <a:r>
              <a:rPr lang="en-US" sz="2800">
                <a:solidFill>
                  <a:srgbClr val="2CA349"/>
                </a:solidFill>
                <a:latin typeface="Arial" panose="020B0604020202020204" pitchFamily="34" charset="0"/>
                <a:cs typeface="Arial" panose="020B0604020202020204" pitchFamily="34" charset="0"/>
              </a:rPr>
              <a:t>vận tốc 12,6 km/giờ</a:t>
            </a:r>
            <a:endParaRPr lang="en-US" sz="2800">
              <a:solidFill>
                <a:srgbClr val="2CA349"/>
              </a:solidFill>
              <a:latin typeface="Arial" panose="020B0604020202020204" pitchFamily="34" charset="0"/>
              <a:cs typeface="Arial" panose="020B0604020202020204" pitchFamily="34" charset="0"/>
            </a:endParaRPr>
          </a:p>
        </p:txBody>
      </p:sp>
      <p:sp>
        <p:nvSpPr>
          <p:cNvPr id="26" name="TextBox 25"/>
          <p:cNvSpPr txBox="1"/>
          <p:nvPr/>
        </p:nvSpPr>
        <p:spPr>
          <a:xfrm>
            <a:off x="6866255" y="233045"/>
            <a:ext cx="1795145" cy="521970"/>
          </a:xfrm>
          <a:prstGeom prst="rect">
            <a:avLst/>
          </a:prstGeom>
          <a:noFill/>
        </p:spPr>
        <p:txBody>
          <a:bodyPr wrap="square" rtlCol="0">
            <a:spAutoFit/>
          </a:bodyPr>
          <a:lstStyle/>
          <a:p>
            <a:r>
              <a:rPr lang="en-US" sz="2800">
                <a:solidFill>
                  <a:srgbClr val="2CA349"/>
                </a:solidFill>
                <a:latin typeface="Arial" panose="020B0604020202020204" pitchFamily="34" charset="0"/>
                <a:cs typeface="Arial" panose="020B0604020202020204" pitchFamily="34" charset="0"/>
              </a:rPr>
              <a:t>15 phút</a:t>
            </a:r>
            <a:endParaRPr lang="en-US" sz="2800">
              <a:solidFill>
                <a:srgbClr val="2CA349"/>
              </a:solidFill>
              <a:latin typeface="Arial" panose="020B0604020202020204" pitchFamily="34" charset="0"/>
              <a:cs typeface="Arial" panose="020B0604020202020204" pitchFamily="34" charset="0"/>
            </a:endParaRPr>
          </a:p>
        </p:txBody>
      </p:sp>
      <p:sp>
        <p:nvSpPr>
          <p:cNvPr id="27" name="TextBox 26"/>
          <p:cNvSpPr txBox="1"/>
          <p:nvPr/>
        </p:nvSpPr>
        <p:spPr>
          <a:xfrm>
            <a:off x="2694759" y="877767"/>
            <a:ext cx="4245428" cy="523220"/>
          </a:xfrm>
          <a:prstGeom prst="rect">
            <a:avLst/>
          </a:prstGeom>
          <a:noFill/>
        </p:spPr>
        <p:txBody>
          <a:bodyPr wrap="square" rtlCol="0">
            <a:spAutoFit/>
          </a:bodyPr>
          <a:lstStyle/>
          <a:p>
            <a:r>
              <a:rPr lang="en-US" sz="2800">
                <a:solidFill>
                  <a:srgbClr val="A40B5D"/>
                </a:solidFill>
                <a:latin typeface="Arial" panose="020B0604020202020204" pitchFamily="34" charset="0"/>
                <a:cs typeface="Arial" panose="020B0604020202020204" pitchFamily="34" charset="0"/>
              </a:rPr>
              <a:t>Tính quãng đường</a:t>
            </a:r>
            <a:endParaRPr lang="en-US" sz="2800">
              <a:solidFill>
                <a:srgbClr val="A40B5D"/>
              </a:solidFill>
              <a:latin typeface="Arial" panose="020B0604020202020204" pitchFamily="34" charset="0"/>
              <a:cs typeface="Arial" panose="020B0604020202020204" pitchFamily="34" charset="0"/>
            </a:endParaRPr>
          </a:p>
        </p:txBody>
      </p:sp>
      <p:sp>
        <p:nvSpPr>
          <p:cNvPr id="30" name="TextBox 29"/>
          <p:cNvSpPr txBox="1"/>
          <p:nvPr/>
        </p:nvSpPr>
        <p:spPr>
          <a:xfrm>
            <a:off x="173793" y="4573922"/>
            <a:ext cx="7718452" cy="2310825"/>
          </a:xfrm>
          <a:prstGeom prst="rect">
            <a:avLst/>
          </a:prstGeom>
          <a:noFill/>
        </p:spPr>
        <p:txBody>
          <a:bodyPr wrap="square" rtlCol="0">
            <a:spAutoFit/>
          </a:bodyPr>
          <a:lstStyle/>
          <a:p>
            <a:pPr algn="ctr">
              <a:lnSpc>
                <a:spcPct val="115000"/>
              </a:lnSpc>
            </a:pPr>
            <a:r>
              <a:rPr lang="en-US" sz="3200">
                <a:solidFill>
                  <a:srgbClr val="002060"/>
                </a:solidFill>
                <a:latin typeface="Arial" panose="020B0604020202020204" pitchFamily="34" charset="0"/>
                <a:ea typeface="#9Slide02 Noi dung dai" panose="02000000000000000000" pitchFamily="2" charset="0"/>
                <a:cs typeface="Arial" panose="020B0604020202020204" pitchFamily="34" charset="0"/>
              </a:rPr>
              <a:t>12,6 km/giờ = 0,21 km/phút</a:t>
            </a:r>
            <a:endParaRPr lang="en-US" sz="3200">
              <a:solidFill>
                <a:srgbClr val="002060"/>
              </a:solidFill>
              <a:latin typeface="Arial" panose="020B0604020202020204" pitchFamily="34" charset="0"/>
              <a:ea typeface="#9Slide02 Noi dung dai" panose="02000000000000000000" pitchFamily="2" charset="0"/>
              <a:cs typeface="Arial" panose="020B0604020202020204" pitchFamily="34" charset="0"/>
            </a:endParaRPr>
          </a:p>
          <a:p>
            <a:pPr>
              <a:lnSpc>
                <a:spcPct val="115000"/>
              </a:lnSpc>
            </a:pPr>
            <a:r>
              <a:rPr lang="en-US" sz="3200">
                <a:solidFill>
                  <a:srgbClr val="002060"/>
                </a:solidFill>
                <a:latin typeface="Arial" panose="020B0604020202020204" pitchFamily="34" charset="0"/>
                <a:ea typeface="#9Slide02 Noi dung dai" panose="02000000000000000000" pitchFamily="2" charset="0"/>
                <a:cs typeface="Arial" panose="020B0604020202020204" pitchFamily="34" charset="0"/>
              </a:rPr>
              <a:t>Quãng đường người đó đi được là:</a:t>
            </a:r>
            <a:endParaRPr lang="en-US" sz="3200">
              <a:solidFill>
                <a:srgbClr val="002060"/>
              </a:solidFill>
              <a:latin typeface="Arial" panose="020B0604020202020204" pitchFamily="34" charset="0"/>
              <a:ea typeface="#9Slide02 Noi dung dai" panose="02000000000000000000" pitchFamily="2" charset="0"/>
              <a:cs typeface="Arial" panose="020B0604020202020204" pitchFamily="34" charset="0"/>
            </a:endParaRPr>
          </a:p>
          <a:p>
            <a:pPr>
              <a:lnSpc>
                <a:spcPct val="115000"/>
              </a:lnSpc>
            </a:pPr>
            <a:r>
              <a:rPr lang="en-US" sz="3200">
                <a:solidFill>
                  <a:srgbClr val="002060"/>
                </a:solidFill>
                <a:latin typeface="Arial" panose="020B0604020202020204" pitchFamily="34" charset="0"/>
                <a:ea typeface="#9Slide02 Noi dung dai" panose="02000000000000000000" pitchFamily="2" charset="0"/>
                <a:cs typeface="Arial" panose="020B0604020202020204" pitchFamily="34" charset="0"/>
              </a:rPr>
              <a:t>		0,21 x 15 = 3,15 (km)</a:t>
            </a:r>
            <a:endParaRPr lang="en-US" sz="3200">
              <a:solidFill>
                <a:srgbClr val="002060"/>
              </a:solidFill>
              <a:latin typeface="Arial" panose="020B0604020202020204" pitchFamily="34" charset="0"/>
              <a:ea typeface="#9Slide02 Noi dung dai" panose="02000000000000000000" pitchFamily="2" charset="0"/>
              <a:cs typeface="Arial" panose="020B0604020202020204" pitchFamily="34" charset="0"/>
            </a:endParaRPr>
          </a:p>
          <a:p>
            <a:pPr>
              <a:lnSpc>
                <a:spcPct val="115000"/>
              </a:lnSpc>
            </a:pPr>
            <a:r>
              <a:rPr lang="en-US" sz="3200">
                <a:solidFill>
                  <a:srgbClr val="002060"/>
                </a:solidFill>
                <a:latin typeface="Arial" panose="020B0604020202020204" pitchFamily="34" charset="0"/>
                <a:ea typeface="#9Slide02 Noi dung dai" panose="02000000000000000000" pitchFamily="2" charset="0"/>
                <a:cs typeface="Arial" panose="020B0604020202020204" pitchFamily="34" charset="0"/>
              </a:rPr>
              <a:t>			      Đáp số: 3,15 km.</a:t>
            </a:r>
            <a:endParaRPr lang="en-US" sz="3200">
              <a:solidFill>
                <a:srgbClr val="002060"/>
              </a:solidFill>
              <a:latin typeface="Arial" panose="020B0604020202020204" pitchFamily="34" charset="0"/>
              <a:ea typeface="#9Slide02 Noi dung dai" panose="02000000000000000000" pitchFamily="2" charset="0"/>
              <a:cs typeface="Arial" panose="020B0604020202020204" pitchFamily="34" charset="0"/>
            </a:endParaRPr>
          </a:p>
        </p:txBody>
      </p:sp>
      <p:pic>
        <p:nvPicPr>
          <p:cNvPr id="2060" name="Picture 12" descr="Cross Cartoon png download - 604*1024 - Free Transparent Bicycle Pedals png  Download. - CleanPNG / Kiss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286" y="4006750"/>
            <a:ext cx="2079935" cy="290807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p:cNvSpPr/>
          <p:nvPr/>
        </p:nvSpPr>
        <p:spPr>
          <a:xfrm>
            <a:off x="4033019" y="2450012"/>
            <a:ext cx="525283" cy="393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40B5D"/>
              </a:solidFill>
              <a:latin typeface="Arial" panose="020B0604020202020204" pitchFamily="34" charset="0"/>
              <a:cs typeface="Arial" panose="020B0604020202020204" pitchFamily="34" charset="0"/>
            </a:endParaRPr>
          </a:p>
        </p:txBody>
      </p:sp>
      <p:sp>
        <p:nvSpPr>
          <p:cNvPr id="22" name="TextBox 21"/>
          <p:cNvSpPr txBox="1"/>
          <p:nvPr/>
        </p:nvSpPr>
        <p:spPr>
          <a:xfrm>
            <a:off x="4587462" y="2331479"/>
            <a:ext cx="3458564" cy="584775"/>
          </a:xfrm>
          <a:prstGeom prst="rect">
            <a:avLst/>
          </a:prstGeom>
          <a:noFill/>
        </p:spPr>
        <p:txBody>
          <a:bodyPr wrap="square" rtlCol="0">
            <a:spAutoFit/>
          </a:bodyPr>
          <a:lstStyle/>
          <a:p>
            <a:r>
              <a:rPr lang="en-US" sz="3200">
                <a:solidFill>
                  <a:srgbClr val="A40B5D"/>
                </a:solidFill>
                <a:latin typeface="Arial" panose="020B0604020202020204" pitchFamily="34" charset="0"/>
                <a:ea typeface="#9Slide02 Noi dung dai" panose="02000000000000000000" pitchFamily="2" charset="0"/>
                <a:cs typeface="Arial" panose="020B0604020202020204" pitchFamily="34" charset="0"/>
              </a:rPr>
              <a:t>...km/phút</a:t>
            </a:r>
            <a:endParaRPr lang="en-US" sz="3200">
              <a:solidFill>
                <a:srgbClr val="A40B5D"/>
              </a:solidFill>
              <a:latin typeface="Arial" panose="020B0604020202020204" pitchFamily="34" charset="0"/>
              <a:ea typeface="#9Slide02 Noi dung dai" panose="02000000000000000000" pitchFamily="2" charset="0"/>
              <a:cs typeface="Arial" panose="020B0604020202020204" pitchFamily="34" charset="0"/>
            </a:endParaRPr>
          </a:p>
        </p:txBody>
      </p:sp>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45650" b="52952"/>
          <a:stretch>
            <a:fillRect/>
          </a:stretch>
        </p:blipFill>
        <p:spPr>
          <a:xfrm rot="224570">
            <a:off x="6709673" y="1021812"/>
            <a:ext cx="6348954" cy="5495935"/>
          </a:xfrm>
          <a:prstGeom prst="rect">
            <a:avLst/>
          </a:prstGeom>
        </p:spPr>
      </p:pic>
      <p:sp>
        <p:nvSpPr>
          <p:cNvPr id="8" name="TextBox 7"/>
          <p:cNvSpPr txBox="1"/>
          <p:nvPr/>
        </p:nvSpPr>
        <p:spPr>
          <a:xfrm>
            <a:off x="8773244" y="2185154"/>
            <a:ext cx="2079935"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Nháp</a:t>
            </a:r>
            <a:endParaRPr lang="en-US" sz="2800">
              <a:latin typeface="Arial" panose="020B0604020202020204" pitchFamily="34" charset="0"/>
              <a:cs typeface="Arial" panose="020B0604020202020204" pitchFamily="34" charset="0"/>
            </a:endParaRPr>
          </a:p>
        </p:txBody>
      </p:sp>
      <p:sp>
        <p:nvSpPr>
          <p:cNvPr id="9" name="TextBox 8"/>
          <p:cNvSpPr txBox="1"/>
          <p:nvPr/>
        </p:nvSpPr>
        <p:spPr>
          <a:xfrm>
            <a:off x="7426939" y="2708374"/>
            <a:ext cx="3615533" cy="430887"/>
          </a:xfrm>
          <a:prstGeom prst="rect">
            <a:avLst/>
          </a:prstGeom>
          <a:noFill/>
        </p:spPr>
        <p:txBody>
          <a:bodyPr wrap="square" rtlCol="0">
            <a:spAutoFit/>
          </a:bodyPr>
          <a:lstStyle/>
          <a:p>
            <a:r>
              <a:rPr lang="en-US" sz="2200">
                <a:latin typeface="Arial" panose="020B0604020202020204" pitchFamily="34" charset="0"/>
                <a:cs typeface="Arial" panose="020B0604020202020204" pitchFamily="34" charset="0"/>
              </a:rPr>
              <a:t>12,6 km/giờ = ... km/phút</a:t>
            </a:r>
            <a:endParaRPr lang="en-US" sz="2200">
              <a:latin typeface="Arial" panose="020B0604020202020204" pitchFamily="34" charset="0"/>
              <a:cs typeface="Arial" panose="020B0604020202020204" pitchFamily="34" charset="0"/>
            </a:endParaRPr>
          </a:p>
        </p:txBody>
      </p:sp>
      <p:sp>
        <p:nvSpPr>
          <p:cNvPr id="10" name="TextBox 9"/>
          <p:cNvSpPr txBox="1"/>
          <p:nvPr/>
        </p:nvSpPr>
        <p:spPr>
          <a:xfrm>
            <a:off x="7293294" y="3281798"/>
            <a:ext cx="3846313" cy="2462213"/>
          </a:xfrm>
          <a:prstGeom prst="rect">
            <a:avLst/>
          </a:prstGeom>
          <a:noFill/>
        </p:spPr>
        <p:txBody>
          <a:bodyPr wrap="square" rtlCol="0">
            <a:spAutoFit/>
          </a:bodyPr>
          <a:lstStyle/>
          <a:p>
            <a:pPr algn="just"/>
            <a:r>
              <a:rPr lang="en-US" sz="2200">
                <a:latin typeface="Arial" panose="020B0604020202020204" pitchFamily="34" charset="0"/>
                <a:cs typeface="Arial" panose="020B0604020202020204" pitchFamily="34" charset="0"/>
              </a:rPr>
              <a:t>Vì 1 giờ = 60 phút mà 1 giờ người đó đi được 12,6km nên </a:t>
            </a:r>
            <a:r>
              <a:rPr lang="en-US" sz="2200">
                <a:solidFill>
                  <a:srgbClr val="A40B5D"/>
                </a:solidFill>
                <a:latin typeface="Arial" panose="020B0604020202020204" pitchFamily="34" charset="0"/>
                <a:cs typeface="Arial" panose="020B0604020202020204" pitchFamily="34" charset="0"/>
              </a:rPr>
              <a:t>1 phút</a:t>
            </a:r>
            <a:r>
              <a:rPr lang="en-US" sz="2200">
                <a:latin typeface="Arial" panose="020B0604020202020204" pitchFamily="34" charset="0"/>
                <a:cs typeface="Arial" panose="020B0604020202020204" pitchFamily="34" charset="0"/>
              </a:rPr>
              <a:t> người đó đi được quãng đường là: </a:t>
            </a:r>
            <a:endParaRPr lang="en-US" sz="2200">
              <a:latin typeface="Arial" panose="020B0604020202020204" pitchFamily="34" charset="0"/>
              <a:cs typeface="Arial" panose="020B0604020202020204" pitchFamily="34" charset="0"/>
            </a:endParaRPr>
          </a:p>
          <a:p>
            <a:pPr algn="ctr"/>
            <a:r>
              <a:rPr lang="en-US" sz="2200">
                <a:latin typeface="Arial" panose="020B0604020202020204" pitchFamily="34" charset="0"/>
                <a:cs typeface="Arial" panose="020B0604020202020204" pitchFamily="34" charset="0"/>
              </a:rPr>
              <a:t>12,6 : 60 = </a:t>
            </a:r>
            <a:r>
              <a:rPr lang="en-US" sz="2200">
                <a:solidFill>
                  <a:srgbClr val="A40B5D"/>
                </a:solidFill>
                <a:latin typeface="Arial" panose="020B0604020202020204" pitchFamily="34" charset="0"/>
                <a:cs typeface="Arial" panose="020B0604020202020204" pitchFamily="34" charset="0"/>
              </a:rPr>
              <a:t>0,21 (km)</a:t>
            </a:r>
            <a:r>
              <a:rPr lang="en-US" sz="2200">
                <a:latin typeface="Arial" panose="020B0604020202020204" pitchFamily="34" charset="0"/>
                <a:cs typeface="Arial" panose="020B0604020202020204" pitchFamily="34" charset="0"/>
              </a:rPr>
              <a:t> </a:t>
            </a:r>
            <a:endParaRPr lang="en-US" sz="2200">
              <a:latin typeface="Arial" panose="020B0604020202020204" pitchFamily="34" charset="0"/>
              <a:cs typeface="Arial" panose="020B0604020202020204" pitchFamily="34" charset="0"/>
            </a:endParaRPr>
          </a:p>
          <a:p>
            <a:pPr algn="just"/>
            <a:r>
              <a:rPr lang="en-US" sz="2200">
                <a:latin typeface="Arial" panose="020B0604020202020204" pitchFamily="34" charset="0"/>
                <a:cs typeface="Arial" panose="020B0604020202020204" pitchFamily="34" charset="0"/>
              </a:rPr>
              <a:t>Hay vận tốc người đó là </a:t>
            </a:r>
            <a:r>
              <a:rPr lang="en-US" sz="2200">
                <a:solidFill>
                  <a:srgbClr val="A40B5D"/>
                </a:solidFill>
                <a:latin typeface="Arial" panose="020B0604020202020204" pitchFamily="34" charset="0"/>
                <a:cs typeface="Arial" panose="020B0604020202020204" pitchFamily="34" charset="0"/>
              </a:rPr>
              <a:t>0,21 km/ phút</a:t>
            </a:r>
            <a:r>
              <a:rPr lang="en-US" sz="2200">
                <a:latin typeface="Arial" panose="020B0604020202020204" pitchFamily="34" charset="0"/>
                <a:cs typeface="Arial" panose="020B0604020202020204" pitchFamily="34" charset="0"/>
              </a:rPr>
              <a:t>.</a:t>
            </a:r>
            <a:endParaRPr lang="en-US" sz="2200">
              <a:latin typeface="Arial" panose="020B0604020202020204" pitchFamily="34" charset="0"/>
              <a:cs typeface="Arial" panose="020B0604020202020204" pitchFamily="34" charset="0"/>
            </a:endParaRPr>
          </a:p>
        </p:txBody>
      </p:sp>
      <p:sp>
        <p:nvSpPr>
          <p:cNvPr id="28" name="TextBox 27"/>
          <p:cNvSpPr txBox="1"/>
          <p:nvPr/>
        </p:nvSpPr>
        <p:spPr>
          <a:xfrm>
            <a:off x="3184096" y="2331092"/>
            <a:ext cx="803602" cy="584775"/>
          </a:xfrm>
          <a:prstGeom prst="rect">
            <a:avLst/>
          </a:prstGeom>
          <a:noFill/>
        </p:spPr>
        <p:txBody>
          <a:bodyPr wrap="square" rtlCol="0">
            <a:spAutoFit/>
          </a:bodyPr>
          <a:lstStyle/>
          <a:p>
            <a:r>
              <a:rPr lang="en-US" sz="3200">
                <a:solidFill>
                  <a:srgbClr val="92D050"/>
                </a:solidFill>
                <a:latin typeface="Arial" panose="020B0604020202020204" pitchFamily="34" charset="0"/>
                <a:ea typeface="#9Slide02 Noi dung dai" panose="02000000000000000000" pitchFamily="2" charset="0"/>
                <a:cs typeface="Arial" panose="020B0604020202020204" pitchFamily="34" charset="0"/>
              </a:rPr>
              <a:t>giờ       </a:t>
            </a:r>
            <a:endParaRPr lang="en-US" sz="3200">
              <a:solidFill>
                <a:srgbClr val="92D050"/>
              </a:solidFill>
              <a:latin typeface="Arial" panose="020B0604020202020204" pitchFamily="34" charset="0"/>
              <a:ea typeface="#9Slide02 Noi dung dai" panose="02000000000000000000" pitchFamily="2" charset="0"/>
              <a:cs typeface="Arial" panose="020B0604020202020204" pitchFamily="34" charset="0"/>
            </a:endParaRPr>
          </a:p>
        </p:txBody>
      </p:sp>
      <p:sp>
        <p:nvSpPr>
          <p:cNvPr id="29" name="TextBox 28"/>
          <p:cNvSpPr txBox="1"/>
          <p:nvPr/>
        </p:nvSpPr>
        <p:spPr>
          <a:xfrm>
            <a:off x="2080701" y="2837706"/>
            <a:ext cx="1065709" cy="584775"/>
          </a:xfrm>
          <a:prstGeom prst="rect">
            <a:avLst/>
          </a:prstGeom>
          <a:noFill/>
        </p:spPr>
        <p:txBody>
          <a:bodyPr wrap="square" rtlCol="0">
            <a:spAutoFit/>
          </a:bodyPr>
          <a:lstStyle/>
          <a:p>
            <a:r>
              <a:rPr lang="en-US" sz="3200">
                <a:solidFill>
                  <a:srgbClr val="92D050"/>
                </a:solidFill>
                <a:latin typeface="Arial" panose="020B0604020202020204" pitchFamily="34" charset="0"/>
                <a:ea typeface="#9Slide02 Noi dung dai" panose="02000000000000000000" pitchFamily="2" charset="0"/>
                <a:cs typeface="Arial" panose="020B0604020202020204" pitchFamily="34" charset="0"/>
              </a:rPr>
              <a:t>phút    </a:t>
            </a:r>
            <a:endParaRPr lang="en-US" sz="3200">
              <a:solidFill>
                <a:srgbClr val="92D050"/>
              </a:solidFill>
              <a:latin typeface="Arial" panose="020B0604020202020204" pitchFamily="34" charset="0"/>
              <a:ea typeface="#9Slide02 Noi dung dai" panose="02000000000000000000" pitchFamily="2"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par>
                                <p:cTn id="25" presetID="22" presetClass="entr" presetSubtype="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left)">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wipe(left)">
                                      <p:cBhvr>
                                        <p:cTn id="42" dur="500"/>
                                        <p:tgtEl>
                                          <p:spTgt spid="10">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wipe(left)">
                                      <p:cBhvr>
                                        <p:cTn id="47" dur="500"/>
                                        <p:tgtEl>
                                          <p:spTgt spid="1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1" nodeType="clickEffect">
                                  <p:stCondLst>
                                    <p:cond delay="0"/>
                                  </p:stCondLst>
                                  <p:childTnLst>
                                    <p:animEffect transition="out" filter="dissolv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9" presetClass="exit" presetSubtype="0" fill="hold" nodeType="withEffect">
                                  <p:stCondLst>
                                    <p:cond delay="0"/>
                                  </p:stCondLst>
                                  <p:childTnLst>
                                    <p:animEffect transition="out" filter="dissolv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10">
                                            <p:txEl>
                                              <p:pRg st="0" end="0"/>
                                            </p:txEl>
                                          </p:spTgt>
                                        </p:tgtEl>
                                      </p:cBhvr>
                                    </p:animEffect>
                                    <p:set>
                                      <p:cBhvr>
                                        <p:cTn id="61" dur="1" fill="hold">
                                          <p:stCondLst>
                                            <p:cond delay="499"/>
                                          </p:stCondLst>
                                        </p:cTn>
                                        <p:tgtEl>
                                          <p:spTgt spid="10">
                                            <p:txEl>
                                              <p:pRg st="0" end="0"/>
                                            </p:txEl>
                                          </p:spTgt>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10">
                                            <p:txEl>
                                              <p:pRg st="1" end="1"/>
                                            </p:txEl>
                                          </p:spTgt>
                                        </p:tgtEl>
                                      </p:cBhvr>
                                    </p:animEffect>
                                    <p:set>
                                      <p:cBhvr>
                                        <p:cTn id="64" dur="1" fill="hold">
                                          <p:stCondLst>
                                            <p:cond delay="499"/>
                                          </p:stCondLst>
                                        </p:cTn>
                                        <p:tgtEl>
                                          <p:spTgt spid="10">
                                            <p:txEl>
                                              <p:pRg st="1" end="1"/>
                                            </p:txEl>
                                          </p:spTgt>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10">
                                            <p:txEl>
                                              <p:pRg st="2" end="2"/>
                                            </p:txEl>
                                          </p:spTgt>
                                        </p:tgtEl>
                                      </p:cBhvr>
                                    </p:animEffect>
                                    <p:set>
                                      <p:cBhvr>
                                        <p:cTn id="67" dur="1" fill="hold">
                                          <p:stCondLst>
                                            <p:cond delay="499"/>
                                          </p:stCondLst>
                                        </p:cTn>
                                        <p:tgtEl>
                                          <p:spTgt spid="10">
                                            <p:txEl>
                                              <p:pRg st="2" end="2"/>
                                            </p:txEl>
                                          </p:spTgt>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30">
                                            <p:txEl>
                                              <p:pRg st="0" end="0"/>
                                            </p:txEl>
                                          </p:spTgt>
                                        </p:tgtEl>
                                        <p:attrNameLst>
                                          <p:attrName>style.visibility</p:attrName>
                                        </p:attrNameLst>
                                      </p:cBhvr>
                                      <p:to>
                                        <p:strVal val="visible"/>
                                      </p:to>
                                    </p:set>
                                    <p:animEffect transition="in" filter="wipe(left)">
                                      <p:cBhvr>
                                        <p:cTn id="80" dur="500"/>
                                        <p:tgtEl>
                                          <p:spTgt spid="30">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0">
                                            <p:txEl>
                                              <p:pRg st="1" end="1"/>
                                            </p:txEl>
                                          </p:spTgt>
                                        </p:tgtEl>
                                        <p:attrNameLst>
                                          <p:attrName>style.visibility</p:attrName>
                                        </p:attrNameLst>
                                      </p:cBhvr>
                                      <p:to>
                                        <p:strVal val="visible"/>
                                      </p:to>
                                    </p:set>
                                    <p:animEffect transition="in" filter="wipe(left)">
                                      <p:cBhvr>
                                        <p:cTn id="85" dur="500"/>
                                        <p:tgtEl>
                                          <p:spTgt spid="30">
                                            <p:txEl>
                                              <p:pRg st="1" end="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0">
                                            <p:txEl>
                                              <p:pRg st="2" end="2"/>
                                            </p:txEl>
                                          </p:spTgt>
                                        </p:tgtEl>
                                        <p:attrNameLst>
                                          <p:attrName>style.visibility</p:attrName>
                                        </p:attrNameLst>
                                      </p:cBhvr>
                                      <p:to>
                                        <p:strVal val="visible"/>
                                      </p:to>
                                    </p:set>
                                    <p:animEffect transition="in" filter="wipe(left)">
                                      <p:cBhvr>
                                        <p:cTn id="90" dur="500"/>
                                        <p:tgtEl>
                                          <p:spTgt spid="30">
                                            <p:txEl>
                                              <p:pRg st="2" end="2"/>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0">
                                            <p:txEl>
                                              <p:pRg st="3" end="3"/>
                                            </p:txEl>
                                          </p:spTgt>
                                        </p:tgtEl>
                                        <p:attrNameLst>
                                          <p:attrName>style.visibility</p:attrName>
                                        </p:attrNameLst>
                                      </p:cBhvr>
                                      <p:to>
                                        <p:strVal val="visible"/>
                                      </p:to>
                                    </p:set>
                                    <p:animEffect transition="in" filter="wipe(left)">
                                      <p:cBhvr>
                                        <p:cTn id="95"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3" grpId="0"/>
      <p:bldP spid="30" grpId="0" build="p"/>
      <p:bldP spid="2" grpId="0" bldLvl="0" animBg="1"/>
      <p:bldP spid="22" grpId="0"/>
      <p:bldP spid="8" grpId="0"/>
      <p:bldP spid="8" grpId="1"/>
      <p:bldP spid="9" grpId="0"/>
      <p:bldP spid="9" grpId="1"/>
      <p:bldP spid="10" grpId="0" build="p"/>
      <p:bldP spid="10" grpId="1" build="allAtOnce"/>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0" name="TextBox 29"/>
              <p:cNvSpPr txBox="1"/>
              <p:nvPr/>
            </p:nvSpPr>
            <p:spPr>
              <a:xfrm>
                <a:off x="2268287" y="3215655"/>
                <a:ext cx="7718452" cy="3814445"/>
              </a:xfrm>
              <a:prstGeom prst="rect">
                <a:avLst/>
              </a:prstGeom>
              <a:noFill/>
            </p:spPr>
            <p:txBody>
              <a:bodyPr wrap="square" rtlCol="0">
                <a:spAutoFit/>
              </a:bodyPr>
              <a:lstStyle/>
              <a:p>
                <a:r>
                  <a:rPr lang="en-US" sz="3200" b="1">
                    <a:solidFill>
                      <a:srgbClr val="002060"/>
                    </a:solidFill>
                    <a:latin typeface="Arial" panose="020B0604020202020204" pitchFamily="34" charset="0"/>
                    <a:ea typeface="Cambria Math" panose="02040503050406030204" pitchFamily="18" charset="0"/>
                    <a:cs typeface="Arial" panose="020B0604020202020204" pitchFamily="34" charset="0"/>
                  </a:rPr>
                  <a:t>Thời gian người đó đi là:</a:t>
                </a:r>
                <a:endParaRPr lang="en-US" sz="3200" b="1">
                  <a:solidFill>
                    <a:srgbClr val="002060"/>
                  </a:solidFill>
                  <a:latin typeface="Arial" panose="020B0604020202020204" pitchFamily="34" charset="0"/>
                  <a:ea typeface="Cambria Math" panose="02040503050406030204" pitchFamily="18" charset="0"/>
                  <a:cs typeface="Arial" panose="020B0604020202020204" pitchFamily="34" charset="0"/>
                </a:endParaRPr>
              </a:p>
              <a:p>
                <a:pPr algn="ctr"/>
                <a:r>
                  <a:rPr lang="en-US" sz="3200" b="1">
                    <a:solidFill>
                      <a:srgbClr val="002060"/>
                    </a:solidFill>
                    <a:latin typeface="Arial" panose="020B0604020202020204" pitchFamily="34" charset="0"/>
                    <a:ea typeface="Cambria Math" panose="02040503050406030204" pitchFamily="18" charset="0"/>
                    <a:cs typeface="Arial" panose="020B0604020202020204" pitchFamily="34" charset="0"/>
                  </a:rPr>
                  <a:t>11 giờ - 8 giờ 20 phút = 2 giờ 40 phút</a:t>
                </a:r>
                <a:endParaRPr lang="en-US" sz="3200" b="1">
                  <a:solidFill>
                    <a:srgbClr val="002060"/>
                  </a:solidFill>
                  <a:latin typeface="Arial" panose="020B0604020202020204" pitchFamily="34" charset="0"/>
                  <a:ea typeface="Cambria Math" panose="02040503050406030204" pitchFamily="18" charset="0"/>
                  <a:cs typeface="Arial" panose="020B0604020202020204" pitchFamily="34" charset="0"/>
                </a:endParaRPr>
              </a:p>
              <a:p>
                <a:pPr algn="ctr"/>
                <a:r>
                  <a:rPr lang="en-US" sz="3200" b="1">
                    <a:solidFill>
                      <a:srgbClr val="002060"/>
                    </a:solidFill>
                    <a:latin typeface="Arial" panose="020B0604020202020204" pitchFamily="34" charset="0"/>
                    <a:ea typeface="Cambria Math" panose="02040503050406030204" pitchFamily="18" charset="0"/>
                    <a:cs typeface="Arial" panose="020B0604020202020204" pitchFamily="34" charset="0"/>
                  </a:rPr>
                  <a:t>Đổi: 2 giờ 40 phút = 2</a:t>
                </a:r>
                <a14:m>
                  <m:oMath xmlns:m="http://schemas.openxmlformats.org/officeDocument/2006/math">
                    <m:f>
                      <m:fPr>
                        <m:ctrlPr>
                          <a:rPr lang="en-US" sz="4000" b="1" i="1" smtClean="0">
                            <a:solidFill>
                              <a:srgbClr val="002060"/>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cs typeface="Cambria Math" panose="02040503050406030204" pitchFamily="18" charset="0"/>
                          </a:rPr>
                          <m:t>𝟐</m:t>
                        </m:r>
                      </m:num>
                      <m:den>
                        <m:r>
                          <a:rPr lang="en-US" sz="4000" b="1" i="1" smtClean="0">
                            <a:solidFill>
                              <a:srgbClr val="002060"/>
                            </a:solidFill>
                            <a:latin typeface="Cambria Math" panose="02040503050406030204" pitchFamily="18" charset="0"/>
                            <a:ea typeface="Cambria Math" panose="02040503050406030204" pitchFamily="18" charset="0"/>
                            <a:cs typeface="Cambria Math" panose="02040503050406030204" pitchFamily="18" charset="0"/>
                          </a:rPr>
                          <m:t>𝟑</m:t>
                        </m:r>
                      </m:den>
                    </m:f>
                  </m:oMath>
                </a14:m>
                <a:r>
                  <a:rPr lang="en-US" sz="3200" b="1">
                    <a:solidFill>
                      <a:srgbClr val="002060"/>
                    </a:solidFill>
                    <a:latin typeface="Arial" panose="020B0604020202020204" pitchFamily="34" charset="0"/>
                    <a:ea typeface="Cambria Math" panose="02040503050406030204" pitchFamily="18" charset="0"/>
                    <a:cs typeface="Arial" panose="020B0604020202020204" pitchFamily="34" charset="0"/>
                  </a:rPr>
                  <a:t> giờ = </a:t>
                </a:r>
                <a14:m>
                  <m:oMath xmlns:m="http://schemas.openxmlformats.org/officeDocument/2006/math">
                    <m:f>
                      <m:fPr>
                        <m:ctrlPr>
                          <a:rPr lang="en-US" sz="4000" b="1" i="1">
                            <a:solidFill>
                              <a:srgbClr val="002060"/>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cs typeface="Cambria Math" panose="02040503050406030204" pitchFamily="18" charset="0"/>
                          </a:rPr>
                          <m:t>𝟖</m:t>
                        </m:r>
                      </m:num>
                      <m:den>
                        <m:r>
                          <a:rPr lang="en-US" sz="4000" b="1" i="1">
                            <a:solidFill>
                              <a:srgbClr val="002060"/>
                            </a:solidFill>
                            <a:latin typeface="Cambria Math" panose="02040503050406030204" pitchFamily="18" charset="0"/>
                            <a:ea typeface="Cambria Math" panose="02040503050406030204" pitchFamily="18" charset="0"/>
                            <a:cs typeface="Cambria Math" panose="02040503050406030204" pitchFamily="18" charset="0"/>
                          </a:rPr>
                          <m:t>𝟑</m:t>
                        </m:r>
                      </m:den>
                    </m:f>
                  </m:oMath>
                </a14:m>
                <a:r>
                  <a:rPr lang="en-US" sz="3200" b="1">
                    <a:solidFill>
                      <a:srgbClr val="002060"/>
                    </a:solidFill>
                    <a:latin typeface="Arial" panose="020B0604020202020204" pitchFamily="34" charset="0"/>
                    <a:ea typeface="Cambria Math" panose="02040503050406030204" pitchFamily="18" charset="0"/>
                    <a:cs typeface="Arial" panose="020B0604020202020204" pitchFamily="34" charset="0"/>
                  </a:rPr>
                  <a:t> giờ</a:t>
                </a:r>
                <a:endParaRPr lang="en-US" sz="3200" b="1">
                  <a:solidFill>
                    <a:srgbClr val="002060"/>
                  </a:solidFill>
                  <a:latin typeface="Arial" panose="020B0604020202020204" pitchFamily="34" charset="0"/>
                  <a:ea typeface="Cambria Math" panose="02040503050406030204" pitchFamily="18" charset="0"/>
                  <a:cs typeface="Arial" panose="020B0604020202020204" pitchFamily="34" charset="0"/>
                </a:endParaRPr>
              </a:p>
              <a:p>
                <a:r>
                  <a:rPr lang="en-US" sz="3200" b="1">
                    <a:solidFill>
                      <a:srgbClr val="002060"/>
                    </a:solidFill>
                    <a:latin typeface="Arial" panose="020B0604020202020204" pitchFamily="34" charset="0"/>
                    <a:ea typeface="Cambria Math" panose="02040503050406030204" pitchFamily="18" charset="0"/>
                    <a:cs typeface="Arial" panose="020B0604020202020204" pitchFamily="34" charset="0"/>
                  </a:rPr>
                  <a:t>Quãng đường người đó đi được là:</a:t>
                </a:r>
                <a:endParaRPr lang="en-US" sz="3200" b="1">
                  <a:solidFill>
                    <a:srgbClr val="002060"/>
                  </a:solidFill>
                  <a:latin typeface="Arial" panose="020B0604020202020204" pitchFamily="34" charset="0"/>
                  <a:ea typeface="Cambria Math" panose="02040503050406030204" pitchFamily="18" charset="0"/>
                  <a:cs typeface="Arial" panose="020B0604020202020204" pitchFamily="34" charset="0"/>
                </a:endParaRPr>
              </a:p>
              <a:p>
                <a:r>
                  <a:rPr lang="en-US" sz="3200" b="1">
                    <a:solidFill>
                      <a:srgbClr val="002060"/>
                    </a:solidFill>
                    <a:latin typeface="Arial" panose="020B0604020202020204" pitchFamily="34" charset="0"/>
                    <a:ea typeface="Cambria Math" panose="02040503050406030204" pitchFamily="18" charset="0"/>
                    <a:cs typeface="Arial" panose="020B0604020202020204" pitchFamily="34" charset="0"/>
                  </a:rPr>
                  <a:t>		42 </a:t>
                </a:r>
                <a14:m>
                  <m:oMath xmlns:m="http://schemas.openxmlformats.org/officeDocument/2006/math">
                    <m:r>
                      <a:rPr lang="en-US" sz="3200" b="1" i="1" smtClean="0">
                        <a:solidFill>
                          <a:srgbClr val="002060"/>
                        </a:solidFill>
                        <a:latin typeface="Cambria Math" panose="02040503050406030204" pitchFamily="18" charset="0"/>
                        <a:ea typeface="MS Mincho" charset="0"/>
                        <a:cs typeface="Cambria Math" panose="02040503050406030204" pitchFamily="18" charset="0"/>
                      </a:rPr>
                      <m:t>×</m:t>
                    </m:r>
                  </m:oMath>
                </a14:m>
                <a:r>
                  <a:rPr lang="en-US" sz="3200" b="1">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f>
                      <m:fPr>
                        <m:ctrlPr>
                          <a:rPr lang="en-US" sz="3600" b="1" i="1">
                            <a:solidFill>
                              <a:srgbClr val="002060"/>
                            </a:solidFill>
                            <a:latin typeface="Cambria Math" panose="02040503050406030204" pitchFamily="18" charset="0"/>
                            <a:ea typeface="Cambria Math" panose="02040503050406030204" pitchFamily="18" charset="0"/>
                            <a:cs typeface="Cambria Math" panose="02040503050406030204" pitchFamily="18" charset="0"/>
                          </a:rPr>
                        </m:ctrlPr>
                      </m:fPr>
                      <m:num>
                        <m:r>
                          <a:rPr lang="en-US" sz="3600" b="1" i="1">
                            <a:solidFill>
                              <a:srgbClr val="002060"/>
                            </a:solidFill>
                            <a:latin typeface="Cambria Math" panose="02040503050406030204" pitchFamily="18" charset="0"/>
                            <a:ea typeface="Cambria Math" panose="02040503050406030204" pitchFamily="18" charset="0"/>
                            <a:cs typeface="Cambria Math" panose="02040503050406030204" pitchFamily="18" charset="0"/>
                          </a:rPr>
                          <m:t>𝟖</m:t>
                        </m:r>
                      </m:num>
                      <m:den>
                        <m:r>
                          <a:rPr lang="en-US" sz="3600" b="1" i="1">
                            <a:solidFill>
                              <a:srgbClr val="002060"/>
                            </a:solidFill>
                            <a:latin typeface="Cambria Math" panose="02040503050406030204" pitchFamily="18" charset="0"/>
                            <a:ea typeface="Cambria Math" panose="02040503050406030204" pitchFamily="18" charset="0"/>
                            <a:cs typeface="Cambria Math" panose="02040503050406030204" pitchFamily="18" charset="0"/>
                          </a:rPr>
                          <m:t>𝟑</m:t>
                        </m:r>
                      </m:den>
                    </m:f>
                  </m:oMath>
                </a14:m>
                <a:r>
                  <a:rPr lang="en-US" sz="3200" b="1">
                    <a:solidFill>
                      <a:srgbClr val="002060"/>
                    </a:solidFill>
                    <a:latin typeface="Arial" panose="020B0604020202020204" pitchFamily="34" charset="0"/>
                    <a:ea typeface="Cambria Math" panose="02040503050406030204" pitchFamily="18" charset="0"/>
                    <a:cs typeface="Arial" panose="020B0604020202020204" pitchFamily="34" charset="0"/>
                  </a:rPr>
                  <a:t> = 112 (km)</a:t>
                </a:r>
                <a:endParaRPr lang="en-US" sz="3200" b="1">
                  <a:solidFill>
                    <a:srgbClr val="002060"/>
                  </a:solidFill>
                  <a:latin typeface="Arial" panose="020B0604020202020204" pitchFamily="34" charset="0"/>
                  <a:ea typeface="Cambria Math" panose="02040503050406030204" pitchFamily="18" charset="0"/>
                  <a:cs typeface="Arial" panose="020B0604020202020204" pitchFamily="34" charset="0"/>
                </a:endParaRPr>
              </a:p>
              <a:p>
                <a:r>
                  <a:rPr lang="en-US" sz="3200" b="1">
                    <a:solidFill>
                      <a:srgbClr val="002060"/>
                    </a:solidFill>
                    <a:latin typeface="Arial" panose="020B0604020202020204" pitchFamily="34" charset="0"/>
                    <a:ea typeface="Cambria Math" panose="02040503050406030204" pitchFamily="18" charset="0"/>
                    <a:cs typeface="Arial" panose="020B0604020202020204" pitchFamily="34" charset="0"/>
                  </a:rPr>
                  <a:t>			      Đáp số: 112 km.</a:t>
                </a:r>
                <a:endParaRPr lang="en-US" sz="3200" b="1">
                  <a:solidFill>
                    <a:srgbClr val="002060"/>
                  </a:solidFill>
                  <a:latin typeface="Arial" panose="020B0604020202020204" pitchFamily="34" charset="0"/>
                  <a:ea typeface="Cambria Math" panose="02040503050406030204" pitchFamily="18" charset="0"/>
                  <a:cs typeface="Arial" panose="020B0604020202020204" pitchFamily="34" charset="0"/>
                </a:endParaRPr>
              </a:p>
            </p:txBody>
          </p:sp>
        </mc:Choice>
        <mc:Fallback>
          <p:sp>
            <p:nvSpPr>
              <p:cNvPr id="30" name="TextBox 29"/>
              <p:cNvSpPr txBox="1">
                <a:spLocks noRot="1" noChangeAspect="1" noMove="1" noResize="1" noEditPoints="1" noAdjustHandles="1" noChangeArrowheads="1" noChangeShapeType="1" noTextEdit="1"/>
              </p:cNvSpPr>
              <p:nvPr/>
            </p:nvSpPr>
            <p:spPr>
              <a:xfrm>
                <a:off x="2268287" y="3215655"/>
                <a:ext cx="7718452" cy="3814445"/>
              </a:xfrm>
              <a:prstGeom prst="rect">
                <a:avLst/>
              </a:prstGeom>
              <a:blipFill rotWithShape="1">
                <a:blip r:embed="rId1"/>
                <a:stretch>
                  <a:fillRect l="-1" r="1"/>
                </a:stretch>
              </a:blipFill>
            </p:spPr>
            <p:txBody>
              <a:bodyPr/>
              <a:lstStyle/>
              <a:p>
                <a:r>
                  <a:rPr lang="en-US" altLang="en-US">
                    <a:noFill/>
                  </a:rPr>
                  <a:t> </a:t>
                </a:r>
              </a:p>
            </p:txBody>
          </p:sp>
        </mc:Fallback>
      </mc:AlternateContent>
      <p:pic>
        <p:nvPicPr>
          <p:cNvPr id="13" name="Picture 12"/>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p:cNvSpPr txBox="1"/>
          <p:nvPr/>
        </p:nvSpPr>
        <p:spPr>
          <a:xfrm>
            <a:off x="2695575" y="114935"/>
            <a:ext cx="9497060" cy="1383665"/>
          </a:xfrm>
          <a:prstGeom prst="rect">
            <a:avLst/>
          </a:prstGeom>
          <a:noFill/>
        </p:spPr>
        <p:txBody>
          <a:bodyPr wrap="square" rtlCol="0">
            <a:spAutoFit/>
          </a:bodyPr>
          <a:lstStyle/>
          <a:p>
            <a:pPr>
              <a:lnSpc>
                <a:spcPct val="150000"/>
              </a:lnSpc>
            </a:pPr>
            <a:r>
              <a:rPr lang="en-US" altLang="zh-CN" sz="2800">
                <a:latin typeface="Arial" panose="020B0604020202020204" pitchFamily="34" charset="0"/>
                <a:ea typeface="字魂105号-简雅黑" panose="00000500000000000000" pitchFamily="2" charset="-122"/>
                <a:cs typeface="Arial" panose="020B0604020202020204" pitchFamily="34" charset="0"/>
              </a:rPr>
              <a:t>Một xe máy đi từ A lúc 8 giờ 20 phút với vận tốc 42 km/giờ, đến B lúc 11 giờ. Tính độ dài quãng đường AB.</a:t>
            </a:r>
            <a:endParaRPr lang="en-US" altLang="zh-CN" sz="2800" dirty="0">
              <a:latin typeface="Arial" panose="020B0604020202020204" pitchFamily="34" charset="0"/>
              <a:ea typeface="字魂105号-简雅黑" panose="00000500000000000000" pitchFamily="2" charset="-122"/>
              <a:cs typeface="Arial" panose="020B0604020202020204" pitchFamily="34" charset="0"/>
            </a:endParaRPr>
          </a:p>
        </p:txBody>
      </p:sp>
      <p:sp>
        <p:nvSpPr>
          <p:cNvPr id="15" name="TextBox 14"/>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Arial" panose="020B0604020202020204" pitchFamily="34" charset="0"/>
                <a:cs typeface="Arial" panose="020B0604020202020204" pitchFamily="34" charset="0"/>
              </a:rPr>
              <a:t>Bài 3</a:t>
            </a:r>
            <a:endParaRPr lang="en-US" altLang="zh-CN" sz="4800">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a:off x="11727264" y="2062588"/>
            <a:ext cx="2581634" cy="584775"/>
          </a:xfrm>
          <a:prstGeom prst="rect">
            <a:avLst/>
          </a:prstGeom>
          <a:noFill/>
        </p:spPr>
        <p:txBody>
          <a:bodyPr wrap="square" rtlCol="0">
            <a:spAutoFit/>
          </a:bodyPr>
          <a:lstStyle/>
          <a:p>
            <a:r>
              <a:rPr lang="en-US" sz="3200">
                <a:solidFill>
                  <a:schemeClr val="accent2">
                    <a:lumMod val="75000"/>
                  </a:schemeClr>
                </a:solidFill>
                <a:latin typeface="Arial" panose="020B0604020202020204" pitchFamily="34" charset="0"/>
                <a:cs typeface="Arial" panose="020B0604020202020204" pitchFamily="34" charset="0"/>
              </a:rPr>
              <a:t>B</a:t>
            </a:r>
            <a:endParaRPr lang="en-US" sz="3200">
              <a:solidFill>
                <a:schemeClr val="accent2">
                  <a:lumMod val="75000"/>
                </a:schemeClr>
              </a:solidFill>
              <a:latin typeface="Arial" panose="020B0604020202020204" pitchFamily="34" charset="0"/>
              <a:cs typeface="Arial" panose="020B0604020202020204" pitchFamily="34" charset="0"/>
            </a:endParaRPr>
          </a:p>
        </p:txBody>
      </p:sp>
      <p:sp>
        <p:nvSpPr>
          <p:cNvPr id="19" name="TextBox 18"/>
          <p:cNvSpPr txBox="1"/>
          <p:nvPr/>
        </p:nvSpPr>
        <p:spPr>
          <a:xfrm>
            <a:off x="11056794" y="2708717"/>
            <a:ext cx="3067543" cy="523220"/>
          </a:xfrm>
          <a:prstGeom prst="rect">
            <a:avLst/>
          </a:prstGeom>
          <a:noFill/>
        </p:spPr>
        <p:txBody>
          <a:bodyPr wrap="square" rtlCol="0">
            <a:spAutoFit/>
          </a:bodyPr>
          <a:lstStyle/>
          <a:p>
            <a:r>
              <a:rPr lang="en-US" sz="2800">
                <a:solidFill>
                  <a:srgbClr val="51347B"/>
                </a:solidFill>
                <a:latin typeface="Arial" panose="020B0604020202020204" pitchFamily="34" charset="0"/>
                <a:cs typeface="Arial" panose="020B0604020202020204" pitchFamily="34" charset="0"/>
              </a:rPr>
              <a:t>11 giờ</a:t>
            </a:r>
            <a:endParaRPr lang="en-US" sz="2800">
              <a:solidFill>
                <a:srgbClr val="51347B"/>
              </a:solidFill>
              <a:latin typeface="Arial" panose="020B0604020202020204" pitchFamily="34" charset="0"/>
              <a:cs typeface="Arial" panose="020B0604020202020204" pitchFamily="34" charset="0"/>
            </a:endParaRPr>
          </a:p>
        </p:txBody>
      </p:sp>
      <p:sp>
        <p:nvSpPr>
          <p:cNvPr id="20" name="TextBox 19"/>
          <p:cNvSpPr txBox="1"/>
          <p:nvPr/>
        </p:nvSpPr>
        <p:spPr>
          <a:xfrm>
            <a:off x="98881" y="2705537"/>
            <a:ext cx="3458564" cy="523220"/>
          </a:xfrm>
          <a:prstGeom prst="rect">
            <a:avLst/>
          </a:prstGeom>
          <a:noFill/>
        </p:spPr>
        <p:txBody>
          <a:bodyPr wrap="square" rtlCol="0">
            <a:spAutoFit/>
          </a:bodyPr>
          <a:lstStyle/>
          <a:p>
            <a:r>
              <a:rPr lang="en-US" sz="2800">
                <a:solidFill>
                  <a:srgbClr val="51347B"/>
                </a:solidFill>
                <a:latin typeface="Arial" panose="020B0604020202020204" pitchFamily="34" charset="0"/>
                <a:cs typeface="Arial" panose="020B0604020202020204" pitchFamily="34" charset="0"/>
              </a:rPr>
              <a:t>8 giờ 20 phút</a:t>
            </a:r>
            <a:endParaRPr lang="en-US" sz="2800">
              <a:solidFill>
                <a:srgbClr val="51347B"/>
              </a:solidFill>
              <a:latin typeface="Arial" panose="020B0604020202020204" pitchFamily="34" charset="0"/>
              <a:cs typeface="Arial" panose="020B0604020202020204" pitchFamily="34" charset="0"/>
            </a:endParaRPr>
          </a:p>
        </p:txBody>
      </p:sp>
      <p:sp>
        <p:nvSpPr>
          <p:cNvPr id="21" name="TextBox 20"/>
          <p:cNvSpPr txBox="1"/>
          <p:nvPr/>
        </p:nvSpPr>
        <p:spPr>
          <a:xfrm>
            <a:off x="233260" y="2098277"/>
            <a:ext cx="3458564" cy="584775"/>
          </a:xfrm>
          <a:prstGeom prst="rect">
            <a:avLst/>
          </a:prstGeom>
          <a:noFill/>
        </p:spPr>
        <p:txBody>
          <a:bodyPr wrap="square" rtlCol="0">
            <a:spAutoFit/>
          </a:bodyPr>
          <a:lstStyle/>
          <a:p>
            <a:r>
              <a:rPr lang="en-US" sz="3200">
                <a:solidFill>
                  <a:schemeClr val="accent2">
                    <a:lumMod val="75000"/>
                  </a:schemeClr>
                </a:solidFill>
                <a:latin typeface="Arial" panose="020B0604020202020204" pitchFamily="34" charset="0"/>
                <a:ea typeface="#9Slide02 Noi dung dai" panose="02000000000000000000" pitchFamily="2" charset="0"/>
                <a:cs typeface="Arial" panose="020B0604020202020204" pitchFamily="34" charset="0"/>
              </a:rPr>
              <a:t>A</a:t>
            </a:r>
            <a:endParaRPr lang="en-US" sz="3200">
              <a:solidFill>
                <a:schemeClr val="accent2">
                  <a:lumMod val="75000"/>
                </a:schemeClr>
              </a:solidFill>
              <a:latin typeface="Arial" panose="020B0604020202020204" pitchFamily="34" charset="0"/>
              <a:ea typeface="#9Slide02 Noi dung dai" panose="02000000000000000000" pitchFamily="2" charset="0"/>
              <a:cs typeface="Arial" panose="020B0604020202020204" pitchFamily="34" charset="0"/>
            </a:endParaRPr>
          </a:p>
        </p:txBody>
      </p:sp>
      <p:sp>
        <p:nvSpPr>
          <p:cNvPr id="24" name="矩形: 圆角 7"/>
          <p:cNvSpPr/>
          <p:nvPr/>
        </p:nvSpPr>
        <p:spPr>
          <a:xfrm>
            <a:off x="5095831" y="2694277"/>
            <a:ext cx="2096105" cy="588526"/>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3" name="文本框 5"/>
          <p:cNvSpPr txBox="1"/>
          <p:nvPr/>
        </p:nvSpPr>
        <p:spPr>
          <a:xfrm>
            <a:off x="4687013" y="2694277"/>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rPr>
              <a:t>Bài giải</a:t>
            </a:r>
            <a:endParaRPr lang="en-US" altLang="zh-CN" sz="3600" b="1" spc="240" dirty="0">
              <a:solidFill>
                <a:schemeClr val="bg2"/>
              </a:solidFill>
              <a:effectLst>
                <a:outerShdw blurRad="38100" dist="38100" dir="2700000" algn="tl">
                  <a:srgbClr val="000000">
                    <a:alpha val="43137"/>
                  </a:srgbClr>
                </a:outerShdw>
              </a:effectLst>
              <a:latin typeface="Arial" panose="020B0604020202020204" pitchFamily="34" charset="0"/>
              <a:ea typeface="字魂105号-简雅黑" panose="00000500000000000000" pitchFamily="2" charset="-122"/>
              <a:cs typeface="Arial" panose="020B0604020202020204" pitchFamily="34" charset="0"/>
            </a:endParaRPr>
          </a:p>
        </p:txBody>
      </p:sp>
      <p:sp>
        <p:nvSpPr>
          <p:cNvPr id="25" name="TextBox 24"/>
          <p:cNvSpPr txBox="1"/>
          <p:nvPr/>
        </p:nvSpPr>
        <p:spPr>
          <a:xfrm>
            <a:off x="9068065" y="281989"/>
            <a:ext cx="4245428" cy="523220"/>
          </a:xfrm>
          <a:prstGeom prst="rect">
            <a:avLst/>
          </a:prstGeom>
          <a:noFill/>
        </p:spPr>
        <p:txBody>
          <a:bodyPr wrap="square" rtlCol="0">
            <a:spAutoFit/>
          </a:bodyPr>
          <a:lstStyle/>
          <a:p>
            <a:r>
              <a:rPr lang="en-US" sz="2800">
                <a:solidFill>
                  <a:schemeClr val="accent2">
                    <a:lumMod val="75000"/>
                  </a:schemeClr>
                </a:solidFill>
                <a:latin typeface="Arial" panose="020B0604020202020204" pitchFamily="34" charset="0"/>
                <a:cs typeface="Arial" panose="020B0604020202020204" pitchFamily="34" charset="0"/>
              </a:rPr>
              <a:t>vận tốc 42 km/giờ</a:t>
            </a:r>
            <a:endParaRPr lang="en-US" sz="2800">
              <a:solidFill>
                <a:schemeClr val="accent2">
                  <a:lumMod val="75000"/>
                </a:schemeClr>
              </a:solidFill>
              <a:latin typeface="Arial" panose="020B0604020202020204" pitchFamily="34" charset="0"/>
              <a:cs typeface="Arial" panose="020B0604020202020204" pitchFamily="34" charset="0"/>
            </a:endParaRPr>
          </a:p>
        </p:txBody>
      </p:sp>
      <p:sp>
        <p:nvSpPr>
          <p:cNvPr id="26" name="TextBox 25"/>
          <p:cNvSpPr txBox="1"/>
          <p:nvPr/>
        </p:nvSpPr>
        <p:spPr>
          <a:xfrm>
            <a:off x="4625826" y="294035"/>
            <a:ext cx="4245428" cy="523220"/>
          </a:xfrm>
          <a:prstGeom prst="rect">
            <a:avLst/>
          </a:prstGeom>
          <a:noFill/>
        </p:spPr>
        <p:txBody>
          <a:bodyPr wrap="square" rtlCol="0">
            <a:spAutoFit/>
          </a:bodyPr>
          <a:lstStyle/>
          <a:p>
            <a:r>
              <a:rPr lang="en-US" sz="2800">
                <a:solidFill>
                  <a:srgbClr val="2CA349"/>
                </a:solidFill>
                <a:latin typeface="Arial" panose="020B0604020202020204" pitchFamily="34" charset="0"/>
                <a:cs typeface="Arial" panose="020B0604020202020204" pitchFamily="34" charset="0"/>
              </a:rPr>
              <a:t>đi từ A lúc 8 giờ 20 phút</a:t>
            </a:r>
            <a:endParaRPr lang="en-US" sz="2800">
              <a:solidFill>
                <a:srgbClr val="2CA349"/>
              </a:solidFill>
              <a:latin typeface="Arial" panose="020B0604020202020204" pitchFamily="34" charset="0"/>
              <a:cs typeface="Arial" panose="020B0604020202020204" pitchFamily="34" charset="0"/>
            </a:endParaRPr>
          </a:p>
        </p:txBody>
      </p:sp>
      <p:sp>
        <p:nvSpPr>
          <p:cNvPr id="27" name="TextBox 26"/>
          <p:cNvSpPr txBox="1"/>
          <p:nvPr/>
        </p:nvSpPr>
        <p:spPr>
          <a:xfrm>
            <a:off x="5449533" y="918046"/>
            <a:ext cx="4775079" cy="523220"/>
          </a:xfrm>
          <a:prstGeom prst="rect">
            <a:avLst/>
          </a:prstGeom>
          <a:noFill/>
        </p:spPr>
        <p:txBody>
          <a:bodyPr wrap="square" rtlCol="0">
            <a:spAutoFit/>
          </a:bodyPr>
          <a:lstStyle/>
          <a:p>
            <a:r>
              <a:rPr lang="en-US" sz="2800">
                <a:solidFill>
                  <a:schemeClr val="accent4">
                    <a:lumMod val="60000"/>
                    <a:lumOff val="40000"/>
                  </a:schemeClr>
                </a:solidFill>
                <a:latin typeface="Arial" panose="020B0604020202020204" pitchFamily="34" charset="0"/>
                <a:cs typeface="Arial" panose="020B0604020202020204" pitchFamily="34" charset="0"/>
              </a:rPr>
              <a:t>Tính độ dài quãng đường AB</a:t>
            </a:r>
            <a:endParaRPr lang="en-US" sz="2800">
              <a:solidFill>
                <a:schemeClr val="accent4">
                  <a:lumMod val="60000"/>
                  <a:lumOff val="40000"/>
                </a:schemeClr>
              </a:solidFill>
              <a:latin typeface="Arial" panose="020B0604020202020204" pitchFamily="34" charset="0"/>
              <a:cs typeface="Arial" panose="020B0604020202020204" pitchFamily="34" charset="0"/>
            </a:endParaRPr>
          </a:p>
        </p:txBody>
      </p:sp>
      <p:sp>
        <p:nvSpPr>
          <p:cNvPr id="17" name="TextBox 16"/>
          <p:cNvSpPr txBox="1"/>
          <p:nvPr/>
        </p:nvSpPr>
        <p:spPr>
          <a:xfrm>
            <a:off x="2695394" y="897552"/>
            <a:ext cx="4245428" cy="523220"/>
          </a:xfrm>
          <a:prstGeom prst="rect">
            <a:avLst/>
          </a:prstGeom>
          <a:noFill/>
        </p:spPr>
        <p:txBody>
          <a:bodyPr wrap="square" rtlCol="0">
            <a:spAutoFit/>
          </a:bodyPr>
          <a:lstStyle/>
          <a:p>
            <a:r>
              <a:rPr lang="en-US" sz="2800">
                <a:solidFill>
                  <a:srgbClr val="2CA349"/>
                </a:solidFill>
                <a:latin typeface="Arial" panose="020B0604020202020204" pitchFamily="34" charset="0"/>
                <a:cs typeface="Arial" panose="020B0604020202020204" pitchFamily="34" charset="0"/>
              </a:rPr>
              <a:t>đến B lúc 11 giờ</a:t>
            </a:r>
            <a:endParaRPr lang="en-US" sz="2800">
              <a:solidFill>
                <a:srgbClr val="2CA349"/>
              </a:solidFill>
              <a:latin typeface="Arial" panose="020B0604020202020204" pitchFamily="34" charset="0"/>
              <a:cs typeface="Arial" panose="020B0604020202020204" pitchFamily="34" charset="0"/>
            </a:endParaRPr>
          </a:p>
        </p:txBody>
      </p:sp>
      <p:cxnSp>
        <p:nvCxnSpPr>
          <p:cNvPr id="22" name="Straight Connector 21"/>
          <p:cNvCxnSpPr/>
          <p:nvPr/>
        </p:nvCxnSpPr>
        <p:spPr>
          <a:xfrm>
            <a:off x="895157" y="2298947"/>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1658600" y="2290224"/>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95157" y="2479663"/>
            <a:ext cx="1076344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7" name="Left Bracket 36"/>
          <p:cNvSpPr/>
          <p:nvPr/>
        </p:nvSpPr>
        <p:spPr>
          <a:xfrm rot="5400000" flipV="1">
            <a:off x="6136948" y="-3013495"/>
            <a:ext cx="245468" cy="10626118"/>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8" name="TextBox 37"/>
          <p:cNvSpPr txBox="1"/>
          <p:nvPr/>
        </p:nvSpPr>
        <p:spPr>
          <a:xfrm>
            <a:off x="1431278" y="1692608"/>
            <a:ext cx="1833495" cy="400110"/>
          </a:xfrm>
          <a:prstGeom prst="rect">
            <a:avLst/>
          </a:prstGeom>
          <a:solidFill>
            <a:srgbClr val="FDE9E0"/>
          </a:solidFill>
          <a:ln>
            <a:noFill/>
          </a:ln>
        </p:spPr>
        <p:txBody>
          <a:bodyPr wrap="square" rtlCol="0">
            <a:spAutoFit/>
          </a:bodyPr>
          <a:lstStyle/>
          <a:p>
            <a:pPr algn="ctr"/>
            <a:r>
              <a:rPr lang="en-US" sz="2000">
                <a:latin typeface="Arial" panose="020B0604020202020204" pitchFamily="34" charset="0"/>
                <a:cs typeface="Arial" panose="020B0604020202020204" pitchFamily="34" charset="0"/>
              </a:rPr>
              <a:t>v = 42 km/giờ</a:t>
            </a:r>
            <a:endParaRPr lang="en-US" sz="2000">
              <a:latin typeface="Arial" panose="020B0604020202020204" pitchFamily="34" charset="0"/>
              <a:cs typeface="Arial" panose="020B0604020202020204" pitchFamily="34" charset="0"/>
            </a:endParaRPr>
          </a:p>
        </p:txBody>
      </p:sp>
      <p:cxnSp>
        <p:nvCxnSpPr>
          <p:cNvPr id="9" name="Straight Arrow Connector 8"/>
          <p:cNvCxnSpPr>
            <a:endCxn id="38" idx="2"/>
          </p:cNvCxnSpPr>
          <p:nvPr/>
        </p:nvCxnSpPr>
        <p:spPr>
          <a:xfrm>
            <a:off x="1584836" y="2092718"/>
            <a:ext cx="763190" cy="0"/>
          </a:xfrm>
          <a:prstGeom prst="straightConnector1">
            <a:avLst/>
          </a:prstGeom>
          <a:ln w="38100">
            <a:solidFill>
              <a:srgbClr val="A40B5D"/>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143885" y="1615362"/>
            <a:ext cx="1678085" cy="646331"/>
          </a:xfrm>
          <a:prstGeom prst="rect">
            <a:avLst/>
          </a:prstGeom>
          <a:noFill/>
        </p:spPr>
        <p:txBody>
          <a:bodyPr wrap="square" rtlCol="0">
            <a:spAutoFit/>
          </a:bodyPr>
          <a:lstStyle/>
          <a:p>
            <a:r>
              <a:rPr lang="en-US" sz="3600" b="1">
                <a:solidFill>
                  <a:srgbClr val="A40B5D"/>
                </a:solidFill>
                <a:latin typeface="Arial" panose="020B0604020202020204" pitchFamily="34" charset="0"/>
                <a:cs typeface="Arial" panose="020B0604020202020204" pitchFamily="34" charset="0"/>
              </a:rPr>
              <a:t>?</a:t>
            </a:r>
            <a:endParaRPr lang="en-US" sz="3600" b="1">
              <a:solidFill>
                <a:srgbClr val="A40B5D"/>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415312" y="1218497"/>
            <a:ext cx="1075509" cy="1075509"/>
          </a:xfrm>
          <a:prstGeom prst="rect">
            <a:avLst/>
          </a:prstGeom>
        </p:spPr>
      </p:pic>
      <p:pic>
        <p:nvPicPr>
          <p:cNvPr id="40" name="Picture 39"/>
          <p:cNvPicPr>
            <a:picLocks noChangeAspect="1"/>
          </p:cNvPicPr>
          <p:nvPr/>
        </p:nvPicPr>
        <p:blipFill rotWithShape="1">
          <a:blip r:embed="rId5">
            <a:extLst>
              <a:ext uri="{28A0092B-C50C-407E-A947-70E740481C1C}">
                <a14:useLocalDpi xmlns:a14="http://schemas.microsoft.com/office/drawing/2010/main" val="0"/>
              </a:ext>
            </a:extLst>
          </a:blip>
          <a:srcRect t="60267" r="49222" b="21033"/>
          <a:stretch>
            <a:fillRect/>
          </a:stretch>
        </p:blipFill>
        <p:spPr>
          <a:xfrm>
            <a:off x="116245" y="3481044"/>
            <a:ext cx="6143437" cy="2088063"/>
          </a:xfrm>
          <a:prstGeom prst="rect">
            <a:avLst/>
          </a:prstGeom>
        </p:spPr>
      </p:pic>
      <p:sp>
        <p:nvSpPr>
          <p:cNvPr id="41" name="TextBox 40"/>
          <p:cNvSpPr txBox="1"/>
          <p:nvPr/>
        </p:nvSpPr>
        <p:spPr>
          <a:xfrm>
            <a:off x="515042" y="3942430"/>
            <a:ext cx="5499462" cy="1077218"/>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Muốn tính thời gian xe máy đi, ta làm như thế nào? </a:t>
            </a:r>
            <a:endParaRPr lang="en-US" sz="3200">
              <a:latin typeface="Arial" panose="020B0604020202020204" pitchFamily="34" charset="0"/>
              <a:cs typeface="Arial" panose="020B0604020202020204" pitchFamily="34" charset="0"/>
            </a:endParaRPr>
          </a:p>
        </p:txBody>
      </p:sp>
      <p:sp>
        <p:nvSpPr>
          <p:cNvPr id="16" name="Rectangle: Rounded Corners 15"/>
          <p:cNvSpPr/>
          <p:nvPr/>
        </p:nvSpPr>
        <p:spPr>
          <a:xfrm>
            <a:off x="946623" y="5242638"/>
            <a:ext cx="10616921" cy="958954"/>
          </a:xfrm>
          <a:custGeom>
            <a:avLst/>
            <a:gdLst>
              <a:gd name="connsiteX0" fmla="*/ 0 w 10616921"/>
              <a:gd name="connsiteY0" fmla="*/ 119620 h 958954"/>
              <a:gd name="connsiteX1" fmla="*/ 119620 w 10616921"/>
              <a:gd name="connsiteY1" fmla="*/ 0 h 958954"/>
              <a:gd name="connsiteX2" fmla="*/ 500135 w 10616921"/>
              <a:gd name="connsiteY2" fmla="*/ 0 h 958954"/>
              <a:gd name="connsiteX3" fmla="*/ 1399534 w 10616921"/>
              <a:gd name="connsiteY3" fmla="*/ 0 h 958954"/>
              <a:gd name="connsiteX4" fmla="*/ 1883826 w 10616921"/>
              <a:gd name="connsiteY4" fmla="*/ 0 h 958954"/>
              <a:gd name="connsiteX5" fmla="*/ 2783225 w 10616921"/>
              <a:gd name="connsiteY5" fmla="*/ 0 h 958954"/>
              <a:gd name="connsiteX6" fmla="*/ 3267517 w 10616921"/>
              <a:gd name="connsiteY6" fmla="*/ 0 h 958954"/>
              <a:gd name="connsiteX7" fmla="*/ 3751808 w 10616921"/>
              <a:gd name="connsiteY7" fmla="*/ 0 h 958954"/>
              <a:gd name="connsiteX8" fmla="*/ 4339877 w 10616921"/>
              <a:gd name="connsiteY8" fmla="*/ 0 h 958954"/>
              <a:gd name="connsiteX9" fmla="*/ 5135499 w 10616921"/>
              <a:gd name="connsiteY9" fmla="*/ 0 h 958954"/>
              <a:gd name="connsiteX10" fmla="*/ 5723568 w 10616921"/>
              <a:gd name="connsiteY10" fmla="*/ 0 h 958954"/>
              <a:gd name="connsiteX11" fmla="*/ 6207860 w 10616921"/>
              <a:gd name="connsiteY11" fmla="*/ 0 h 958954"/>
              <a:gd name="connsiteX12" fmla="*/ 6899705 w 10616921"/>
              <a:gd name="connsiteY12" fmla="*/ 0 h 958954"/>
              <a:gd name="connsiteX13" fmla="*/ 7695327 w 10616921"/>
              <a:gd name="connsiteY13" fmla="*/ 0 h 958954"/>
              <a:gd name="connsiteX14" fmla="*/ 8594726 w 10616921"/>
              <a:gd name="connsiteY14" fmla="*/ 0 h 958954"/>
              <a:gd name="connsiteX15" fmla="*/ 9079018 w 10616921"/>
              <a:gd name="connsiteY15" fmla="*/ 0 h 958954"/>
              <a:gd name="connsiteX16" fmla="*/ 9563310 w 10616921"/>
              <a:gd name="connsiteY16" fmla="*/ 0 h 958954"/>
              <a:gd name="connsiteX17" fmla="*/ 10497301 w 10616921"/>
              <a:gd name="connsiteY17" fmla="*/ 0 h 958954"/>
              <a:gd name="connsiteX18" fmla="*/ 10616921 w 10616921"/>
              <a:gd name="connsiteY18" fmla="*/ 119620 h 958954"/>
              <a:gd name="connsiteX19" fmla="*/ 10616921 w 10616921"/>
              <a:gd name="connsiteY19" fmla="*/ 479477 h 958954"/>
              <a:gd name="connsiteX20" fmla="*/ 10616921 w 10616921"/>
              <a:gd name="connsiteY20" fmla="*/ 839334 h 958954"/>
              <a:gd name="connsiteX21" fmla="*/ 10497301 w 10616921"/>
              <a:gd name="connsiteY21" fmla="*/ 958954 h 958954"/>
              <a:gd name="connsiteX22" fmla="*/ 10116786 w 10616921"/>
              <a:gd name="connsiteY22" fmla="*/ 958954 h 958954"/>
              <a:gd name="connsiteX23" fmla="*/ 9736271 w 10616921"/>
              <a:gd name="connsiteY23" fmla="*/ 958954 h 958954"/>
              <a:gd name="connsiteX24" fmla="*/ 9251979 w 10616921"/>
              <a:gd name="connsiteY24" fmla="*/ 958954 h 958954"/>
              <a:gd name="connsiteX25" fmla="*/ 8871464 w 10616921"/>
              <a:gd name="connsiteY25" fmla="*/ 958954 h 958954"/>
              <a:gd name="connsiteX26" fmla="*/ 8490949 w 10616921"/>
              <a:gd name="connsiteY26" fmla="*/ 958954 h 958954"/>
              <a:gd name="connsiteX27" fmla="*/ 8006658 w 10616921"/>
              <a:gd name="connsiteY27" fmla="*/ 958954 h 958954"/>
              <a:gd name="connsiteX28" fmla="*/ 7522366 w 10616921"/>
              <a:gd name="connsiteY28" fmla="*/ 958954 h 958954"/>
              <a:gd name="connsiteX29" fmla="*/ 6934297 w 10616921"/>
              <a:gd name="connsiteY29" fmla="*/ 958954 h 958954"/>
              <a:gd name="connsiteX30" fmla="*/ 6138675 w 10616921"/>
              <a:gd name="connsiteY30" fmla="*/ 958954 h 958954"/>
              <a:gd name="connsiteX31" fmla="*/ 5239276 w 10616921"/>
              <a:gd name="connsiteY31" fmla="*/ 958954 h 958954"/>
              <a:gd name="connsiteX32" fmla="*/ 4754984 w 10616921"/>
              <a:gd name="connsiteY32" fmla="*/ 958954 h 958954"/>
              <a:gd name="connsiteX33" fmla="*/ 4374469 w 10616921"/>
              <a:gd name="connsiteY33" fmla="*/ 958954 h 958954"/>
              <a:gd name="connsiteX34" fmla="*/ 3475070 w 10616921"/>
              <a:gd name="connsiteY34" fmla="*/ 958954 h 958954"/>
              <a:gd name="connsiteX35" fmla="*/ 2990778 w 10616921"/>
              <a:gd name="connsiteY35" fmla="*/ 958954 h 958954"/>
              <a:gd name="connsiteX36" fmla="*/ 2506487 w 10616921"/>
              <a:gd name="connsiteY36" fmla="*/ 958954 h 958954"/>
              <a:gd name="connsiteX37" fmla="*/ 1607088 w 10616921"/>
              <a:gd name="connsiteY37" fmla="*/ 958954 h 958954"/>
              <a:gd name="connsiteX38" fmla="*/ 707689 w 10616921"/>
              <a:gd name="connsiteY38" fmla="*/ 958954 h 958954"/>
              <a:gd name="connsiteX39" fmla="*/ 119620 w 10616921"/>
              <a:gd name="connsiteY39" fmla="*/ 958954 h 958954"/>
              <a:gd name="connsiteX40" fmla="*/ 0 w 10616921"/>
              <a:gd name="connsiteY40" fmla="*/ 839334 h 958954"/>
              <a:gd name="connsiteX41" fmla="*/ 0 w 10616921"/>
              <a:gd name="connsiteY41" fmla="*/ 465083 h 958954"/>
              <a:gd name="connsiteX42" fmla="*/ 0 w 10616921"/>
              <a:gd name="connsiteY42" fmla="*/ 119620 h 95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16921" h="958954" fill="none" extrusionOk="0">
                <a:moveTo>
                  <a:pt x="0" y="119620"/>
                </a:moveTo>
                <a:cubicBezTo>
                  <a:pt x="1649" y="69886"/>
                  <a:pt x="48732" y="-450"/>
                  <a:pt x="119620" y="0"/>
                </a:cubicBezTo>
                <a:cubicBezTo>
                  <a:pt x="239214" y="-18651"/>
                  <a:pt x="317571" y="2321"/>
                  <a:pt x="500135" y="0"/>
                </a:cubicBezTo>
                <a:cubicBezTo>
                  <a:pt x="682699" y="-2321"/>
                  <a:pt x="1066562" y="-16036"/>
                  <a:pt x="1399534" y="0"/>
                </a:cubicBezTo>
                <a:cubicBezTo>
                  <a:pt x="1732506" y="16036"/>
                  <a:pt x="1758555" y="-15280"/>
                  <a:pt x="1883826" y="0"/>
                </a:cubicBezTo>
                <a:cubicBezTo>
                  <a:pt x="2009097" y="15280"/>
                  <a:pt x="2596471" y="14954"/>
                  <a:pt x="2783225" y="0"/>
                </a:cubicBezTo>
                <a:cubicBezTo>
                  <a:pt x="2969979" y="-14954"/>
                  <a:pt x="3076276" y="20656"/>
                  <a:pt x="3267517" y="0"/>
                </a:cubicBezTo>
                <a:cubicBezTo>
                  <a:pt x="3458758" y="-20656"/>
                  <a:pt x="3589328" y="12458"/>
                  <a:pt x="3751808" y="0"/>
                </a:cubicBezTo>
                <a:cubicBezTo>
                  <a:pt x="3914288" y="-12458"/>
                  <a:pt x="4064527" y="-4605"/>
                  <a:pt x="4339877" y="0"/>
                </a:cubicBezTo>
                <a:cubicBezTo>
                  <a:pt x="4615227" y="4605"/>
                  <a:pt x="4841253" y="26776"/>
                  <a:pt x="5135499" y="0"/>
                </a:cubicBezTo>
                <a:cubicBezTo>
                  <a:pt x="5429745" y="-26776"/>
                  <a:pt x="5591833" y="12957"/>
                  <a:pt x="5723568" y="0"/>
                </a:cubicBezTo>
                <a:cubicBezTo>
                  <a:pt x="5855303" y="-12957"/>
                  <a:pt x="6068488" y="-20328"/>
                  <a:pt x="6207860" y="0"/>
                </a:cubicBezTo>
                <a:cubicBezTo>
                  <a:pt x="6347232" y="20328"/>
                  <a:pt x="6567905" y="-23068"/>
                  <a:pt x="6899705" y="0"/>
                </a:cubicBezTo>
                <a:cubicBezTo>
                  <a:pt x="7231505" y="23068"/>
                  <a:pt x="7373560" y="7453"/>
                  <a:pt x="7695327" y="0"/>
                </a:cubicBezTo>
                <a:cubicBezTo>
                  <a:pt x="8017094" y="-7453"/>
                  <a:pt x="8403106" y="-6200"/>
                  <a:pt x="8594726" y="0"/>
                </a:cubicBezTo>
                <a:cubicBezTo>
                  <a:pt x="8786346" y="6200"/>
                  <a:pt x="8917994" y="22911"/>
                  <a:pt x="9079018" y="0"/>
                </a:cubicBezTo>
                <a:cubicBezTo>
                  <a:pt x="9240042" y="-22911"/>
                  <a:pt x="9443213" y="8593"/>
                  <a:pt x="9563310" y="0"/>
                </a:cubicBezTo>
                <a:cubicBezTo>
                  <a:pt x="9683407" y="-8593"/>
                  <a:pt x="10172876" y="-45336"/>
                  <a:pt x="10497301" y="0"/>
                </a:cubicBezTo>
                <a:cubicBezTo>
                  <a:pt x="10565777" y="-14070"/>
                  <a:pt x="10609731" y="43392"/>
                  <a:pt x="10616921" y="119620"/>
                </a:cubicBezTo>
                <a:cubicBezTo>
                  <a:pt x="10619753" y="279803"/>
                  <a:pt x="10606379" y="372517"/>
                  <a:pt x="10616921" y="479477"/>
                </a:cubicBezTo>
                <a:cubicBezTo>
                  <a:pt x="10627463" y="586437"/>
                  <a:pt x="10609638" y="671800"/>
                  <a:pt x="10616921" y="839334"/>
                </a:cubicBezTo>
                <a:cubicBezTo>
                  <a:pt x="10617616" y="903752"/>
                  <a:pt x="10567028" y="974530"/>
                  <a:pt x="10497301" y="958954"/>
                </a:cubicBezTo>
                <a:cubicBezTo>
                  <a:pt x="10392120" y="952666"/>
                  <a:pt x="10243616" y="972590"/>
                  <a:pt x="10116786" y="958954"/>
                </a:cubicBezTo>
                <a:cubicBezTo>
                  <a:pt x="9989956" y="945318"/>
                  <a:pt x="9857271" y="950536"/>
                  <a:pt x="9736271" y="958954"/>
                </a:cubicBezTo>
                <a:cubicBezTo>
                  <a:pt x="9615272" y="967372"/>
                  <a:pt x="9475715" y="940696"/>
                  <a:pt x="9251979" y="958954"/>
                </a:cubicBezTo>
                <a:cubicBezTo>
                  <a:pt x="9028243" y="977212"/>
                  <a:pt x="8979162" y="977735"/>
                  <a:pt x="8871464" y="958954"/>
                </a:cubicBezTo>
                <a:cubicBezTo>
                  <a:pt x="8763767" y="940173"/>
                  <a:pt x="8648830" y="949918"/>
                  <a:pt x="8490949" y="958954"/>
                </a:cubicBezTo>
                <a:cubicBezTo>
                  <a:pt x="8333069" y="967990"/>
                  <a:pt x="8227106" y="959563"/>
                  <a:pt x="8006658" y="958954"/>
                </a:cubicBezTo>
                <a:cubicBezTo>
                  <a:pt x="7786210" y="958345"/>
                  <a:pt x="7634379" y="965115"/>
                  <a:pt x="7522366" y="958954"/>
                </a:cubicBezTo>
                <a:cubicBezTo>
                  <a:pt x="7410353" y="952793"/>
                  <a:pt x="7162466" y="952756"/>
                  <a:pt x="6934297" y="958954"/>
                </a:cubicBezTo>
                <a:cubicBezTo>
                  <a:pt x="6706128" y="965152"/>
                  <a:pt x="6447740" y="929024"/>
                  <a:pt x="6138675" y="958954"/>
                </a:cubicBezTo>
                <a:cubicBezTo>
                  <a:pt x="5829610" y="988884"/>
                  <a:pt x="5662801" y="995191"/>
                  <a:pt x="5239276" y="958954"/>
                </a:cubicBezTo>
                <a:cubicBezTo>
                  <a:pt x="4815751" y="922717"/>
                  <a:pt x="4925711" y="938476"/>
                  <a:pt x="4754984" y="958954"/>
                </a:cubicBezTo>
                <a:cubicBezTo>
                  <a:pt x="4584257" y="979432"/>
                  <a:pt x="4524807" y="941968"/>
                  <a:pt x="4374469" y="958954"/>
                </a:cubicBezTo>
                <a:cubicBezTo>
                  <a:pt x="4224132" y="975940"/>
                  <a:pt x="3762900" y="929686"/>
                  <a:pt x="3475070" y="958954"/>
                </a:cubicBezTo>
                <a:cubicBezTo>
                  <a:pt x="3187240" y="988222"/>
                  <a:pt x="3157795" y="972309"/>
                  <a:pt x="2990778" y="958954"/>
                </a:cubicBezTo>
                <a:cubicBezTo>
                  <a:pt x="2823761" y="945599"/>
                  <a:pt x="2741593" y="966459"/>
                  <a:pt x="2506487" y="958954"/>
                </a:cubicBezTo>
                <a:cubicBezTo>
                  <a:pt x="2271381" y="951449"/>
                  <a:pt x="1933891" y="992654"/>
                  <a:pt x="1607088" y="958954"/>
                </a:cubicBezTo>
                <a:cubicBezTo>
                  <a:pt x="1280285" y="925254"/>
                  <a:pt x="1114638" y="944491"/>
                  <a:pt x="707689" y="958954"/>
                </a:cubicBezTo>
                <a:cubicBezTo>
                  <a:pt x="300740" y="973417"/>
                  <a:pt x="339648" y="984605"/>
                  <a:pt x="119620" y="958954"/>
                </a:cubicBezTo>
                <a:cubicBezTo>
                  <a:pt x="55916" y="959411"/>
                  <a:pt x="-1920" y="913299"/>
                  <a:pt x="0" y="839334"/>
                </a:cubicBezTo>
                <a:cubicBezTo>
                  <a:pt x="-14682" y="685145"/>
                  <a:pt x="-14552" y="578595"/>
                  <a:pt x="0" y="465083"/>
                </a:cubicBezTo>
                <a:cubicBezTo>
                  <a:pt x="14552" y="351571"/>
                  <a:pt x="12977" y="254973"/>
                  <a:pt x="0" y="119620"/>
                </a:cubicBezTo>
                <a:close/>
              </a:path>
              <a:path w="10616921" h="958954" stroke="0" extrusionOk="0">
                <a:moveTo>
                  <a:pt x="0" y="119620"/>
                </a:moveTo>
                <a:cubicBezTo>
                  <a:pt x="-11931" y="60105"/>
                  <a:pt x="51625" y="-5888"/>
                  <a:pt x="119620" y="0"/>
                </a:cubicBezTo>
                <a:cubicBezTo>
                  <a:pt x="403008" y="2693"/>
                  <a:pt x="553764" y="31692"/>
                  <a:pt x="915242" y="0"/>
                </a:cubicBezTo>
                <a:cubicBezTo>
                  <a:pt x="1276720" y="-31692"/>
                  <a:pt x="1179433" y="10229"/>
                  <a:pt x="1295757" y="0"/>
                </a:cubicBezTo>
                <a:cubicBezTo>
                  <a:pt x="1412081" y="-10229"/>
                  <a:pt x="1607691" y="10323"/>
                  <a:pt x="1780049" y="0"/>
                </a:cubicBezTo>
                <a:cubicBezTo>
                  <a:pt x="1952407" y="-10323"/>
                  <a:pt x="2044078" y="-3285"/>
                  <a:pt x="2160564" y="0"/>
                </a:cubicBezTo>
                <a:cubicBezTo>
                  <a:pt x="2277050" y="3285"/>
                  <a:pt x="2480001" y="-1641"/>
                  <a:pt x="2748633" y="0"/>
                </a:cubicBezTo>
                <a:cubicBezTo>
                  <a:pt x="3017265" y="1641"/>
                  <a:pt x="2963356" y="-7536"/>
                  <a:pt x="3129147" y="0"/>
                </a:cubicBezTo>
                <a:cubicBezTo>
                  <a:pt x="3294938" y="7536"/>
                  <a:pt x="3654563" y="-12966"/>
                  <a:pt x="4028547" y="0"/>
                </a:cubicBezTo>
                <a:cubicBezTo>
                  <a:pt x="4402531" y="12966"/>
                  <a:pt x="4417633" y="2723"/>
                  <a:pt x="4720392" y="0"/>
                </a:cubicBezTo>
                <a:cubicBezTo>
                  <a:pt x="5023152" y="-2723"/>
                  <a:pt x="4963515" y="17728"/>
                  <a:pt x="5100907" y="0"/>
                </a:cubicBezTo>
                <a:cubicBezTo>
                  <a:pt x="5238300" y="-17728"/>
                  <a:pt x="5545679" y="25065"/>
                  <a:pt x="5688975" y="0"/>
                </a:cubicBezTo>
                <a:cubicBezTo>
                  <a:pt x="5832271" y="-25065"/>
                  <a:pt x="5994264" y="8794"/>
                  <a:pt x="6277044" y="0"/>
                </a:cubicBezTo>
                <a:cubicBezTo>
                  <a:pt x="6559824" y="-8794"/>
                  <a:pt x="6572103" y="-1323"/>
                  <a:pt x="6657559" y="0"/>
                </a:cubicBezTo>
                <a:cubicBezTo>
                  <a:pt x="6743016" y="1323"/>
                  <a:pt x="7108634" y="14972"/>
                  <a:pt x="7556958" y="0"/>
                </a:cubicBezTo>
                <a:cubicBezTo>
                  <a:pt x="8005282" y="-14972"/>
                  <a:pt x="8215994" y="38712"/>
                  <a:pt x="8456357" y="0"/>
                </a:cubicBezTo>
                <a:cubicBezTo>
                  <a:pt x="8696720" y="-38712"/>
                  <a:pt x="8936408" y="-15069"/>
                  <a:pt x="9148202" y="0"/>
                </a:cubicBezTo>
                <a:cubicBezTo>
                  <a:pt x="9359996" y="15069"/>
                  <a:pt x="9849264" y="-10072"/>
                  <a:pt x="10497301" y="0"/>
                </a:cubicBezTo>
                <a:cubicBezTo>
                  <a:pt x="10563303" y="12832"/>
                  <a:pt x="10608697" y="51514"/>
                  <a:pt x="10616921" y="119620"/>
                </a:cubicBezTo>
                <a:cubicBezTo>
                  <a:pt x="10618985" y="200980"/>
                  <a:pt x="10611633" y="385483"/>
                  <a:pt x="10616921" y="472280"/>
                </a:cubicBezTo>
                <a:cubicBezTo>
                  <a:pt x="10622209" y="559077"/>
                  <a:pt x="10626745" y="744650"/>
                  <a:pt x="10616921" y="839334"/>
                </a:cubicBezTo>
                <a:cubicBezTo>
                  <a:pt x="10618146" y="902477"/>
                  <a:pt x="10565179" y="959516"/>
                  <a:pt x="10497301" y="958954"/>
                </a:cubicBezTo>
                <a:cubicBezTo>
                  <a:pt x="10400715" y="961439"/>
                  <a:pt x="10270077" y="977255"/>
                  <a:pt x="10116786" y="958954"/>
                </a:cubicBezTo>
                <a:cubicBezTo>
                  <a:pt x="9963496" y="940653"/>
                  <a:pt x="9563995" y="974808"/>
                  <a:pt x="9321164" y="958954"/>
                </a:cubicBezTo>
                <a:cubicBezTo>
                  <a:pt x="9078333" y="943100"/>
                  <a:pt x="8806566" y="961156"/>
                  <a:pt x="8629318" y="958954"/>
                </a:cubicBezTo>
                <a:cubicBezTo>
                  <a:pt x="8452070" y="956752"/>
                  <a:pt x="8244630" y="943651"/>
                  <a:pt x="8041250" y="958954"/>
                </a:cubicBezTo>
                <a:cubicBezTo>
                  <a:pt x="7837870" y="974257"/>
                  <a:pt x="7556625" y="967095"/>
                  <a:pt x="7141851" y="958954"/>
                </a:cubicBezTo>
                <a:cubicBezTo>
                  <a:pt x="6727077" y="950813"/>
                  <a:pt x="6776848" y="953615"/>
                  <a:pt x="6553782" y="958954"/>
                </a:cubicBezTo>
                <a:cubicBezTo>
                  <a:pt x="6330716" y="964293"/>
                  <a:pt x="6307695" y="962684"/>
                  <a:pt x="6173267" y="958954"/>
                </a:cubicBezTo>
                <a:cubicBezTo>
                  <a:pt x="6038839" y="955224"/>
                  <a:pt x="5786635" y="962693"/>
                  <a:pt x="5688975" y="958954"/>
                </a:cubicBezTo>
                <a:cubicBezTo>
                  <a:pt x="5591315" y="955215"/>
                  <a:pt x="5156624" y="943678"/>
                  <a:pt x="4997130" y="958954"/>
                </a:cubicBezTo>
                <a:cubicBezTo>
                  <a:pt x="4837636" y="974230"/>
                  <a:pt x="4739292" y="958629"/>
                  <a:pt x="4616615" y="958954"/>
                </a:cubicBezTo>
                <a:cubicBezTo>
                  <a:pt x="4493938" y="959279"/>
                  <a:pt x="4324504" y="958717"/>
                  <a:pt x="4236100" y="958954"/>
                </a:cubicBezTo>
                <a:cubicBezTo>
                  <a:pt x="4147697" y="959191"/>
                  <a:pt x="3805859" y="974867"/>
                  <a:pt x="3544255" y="958954"/>
                </a:cubicBezTo>
                <a:cubicBezTo>
                  <a:pt x="3282651" y="943041"/>
                  <a:pt x="3145531" y="958044"/>
                  <a:pt x="2956186" y="958954"/>
                </a:cubicBezTo>
                <a:cubicBezTo>
                  <a:pt x="2766841" y="959864"/>
                  <a:pt x="2505023" y="945224"/>
                  <a:pt x="2056787" y="958954"/>
                </a:cubicBezTo>
                <a:cubicBezTo>
                  <a:pt x="1608551" y="972684"/>
                  <a:pt x="1616691" y="945189"/>
                  <a:pt x="1364942" y="958954"/>
                </a:cubicBezTo>
                <a:cubicBezTo>
                  <a:pt x="1113193" y="972719"/>
                  <a:pt x="597315" y="999362"/>
                  <a:pt x="119620" y="958954"/>
                </a:cubicBezTo>
                <a:cubicBezTo>
                  <a:pt x="58340" y="966543"/>
                  <a:pt x="3005" y="901841"/>
                  <a:pt x="0" y="839334"/>
                </a:cubicBezTo>
                <a:cubicBezTo>
                  <a:pt x="-3691" y="707531"/>
                  <a:pt x="4341" y="587088"/>
                  <a:pt x="0" y="465083"/>
                </a:cubicBezTo>
                <a:cubicBezTo>
                  <a:pt x="-4341" y="343078"/>
                  <a:pt x="9390" y="284840"/>
                  <a:pt x="0" y="119620"/>
                </a:cubicBezTo>
                <a:close/>
              </a:path>
            </a:pathLst>
          </a:custGeom>
          <a:solidFill>
            <a:schemeClr val="accent5">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51347B"/>
                </a:solidFill>
                <a:latin typeface="Arial" panose="020B0604020202020204" pitchFamily="34" charset="0"/>
                <a:cs typeface="Arial" panose="020B0604020202020204" pitchFamily="34" charset="0"/>
              </a:rPr>
              <a:t>Thời gian đi = Thời điểm đến nơi - thời điểm xuất phát - thời gian nghỉ (nếu có)</a:t>
            </a:r>
            <a:endParaRPr lang="en-US" sz="3200">
              <a:solidFill>
                <a:srgbClr val="51347B"/>
              </a:solidFill>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1000"/>
                                        <p:tgtEl>
                                          <p:spTgt spid="32"/>
                                        </p:tgtEl>
                                      </p:cBhvr>
                                    </p:animEffect>
                                    <p:anim calcmode="lin" valueType="num">
                                      <p:cBhvr>
                                        <p:cTn id="49" dur="1000" fill="hold"/>
                                        <p:tgtEl>
                                          <p:spTgt spid="32"/>
                                        </p:tgtEl>
                                        <p:attrNameLst>
                                          <p:attrName>ppt_x</p:attrName>
                                        </p:attrNameLst>
                                      </p:cBhvr>
                                      <p:tavLst>
                                        <p:tav tm="0">
                                          <p:val>
                                            <p:strVal val="#ppt_x"/>
                                          </p:val>
                                        </p:tav>
                                        <p:tav tm="100000">
                                          <p:val>
                                            <p:strVal val="#ppt_x"/>
                                          </p:val>
                                        </p:tav>
                                      </p:tavLst>
                                    </p:anim>
                                    <p:anim calcmode="lin" valueType="num">
                                      <p:cBhvr>
                                        <p:cTn id="5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up)">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up)">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wipe(left)">
                                      <p:cBhvr>
                                        <p:cTn id="73" dur="500"/>
                                        <p:tgtEl>
                                          <p:spTgt spid="39"/>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wipe(left)">
                                      <p:cBhvr>
                                        <p:cTn id="76" dur="500"/>
                                        <p:tgtEl>
                                          <p:spTgt spid="37"/>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1000"/>
                                        <p:tgtEl>
                                          <p:spTgt spid="41"/>
                                        </p:tgtEl>
                                      </p:cBhvr>
                                    </p:animEffect>
                                    <p:anim calcmode="lin" valueType="num">
                                      <p:cBhvr>
                                        <p:cTn id="82" dur="1000" fill="hold"/>
                                        <p:tgtEl>
                                          <p:spTgt spid="41"/>
                                        </p:tgtEl>
                                        <p:attrNameLst>
                                          <p:attrName>ppt_x</p:attrName>
                                        </p:attrNameLst>
                                      </p:cBhvr>
                                      <p:tavLst>
                                        <p:tav tm="0">
                                          <p:val>
                                            <p:strVal val="#ppt_x"/>
                                          </p:val>
                                        </p:tav>
                                        <p:tav tm="100000">
                                          <p:val>
                                            <p:strVal val="#ppt_x"/>
                                          </p:val>
                                        </p:tav>
                                      </p:tavLst>
                                    </p:anim>
                                    <p:anim calcmode="lin" valueType="num">
                                      <p:cBhvr>
                                        <p:cTn id="83" dur="1000" fill="hold"/>
                                        <p:tgtEl>
                                          <p:spTgt spid="41"/>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1000"/>
                                        <p:tgtEl>
                                          <p:spTgt spid="40"/>
                                        </p:tgtEl>
                                      </p:cBhvr>
                                    </p:animEffect>
                                    <p:anim calcmode="lin" valueType="num">
                                      <p:cBhvr>
                                        <p:cTn id="87" dur="1000" fill="hold"/>
                                        <p:tgtEl>
                                          <p:spTgt spid="40"/>
                                        </p:tgtEl>
                                        <p:attrNameLst>
                                          <p:attrName>ppt_x</p:attrName>
                                        </p:attrNameLst>
                                      </p:cBhvr>
                                      <p:tavLst>
                                        <p:tav tm="0">
                                          <p:val>
                                            <p:strVal val="#ppt_x"/>
                                          </p:val>
                                        </p:tav>
                                        <p:tav tm="100000">
                                          <p:val>
                                            <p:strVal val="#ppt_x"/>
                                          </p:val>
                                        </p:tav>
                                      </p:tavLst>
                                    </p:anim>
                                    <p:anim calcmode="lin" valueType="num">
                                      <p:cBhvr>
                                        <p:cTn id="8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1000"/>
                                        <p:tgtEl>
                                          <p:spTgt spid="16"/>
                                        </p:tgtEl>
                                      </p:cBhvr>
                                    </p:animEffect>
                                    <p:anim calcmode="lin" valueType="num">
                                      <p:cBhvr>
                                        <p:cTn id="94" dur="1000" fill="hold"/>
                                        <p:tgtEl>
                                          <p:spTgt spid="16"/>
                                        </p:tgtEl>
                                        <p:attrNameLst>
                                          <p:attrName>ppt_x</p:attrName>
                                        </p:attrNameLst>
                                      </p:cBhvr>
                                      <p:tavLst>
                                        <p:tav tm="0">
                                          <p:val>
                                            <p:strVal val="#ppt_x"/>
                                          </p:val>
                                        </p:tav>
                                        <p:tav tm="100000">
                                          <p:val>
                                            <p:strVal val="#ppt_x"/>
                                          </p:val>
                                        </p:tav>
                                      </p:tavLst>
                                    </p:anim>
                                    <p:anim calcmode="lin" valueType="num">
                                      <p:cBhvr>
                                        <p:cTn id="9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9" presetClass="exit" presetSubtype="0" fill="hold" grpId="1" nodeType="clickEffect">
                                  <p:stCondLst>
                                    <p:cond delay="0"/>
                                  </p:stCondLst>
                                  <p:childTnLst>
                                    <p:animEffect transition="out" filter="dissolv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par>
                                <p:cTn id="101" presetID="9" presetClass="exit" presetSubtype="0" fill="hold" nodeType="withEffect">
                                  <p:stCondLst>
                                    <p:cond delay="0"/>
                                  </p:stCondLst>
                                  <p:childTnLst>
                                    <p:animEffect transition="out" filter="dissolve">
                                      <p:cBhvr>
                                        <p:cTn id="102" dur="500"/>
                                        <p:tgtEl>
                                          <p:spTgt spid="40"/>
                                        </p:tgtEl>
                                      </p:cBhvr>
                                    </p:animEffect>
                                    <p:set>
                                      <p:cBhvr>
                                        <p:cTn id="103" dur="1" fill="hold">
                                          <p:stCondLst>
                                            <p:cond delay="499"/>
                                          </p:stCondLst>
                                        </p:cTn>
                                        <p:tgtEl>
                                          <p:spTgt spid="40"/>
                                        </p:tgtEl>
                                        <p:attrNameLst>
                                          <p:attrName>style.visibility</p:attrName>
                                        </p:attrNameLst>
                                      </p:cBhvr>
                                      <p:to>
                                        <p:strVal val="hidden"/>
                                      </p:to>
                                    </p:set>
                                  </p:childTnLst>
                                </p:cTn>
                              </p:par>
                              <p:par>
                                <p:cTn id="104" presetID="9" presetClass="exit" presetSubtype="0" fill="hold" grpId="1" nodeType="withEffect">
                                  <p:stCondLst>
                                    <p:cond delay="0"/>
                                  </p:stCondLst>
                                  <p:childTnLst>
                                    <p:animEffect transition="out" filter="dissolve">
                                      <p:cBhvr>
                                        <p:cTn id="105" dur="500"/>
                                        <p:tgtEl>
                                          <p:spTgt spid="16"/>
                                        </p:tgtEl>
                                      </p:cBhvr>
                                    </p:animEffect>
                                    <p:set>
                                      <p:cBhvr>
                                        <p:cTn id="106" dur="1" fill="hold">
                                          <p:stCondLst>
                                            <p:cond delay="499"/>
                                          </p:stCondLst>
                                        </p:cTn>
                                        <p:tgtEl>
                                          <p:spTgt spid="1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p:cTn id="111" dur="500" fill="hold"/>
                                        <p:tgtEl>
                                          <p:spTgt spid="24"/>
                                        </p:tgtEl>
                                        <p:attrNameLst>
                                          <p:attrName>ppt_w</p:attrName>
                                        </p:attrNameLst>
                                      </p:cBhvr>
                                      <p:tavLst>
                                        <p:tav tm="0">
                                          <p:val>
                                            <p:fltVal val="0"/>
                                          </p:val>
                                        </p:tav>
                                        <p:tav tm="100000">
                                          <p:val>
                                            <p:strVal val="#ppt_w"/>
                                          </p:val>
                                        </p:tav>
                                      </p:tavLst>
                                    </p:anim>
                                    <p:anim calcmode="lin" valueType="num">
                                      <p:cBhvr>
                                        <p:cTn id="112" dur="500" fill="hold"/>
                                        <p:tgtEl>
                                          <p:spTgt spid="24"/>
                                        </p:tgtEl>
                                        <p:attrNameLst>
                                          <p:attrName>ppt_h</p:attrName>
                                        </p:attrNameLst>
                                      </p:cBhvr>
                                      <p:tavLst>
                                        <p:tav tm="0">
                                          <p:val>
                                            <p:fltVal val="0"/>
                                          </p:val>
                                        </p:tav>
                                        <p:tav tm="100000">
                                          <p:val>
                                            <p:strVal val="#ppt_h"/>
                                          </p:val>
                                        </p:tav>
                                      </p:tavLst>
                                    </p:anim>
                                    <p:animEffect transition="in" filter="fade">
                                      <p:cBhvr>
                                        <p:cTn id="113" dur="500"/>
                                        <p:tgtEl>
                                          <p:spTgt spid="24"/>
                                        </p:tgtEl>
                                      </p:cBhvr>
                                    </p:animEffect>
                                  </p:childTnLst>
                                </p:cTn>
                              </p:par>
                              <p:par>
                                <p:cTn id="114" presetID="22" presetClass="entr" presetSubtype="1" fill="hold" grpId="0" nodeType="withEffect">
                                  <p:stCondLst>
                                    <p:cond delay="0"/>
                                  </p:stCondLst>
                                  <p:childTnLst>
                                    <p:set>
                                      <p:cBhvr>
                                        <p:cTn id="115" dur="1" fill="hold">
                                          <p:stCondLst>
                                            <p:cond delay="0"/>
                                          </p:stCondLst>
                                        </p:cTn>
                                        <p:tgtEl>
                                          <p:spTgt spid="23"/>
                                        </p:tgtEl>
                                        <p:attrNameLst>
                                          <p:attrName>style.visibility</p:attrName>
                                        </p:attrNameLst>
                                      </p:cBhvr>
                                      <p:to>
                                        <p:strVal val="visible"/>
                                      </p:to>
                                    </p:set>
                                    <p:animEffect transition="in" filter="wipe(up)">
                                      <p:cBhvr>
                                        <p:cTn id="116" dur="500"/>
                                        <p:tgtEl>
                                          <p:spTgt spid="23"/>
                                        </p:tgtEl>
                                      </p:cBhvr>
                                    </p:animEffec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30">
                                            <p:txEl>
                                              <p:pRg st="0" end="0"/>
                                            </p:txEl>
                                          </p:spTgt>
                                        </p:tgtEl>
                                        <p:attrNameLst>
                                          <p:attrName>style.visibility</p:attrName>
                                        </p:attrNameLst>
                                      </p:cBhvr>
                                      <p:to>
                                        <p:strVal val="visible"/>
                                      </p:to>
                                    </p:set>
                                    <p:animEffect transition="in" filter="fade">
                                      <p:cBhvr>
                                        <p:cTn id="121" dur="1000"/>
                                        <p:tgtEl>
                                          <p:spTgt spid="30">
                                            <p:txEl>
                                              <p:pRg st="0" end="0"/>
                                            </p:txEl>
                                          </p:spTgt>
                                        </p:tgtEl>
                                      </p:cBhvr>
                                    </p:animEffect>
                                    <p:anim calcmode="lin" valueType="num">
                                      <p:cBhvr>
                                        <p:cTn id="122"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23"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30">
                                            <p:txEl>
                                              <p:pRg st="1" end="1"/>
                                            </p:txEl>
                                          </p:spTgt>
                                        </p:tgtEl>
                                        <p:attrNameLst>
                                          <p:attrName>style.visibility</p:attrName>
                                        </p:attrNameLst>
                                      </p:cBhvr>
                                      <p:to>
                                        <p:strVal val="visible"/>
                                      </p:to>
                                    </p:set>
                                    <p:animEffect transition="in" filter="fade">
                                      <p:cBhvr>
                                        <p:cTn id="128" dur="1000"/>
                                        <p:tgtEl>
                                          <p:spTgt spid="30">
                                            <p:txEl>
                                              <p:pRg st="1" end="1"/>
                                            </p:txEl>
                                          </p:spTgt>
                                        </p:tgtEl>
                                      </p:cBhvr>
                                    </p:animEffect>
                                    <p:anim calcmode="lin" valueType="num">
                                      <p:cBhvr>
                                        <p:cTn id="129"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130"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30">
                                            <p:txEl>
                                              <p:pRg st="2" end="2"/>
                                            </p:txEl>
                                          </p:spTgt>
                                        </p:tgtEl>
                                        <p:attrNameLst>
                                          <p:attrName>style.visibility</p:attrName>
                                        </p:attrNameLst>
                                      </p:cBhvr>
                                      <p:to>
                                        <p:strVal val="visible"/>
                                      </p:to>
                                    </p:set>
                                    <p:animEffect transition="in" filter="fade">
                                      <p:cBhvr>
                                        <p:cTn id="135" dur="1000"/>
                                        <p:tgtEl>
                                          <p:spTgt spid="30">
                                            <p:txEl>
                                              <p:pRg st="2" end="2"/>
                                            </p:txEl>
                                          </p:spTgt>
                                        </p:tgtEl>
                                      </p:cBhvr>
                                    </p:animEffect>
                                    <p:anim calcmode="lin" valueType="num">
                                      <p:cBhvr>
                                        <p:cTn id="136"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137"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30">
                                            <p:txEl>
                                              <p:pRg st="3" end="3"/>
                                            </p:txEl>
                                          </p:spTgt>
                                        </p:tgtEl>
                                        <p:attrNameLst>
                                          <p:attrName>style.visibility</p:attrName>
                                        </p:attrNameLst>
                                      </p:cBhvr>
                                      <p:to>
                                        <p:strVal val="visible"/>
                                      </p:to>
                                    </p:set>
                                    <p:animEffect transition="in" filter="fade">
                                      <p:cBhvr>
                                        <p:cTn id="142" dur="1000"/>
                                        <p:tgtEl>
                                          <p:spTgt spid="30">
                                            <p:txEl>
                                              <p:pRg st="3" end="3"/>
                                            </p:txEl>
                                          </p:spTgt>
                                        </p:tgtEl>
                                      </p:cBhvr>
                                    </p:animEffect>
                                    <p:anim calcmode="lin" valueType="num">
                                      <p:cBhvr>
                                        <p:cTn id="143"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144"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30">
                                            <p:txEl>
                                              <p:pRg st="4" end="4"/>
                                            </p:txEl>
                                          </p:spTgt>
                                        </p:tgtEl>
                                        <p:attrNameLst>
                                          <p:attrName>style.visibility</p:attrName>
                                        </p:attrNameLst>
                                      </p:cBhvr>
                                      <p:to>
                                        <p:strVal val="visible"/>
                                      </p:to>
                                    </p:set>
                                    <p:animEffect transition="in" filter="fade">
                                      <p:cBhvr>
                                        <p:cTn id="149" dur="1000"/>
                                        <p:tgtEl>
                                          <p:spTgt spid="30">
                                            <p:txEl>
                                              <p:pRg st="4" end="4"/>
                                            </p:txEl>
                                          </p:spTgt>
                                        </p:tgtEl>
                                      </p:cBhvr>
                                    </p:animEffect>
                                    <p:anim calcmode="lin" valueType="num">
                                      <p:cBhvr>
                                        <p:cTn id="150" dur="1000" fill="hold"/>
                                        <p:tgtEl>
                                          <p:spTgt spid="30">
                                            <p:txEl>
                                              <p:pRg st="4" end="4"/>
                                            </p:txEl>
                                          </p:spTgt>
                                        </p:tgtEl>
                                        <p:attrNameLst>
                                          <p:attrName>ppt_x</p:attrName>
                                        </p:attrNameLst>
                                      </p:cBhvr>
                                      <p:tavLst>
                                        <p:tav tm="0">
                                          <p:val>
                                            <p:strVal val="#ppt_x"/>
                                          </p:val>
                                        </p:tav>
                                        <p:tav tm="100000">
                                          <p:val>
                                            <p:strVal val="#ppt_x"/>
                                          </p:val>
                                        </p:tav>
                                      </p:tavLst>
                                    </p:anim>
                                    <p:anim calcmode="lin" valueType="num">
                                      <p:cBhvr>
                                        <p:cTn id="151" dur="1000" fill="hold"/>
                                        <p:tgtEl>
                                          <p:spTgt spid="3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30">
                                            <p:txEl>
                                              <p:pRg st="5" end="5"/>
                                            </p:txEl>
                                          </p:spTgt>
                                        </p:tgtEl>
                                        <p:attrNameLst>
                                          <p:attrName>style.visibility</p:attrName>
                                        </p:attrNameLst>
                                      </p:cBhvr>
                                      <p:to>
                                        <p:strVal val="visible"/>
                                      </p:to>
                                    </p:set>
                                    <p:animEffect transition="in" filter="fade">
                                      <p:cBhvr>
                                        <p:cTn id="156" dur="1000"/>
                                        <p:tgtEl>
                                          <p:spTgt spid="30">
                                            <p:txEl>
                                              <p:pRg st="5" end="5"/>
                                            </p:txEl>
                                          </p:spTgt>
                                        </p:tgtEl>
                                      </p:cBhvr>
                                    </p:animEffect>
                                    <p:anim calcmode="lin" valueType="num">
                                      <p:cBhvr>
                                        <p:cTn id="157" dur="1000" fill="hold"/>
                                        <p:tgtEl>
                                          <p:spTgt spid="30">
                                            <p:txEl>
                                              <p:pRg st="5" end="5"/>
                                            </p:txEl>
                                          </p:spTgt>
                                        </p:tgtEl>
                                        <p:attrNameLst>
                                          <p:attrName>ppt_x</p:attrName>
                                        </p:attrNameLst>
                                      </p:cBhvr>
                                      <p:tavLst>
                                        <p:tav tm="0">
                                          <p:val>
                                            <p:strVal val="#ppt_x"/>
                                          </p:val>
                                        </p:tav>
                                        <p:tav tm="100000">
                                          <p:val>
                                            <p:strVal val="#ppt_x"/>
                                          </p:val>
                                        </p:tav>
                                      </p:tavLst>
                                    </p:anim>
                                    <p:anim calcmode="lin" valueType="num">
                                      <p:cBhvr>
                                        <p:cTn id="158" dur="1000" fill="hold"/>
                                        <p:tgtEl>
                                          <p:spTgt spid="3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 grpId="0"/>
      <p:bldP spid="18" grpId="0"/>
      <p:bldP spid="19" grpId="0"/>
      <p:bldP spid="20" grpId="0"/>
      <p:bldP spid="21" grpId="0"/>
      <p:bldP spid="24" grpId="0" animBg="1"/>
      <p:bldP spid="23" grpId="0"/>
      <p:bldP spid="25" grpId="0"/>
      <p:bldP spid="26" grpId="0"/>
      <p:bldP spid="27" grpId="0"/>
      <p:bldP spid="17" grpId="0"/>
      <p:bldP spid="37" grpId="0" animBg="1"/>
      <p:bldP spid="38" grpId="0" animBg="1"/>
      <p:bldP spid="39" grpId="0"/>
      <p:bldP spid="41" grpId="0"/>
      <p:bldP spid="41" grpId="1"/>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p:cNvSpPr txBox="1"/>
          <p:nvPr/>
        </p:nvSpPr>
        <p:spPr>
          <a:xfrm>
            <a:off x="759580" y="2767281"/>
            <a:ext cx="5433402" cy="1198880"/>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UVF Funkydori" panose="02000503000000020003" charset="0"/>
                <a:ea typeface="字魂164号-方悦黑" panose="00000500000000000000" pitchFamily="2" charset="-122"/>
                <a:cs typeface="UVF Funkydori" panose="02000503000000020003" charset="0"/>
              </a:rPr>
              <a:t>Vận dụng</a:t>
            </a:r>
            <a:endParaRPr lang="en-US" altLang="zh-CN" sz="7200" dirty="0">
              <a:effectLst>
                <a:outerShdw blurRad="25400" dist="25400" dir="2700000" algn="tl" rotWithShape="0">
                  <a:prstClr val="black">
                    <a:alpha val="40000"/>
                  </a:prstClr>
                </a:outerShdw>
              </a:effectLst>
              <a:latin typeface="UVF Funkydori" panose="02000503000000020003" charset="0"/>
              <a:ea typeface="字魂164号-方悦黑" panose="00000500000000000000" pitchFamily="2" charset="-122"/>
              <a:cs typeface="UVF Funkydori" panose="02000503000000020003" charset="0"/>
            </a:endParaRPr>
          </a:p>
        </p:txBody>
      </p:sp>
      <p:sp>
        <p:nvSpPr>
          <p:cNvPr id="13" name="文本框 12"/>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UVF Funkydori" panose="02000503000000020003" charset="0"/>
                <a:ea typeface="字魂105号-简雅黑" panose="00000500000000000000" pitchFamily="2" charset="-122"/>
                <a:cs typeface="UVF Funkydori" panose="02000503000000020003" charset="0"/>
              </a:rPr>
              <a:t>4</a:t>
            </a:r>
            <a:endParaRPr lang="en-US" altLang="zh-CN" sz="7200" b="1" dirty="0">
              <a:effectLst>
                <a:outerShdw blurRad="25400" dist="25400" dir="2700000" algn="tl" rotWithShape="0">
                  <a:prstClr val="black">
                    <a:alpha val="40000"/>
                  </a:prstClr>
                </a:outerShdw>
              </a:effectLst>
              <a:latin typeface="UVF Funkydori" panose="02000503000000020003" charset="0"/>
              <a:ea typeface="字魂105号-简雅黑" panose="00000500000000000000" pitchFamily="2" charset="-122"/>
              <a:cs typeface="UVF Funkydori" panose="02000503000000020003"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3"/>
          <p:cNvSpPr txBox="1"/>
          <p:nvPr/>
        </p:nvSpPr>
        <p:spPr>
          <a:xfrm>
            <a:off x="2059305" y="2315210"/>
            <a:ext cx="1957705" cy="521970"/>
          </a:xfrm>
          <a:prstGeom prst="rect">
            <a:avLst/>
          </a:prstGeom>
          <a:noFill/>
        </p:spPr>
        <p:txBody>
          <a:bodyPr wrap="square" rtlCol="0">
            <a:spAutoFit/>
          </a:bodyPr>
          <a:lstStyle/>
          <a:p>
            <a:r>
              <a:rPr lang="en-US" altLang="zh-CN" sz="2800" spc="300">
                <a:solidFill>
                  <a:srgbClr val="FFC000"/>
                </a:solidFill>
                <a:latin typeface="SVN-Lobster" panose="02040603050506020204" charset="0"/>
                <a:cs typeface="SVN-Lobster" panose="02040603050506020204" charset="0"/>
                <a:sym typeface="+mn-lt"/>
              </a:rPr>
              <a:t>Nội dung</a:t>
            </a:r>
            <a:endParaRPr lang="en-US" altLang="zh-CN" sz="2800" spc="300" dirty="0">
              <a:solidFill>
                <a:srgbClr val="FFC000"/>
              </a:solidFill>
              <a:latin typeface="SVN-Lobster" panose="02040603050506020204" charset="0"/>
              <a:cs typeface="SVN-Lobster" panose="02040603050506020204" charset="0"/>
              <a:sym typeface="+mn-lt"/>
            </a:endParaRPr>
          </a:p>
        </p:txBody>
      </p:sp>
      <p:grpSp>
        <p:nvGrpSpPr>
          <p:cNvPr id="5" name="组合 4"/>
          <p:cNvGrpSpPr/>
          <p:nvPr/>
        </p:nvGrpSpPr>
        <p:grpSpPr>
          <a:xfrm>
            <a:off x="5631381" y="1266326"/>
            <a:ext cx="5128499" cy="4325308"/>
            <a:chOff x="1366520" y="2305050"/>
            <a:chExt cx="3224700" cy="3058795"/>
          </a:xfrm>
        </p:grpSpPr>
        <p:sp>
          <p:nvSpPr>
            <p:cNvPr id="6" name="圆角矩形 16"/>
            <p:cNvSpPr/>
            <p:nvPr/>
          </p:nvSpPr>
          <p:spPr>
            <a:xfrm>
              <a:off x="1366520" y="2305050"/>
              <a:ext cx="1035685" cy="601980"/>
            </a:xfrm>
            <a:prstGeom prst="roundRect">
              <a:avLst/>
            </a:prstGeom>
            <a:blipFill dpi="0" rotWithShape="1">
              <a:blip r:embed="rId2"/>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SVN-Lobster" panose="02040603050506020204" charset="0"/>
                  <a:cs typeface="SVN-Lobster" panose="02040603050506020204" charset="0"/>
                  <a:sym typeface="+mn-lt"/>
                </a:rPr>
                <a:t>01</a:t>
              </a:r>
              <a:endParaRPr lang="en-US" altLang="zh-CN" sz="3200" dirty="0">
                <a:latin typeface="SVN-Lobster" panose="02040603050506020204" charset="0"/>
                <a:cs typeface="SVN-Lobster" panose="02040603050506020204" charset="0"/>
                <a:sym typeface="+mn-lt"/>
              </a:endParaRPr>
            </a:p>
          </p:txBody>
        </p:sp>
        <p:sp>
          <p:nvSpPr>
            <p:cNvPr id="7" name="圆角矩形 95"/>
            <p:cNvSpPr/>
            <p:nvPr/>
          </p:nvSpPr>
          <p:spPr>
            <a:xfrm>
              <a:off x="1366520" y="3124200"/>
              <a:ext cx="1035685" cy="601980"/>
            </a:xfrm>
            <a:prstGeom prst="roundRect">
              <a:avLst/>
            </a:prstGeom>
            <a:blipFill dpi="0" rotWithShape="1">
              <a:blip r:embed="rId2"/>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SVN-Lobster" panose="02040603050506020204" charset="0"/>
                  <a:cs typeface="SVN-Lobster" panose="02040603050506020204" charset="0"/>
                  <a:sym typeface="+mn-lt"/>
                </a:rPr>
                <a:t>02</a:t>
              </a:r>
              <a:endParaRPr lang="en-US" altLang="zh-CN" sz="3200" dirty="0">
                <a:latin typeface="SVN-Lobster" panose="02040603050506020204" charset="0"/>
                <a:cs typeface="SVN-Lobster" panose="02040603050506020204" charset="0"/>
                <a:sym typeface="+mn-lt"/>
              </a:endParaRPr>
            </a:p>
          </p:txBody>
        </p:sp>
        <p:sp>
          <p:nvSpPr>
            <p:cNvPr id="8" name="圆角矩形 100"/>
            <p:cNvSpPr/>
            <p:nvPr/>
          </p:nvSpPr>
          <p:spPr>
            <a:xfrm>
              <a:off x="1366520" y="3942715"/>
              <a:ext cx="1035685" cy="601980"/>
            </a:xfrm>
            <a:prstGeom prst="roundRect">
              <a:avLst/>
            </a:prstGeom>
            <a:blipFill dpi="0" rotWithShape="1">
              <a:blip r:embed="rId2"/>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SVN-Lobster" panose="02040603050506020204" charset="0"/>
                  <a:cs typeface="SVN-Lobster" panose="02040603050506020204" charset="0"/>
                  <a:sym typeface="+mn-lt"/>
                </a:rPr>
                <a:t>03</a:t>
              </a:r>
              <a:endParaRPr lang="en-US" altLang="zh-CN" sz="3200" dirty="0">
                <a:latin typeface="SVN-Lobster" panose="02040603050506020204" charset="0"/>
                <a:cs typeface="SVN-Lobster" panose="02040603050506020204" charset="0"/>
                <a:sym typeface="+mn-lt"/>
              </a:endParaRPr>
            </a:p>
          </p:txBody>
        </p:sp>
        <p:sp>
          <p:nvSpPr>
            <p:cNvPr id="9" name="圆角矩形 101"/>
            <p:cNvSpPr/>
            <p:nvPr/>
          </p:nvSpPr>
          <p:spPr>
            <a:xfrm>
              <a:off x="1366520" y="4761865"/>
              <a:ext cx="1035685" cy="601980"/>
            </a:xfrm>
            <a:prstGeom prst="roundRect">
              <a:avLst/>
            </a:prstGeom>
            <a:blipFill dpi="0" rotWithShape="1">
              <a:blip r:embed="rId2"/>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SVN-Lobster" panose="02040603050506020204" charset="0"/>
                  <a:cs typeface="SVN-Lobster" panose="02040603050506020204" charset="0"/>
                  <a:sym typeface="+mn-lt"/>
                </a:rPr>
                <a:t>04</a:t>
              </a:r>
              <a:endParaRPr lang="en-US" altLang="zh-CN" sz="3200" dirty="0">
                <a:latin typeface="SVN-Lobster" panose="02040603050506020204" charset="0"/>
                <a:cs typeface="SVN-Lobster" panose="02040603050506020204" charset="0"/>
                <a:sym typeface="+mn-lt"/>
              </a:endParaRPr>
            </a:p>
          </p:txBody>
        </p:sp>
        <p:sp>
          <p:nvSpPr>
            <p:cNvPr id="10" name="文本框 9"/>
            <p:cNvSpPr txBox="1"/>
            <p:nvPr/>
          </p:nvSpPr>
          <p:spPr>
            <a:xfrm>
              <a:off x="2707184" y="2375207"/>
              <a:ext cx="1884036" cy="413544"/>
            </a:xfrm>
            <a:prstGeom prst="rect">
              <a:avLst/>
            </a:prstGeom>
            <a:noFill/>
          </p:spPr>
          <p:txBody>
            <a:bodyPr wrap="none" rtlCol="0">
              <a:spAutoFit/>
            </a:bodyPr>
            <a:lstStyle/>
            <a:p>
              <a:r>
                <a:rPr kumimoji="1" lang="en-US" altLang="zh-CN" sz="3200">
                  <a:solidFill>
                    <a:srgbClr val="835B2E"/>
                  </a:solidFill>
                  <a:latin typeface="SVN-Lobster" panose="02040603050506020204" charset="0"/>
                  <a:cs typeface="SVN-Lobster" panose="02040603050506020204" charset="0"/>
                  <a:sym typeface="+mn-lt"/>
                </a:rPr>
                <a:t>KHỞI ĐỘNG</a:t>
              </a:r>
              <a:endParaRPr kumimoji="1" lang="en-US" altLang="zh-CN" sz="3200" dirty="0">
                <a:solidFill>
                  <a:srgbClr val="835B2E"/>
                </a:solidFill>
                <a:latin typeface="SVN-Lobster" panose="02040603050506020204" charset="0"/>
                <a:cs typeface="SVN-Lobster" panose="02040603050506020204" charset="0"/>
                <a:sym typeface="+mn-lt"/>
              </a:endParaRPr>
            </a:p>
          </p:txBody>
        </p:sp>
        <p:sp>
          <p:nvSpPr>
            <p:cNvPr id="12" name="文本框 11"/>
            <p:cNvSpPr txBox="1"/>
            <p:nvPr/>
          </p:nvSpPr>
          <p:spPr>
            <a:xfrm>
              <a:off x="2707184" y="3175306"/>
              <a:ext cx="1749980" cy="413544"/>
            </a:xfrm>
            <a:prstGeom prst="rect">
              <a:avLst/>
            </a:prstGeom>
            <a:noFill/>
          </p:spPr>
          <p:txBody>
            <a:bodyPr wrap="none" rtlCol="0">
              <a:spAutoFit/>
            </a:bodyPr>
            <a:lstStyle/>
            <a:p>
              <a:r>
                <a:rPr kumimoji="1" lang="en-US" altLang="zh-CN" sz="3200">
                  <a:solidFill>
                    <a:srgbClr val="835B2E"/>
                  </a:solidFill>
                  <a:latin typeface="SVN-Lobster" panose="02040603050506020204" charset="0"/>
                  <a:cs typeface="SVN-Lobster" panose="02040603050506020204" charset="0"/>
                  <a:sym typeface="+mn-lt"/>
                </a:rPr>
                <a:t>KHÁM PHÁ</a:t>
              </a:r>
              <a:endParaRPr kumimoji="1" lang="en-US" altLang="zh-CN" sz="3200" dirty="0">
                <a:solidFill>
                  <a:srgbClr val="835B2E"/>
                </a:solidFill>
                <a:latin typeface="SVN-Lobster" panose="02040603050506020204" charset="0"/>
                <a:cs typeface="SVN-Lobster" panose="02040603050506020204" charset="0"/>
                <a:sym typeface="+mn-lt"/>
              </a:endParaRPr>
            </a:p>
          </p:txBody>
        </p:sp>
        <p:sp>
          <p:nvSpPr>
            <p:cNvPr id="14" name="文本框 13"/>
            <p:cNvSpPr txBox="1"/>
            <p:nvPr/>
          </p:nvSpPr>
          <p:spPr>
            <a:xfrm>
              <a:off x="2707184" y="4030317"/>
              <a:ext cx="1748972" cy="413544"/>
            </a:xfrm>
            <a:prstGeom prst="rect">
              <a:avLst/>
            </a:prstGeom>
            <a:noFill/>
          </p:spPr>
          <p:txBody>
            <a:bodyPr wrap="none" rtlCol="0">
              <a:spAutoFit/>
            </a:bodyPr>
            <a:lstStyle/>
            <a:p>
              <a:r>
                <a:rPr kumimoji="1" lang="en-US" altLang="zh-CN" sz="3200">
                  <a:solidFill>
                    <a:srgbClr val="835B2E"/>
                  </a:solidFill>
                  <a:latin typeface="SVN-Lobster" panose="02040603050506020204" charset="0"/>
                  <a:cs typeface="SVN-Lobster" panose="02040603050506020204" charset="0"/>
                  <a:sym typeface="+mn-lt"/>
                </a:rPr>
                <a:t>VẬN DỤNG</a:t>
              </a:r>
              <a:endParaRPr kumimoji="1" lang="en-US" altLang="zh-CN" sz="3200" dirty="0">
                <a:solidFill>
                  <a:srgbClr val="835B2E"/>
                </a:solidFill>
                <a:latin typeface="SVN-Lobster" panose="02040603050506020204" charset="0"/>
                <a:cs typeface="SVN-Lobster" panose="02040603050506020204" charset="0"/>
                <a:sym typeface="+mn-lt"/>
              </a:endParaRPr>
            </a:p>
          </p:txBody>
        </p:sp>
        <p:sp>
          <p:nvSpPr>
            <p:cNvPr id="16" name="文本框 15"/>
            <p:cNvSpPr txBox="1"/>
            <p:nvPr/>
          </p:nvSpPr>
          <p:spPr>
            <a:xfrm>
              <a:off x="2707184" y="4875368"/>
              <a:ext cx="1459694" cy="413544"/>
            </a:xfrm>
            <a:prstGeom prst="rect">
              <a:avLst/>
            </a:prstGeom>
            <a:noFill/>
          </p:spPr>
          <p:txBody>
            <a:bodyPr wrap="none" rtlCol="0">
              <a:spAutoFit/>
            </a:bodyPr>
            <a:lstStyle/>
            <a:p>
              <a:r>
                <a:rPr kumimoji="1" lang="en-US" altLang="zh-CN" sz="3200">
                  <a:solidFill>
                    <a:srgbClr val="835B2E"/>
                  </a:solidFill>
                  <a:latin typeface="SVN-Lobster" panose="02040603050506020204" charset="0"/>
                  <a:cs typeface="SVN-Lobster" panose="02040603050506020204" charset="0"/>
                  <a:sym typeface="+mn-lt"/>
                </a:rPr>
                <a:t>CỦNG CỐ</a:t>
              </a:r>
              <a:endParaRPr kumimoji="1" lang="en-US" altLang="zh-CN" sz="3200" dirty="0">
                <a:solidFill>
                  <a:srgbClr val="835B2E"/>
                </a:solidFill>
                <a:latin typeface="SVN-Lobster" panose="02040603050506020204" charset="0"/>
                <a:cs typeface="SVN-Lobster" panose="02040603050506020204" charset="0"/>
                <a:sym typeface="+mn-lt"/>
              </a:endParaRPr>
            </a:p>
          </p:txBody>
        </p:sp>
      </p:grpSp>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109" y="3116935"/>
            <a:ext cx="3715164" cy="3715164"/>
          </a:xfrm>
          <a:prstGeom prst="rect">
            <a:avLst/>
          </a:prstGeom>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NHANH NHU CHO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3" y="0"/>
            <a:ext cx="12192000" cy="6858000"/>
          </a:xfrm>
          <a:prstGeom prst="rect">
            <a:avLst/>
          </a:prstGeom>
        </p:spPr>
      </p:pic>
      <p:sp>
        <p:nvSpPr>
          <p:cNvPr id="2" name="TextBox 1"/>
          <p:cNvSpPr txBox="1"/>
          <p:nvPr/>
        </p:nvSpPr>
        <p:spPr>
          <a:xfrm>
            <a:off x="1948542" y="6013660"/>
            <a:ext cx="8294915" cy="707886"/>
          </a:xfrm>
          <a:prstGeom prst="rect">
            <a:avLst/>
          </a:prstGeom>
          <a:noFill/>
        </p:spPr>
        <p:txBody>
          <a:bodyPr wrap="square" rtlCol="0">
            <a:spAutoFit/>
          </a:bodyPr>
          <a:lstStyle/>
          <a:p>
            <a:r>
              <a:rPr lang="en-US" sz="4000">
                <a:solidFill>
                  <a:schemeClr val="bg1"/>
                </a:solidFill>
                <a:latin typeface="#9Slide03 NguyenHa 01" panose="02040603050506020204" pitchFamily="18" charset="0"/>
              </a:rPr>
              <a:t>Phiên bản Lớp học</a:t>
            </a:r>
            <a:endParaRPr lang="en-US" sz="4000">
              <a:solidFill>
                <a:schemeClr val="bg1"/>
              </a:solidFill>
              <a:latin typeface="#9Slide03 NguyenHa 01" panose="0204060305050602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4"/>
                                        </p:tgtEl>
                                      </p:cBhvr>
                                    </p:cmd>
                                  </p:childTnLst>
                                </p:cTn>
                              </p:par>
                            </p:childTnLst>
                          </p:cTn>
                        </p:par>
                        <p:par>
                          <p:cTn id="7" fill="hold">
                            <p:stCondLst>
                              <p:cond delay="3000"/>
                            </p:stCondLst>
                            <p:childTnLst>
                              <p:par>
                                <p:cTn id="8" presetID="10" presetClass="exit" presetSubtype="0" fill="hold" nodeType="afterEffect">
                                  <p:stCondLst>
                                    <p:cond delay="3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md type="call" cmd="stop">
                                      <p:cBhvr>
                                        <p:cTn id="11"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2000" fill="hold" display="0">
                  <p:stCondLst>
                    <p:cond delay="indefinite"/>
                  </p:stCondLst>
                  <p:endCondLst>
                    <p:cond evt="onNext" delay="0">
                      <p:tgtEl>
                        <p:sldTgt/>
                      </p:tgtEl>
                    </p:cond>
                  </p:end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p:cNvPicPr>
            <a:picLocks noChangeAspect="1"/>
          </p:cNvPicPr>
          <p:nvPr/>
        </p:nvPicPr>
        <p:blipFill>
          <a:blip r:embed="rId3"/>
          <a:stretch>
            <a:fillRect/>
          </a:stretch>
        </p:blipFill>
        <p:spPr>
          <a:xfrm>
            <a:off x="6701593" y="-1"/>
            <a:ext cx="5619093" cy="6824975"/>
          </a:xfrm>
          <a:prstGeom prst="rect">
            <a:avLst/>
          </a:prstGeom>
        </p:spPr>
      </p:pic>
      <p:sp>
        <p:nvSpPr>
          <p:cNvPr id="10" name="TextBox 9"/>
          <p:cNvSpPr txBox="1"/>
          <p:nvPr/>
        </p:nvSpPr>
        <p:spPr>
          <a:xfrm rot="21399920">
            <a:off x="3045995" y="1170278"/>
            <a:ext cx="6049667" cy="2554545"/>
          </a:xfrm>
          <a:prstGeom prst="rect">
            <a:avLst/>
          </a:prstGeom>
          <a:noFill/>
        </p:spPr>
        <p:txBody>
          <a:bodyPr wrap="square" rtlCol="0">
            <a:spAutoFit/>
          </a:bodyPr>
          <a:lstStyle/>
          <a:p>
            <a:pPr algn="ctr"/>
            <a:r>
              <a:rPr lang="en-US" sz="4000" b="1">
                <a:solidFill>
                  <a:srgbClr val="C00000"/>
                </a:solidFill>
                <a:latin typeface="#9Slide07 Pattaya" panose="00000500000000000000" pitchFamily="2" charset="-34"/>
                <a:cs typeface="#9Slide07 Pattaya" panose="00000500000000000000" pitchFamily="2" charset="-34"/>
              </a:rPr>
              <a:t>Một xe máy đi trong 4 giờ với vận tốc 40 km/giờ thì đi được quãng đường dài bao nhiêu ki-lô-mét?</a:t>
            </a:r>
            <a:endParaRPr lang="en-US" sz="4000" b="1">
              <a:solidFill>
                <a:srgbClr val="C00000"/>
              </a:solidFill>
              <a:latin typeface="#9Slide07 Pattaya" panose="00000500000000000000" pitchFamily="2" charset="-34"/>
              <a:cs typeface="#9Slide07 Pattaya" panose="00000500000000000000" pitchFamily="2" charset="-34"/>
            </a:endParaRPr>
          </a:p>
        </p:txBody>
      </p:sp>
      <p:pic>
        <p:nvPicPr>
          <p:cNvPr id="46" name="图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p:cNvGrpSpPr/>
          <p:nvPr/>
        </p:nvGrpSpPr>
        <p:grpSpPr>
          <a:xfrm>
            <a:off x="-312215" y="4447836"/>
            <a:ext cx="4461074" cy="2410164"/>
            <a:chOff x="-312215" y="4447836"/>
            <a:chExt cx="4461074" cy="2410164"/>
          </a:xfrm>
        </p:grpSpPr>
        <p:pic>
          <p:nvPicPr>
            <p:cNvPr id="17" name="Picture 16"/>
            <p:cNvPicPr>
              <a:picLocks noChangeAspect="1"/>
            </p:cNvPicPr>
            <p:nvPr/>
          </p:nvPicPr>
          <p:blipFill rotWithShape="1">
            <a:blip r:embed="rId5">
              <a:duotone>
                <a:schemeClr val="accent4">
                  <a:shade val="45000"/>
                  <a:satMod val="135000"/>
                </a:schemeClr>
                <a:prstClr val="white"/>
              </a:duotone>
              <a:extLst>
                <a:ext uri="{28A0092B-C50C-407E-A947-70E740481C1C}">
                  <a14:useLocalDpi xmlns:a14="http://schemas.microsoft.com/office/drawing/2010/main" val="0"/>
                </a:ext>
              </a:extLst>
            </a:blip>
            <a:srcRect t="6471" b="53360"/>
            <a:stretch>
              <a:fillRect/>
            </a:stretch>
          </p:blipFill>
          <p:spPr>
            <a:xfrm>
              <a:off x="-312215" y="4447836"/>
              <a:ext cx="4461074" cy="2410164"/>
            </a:xfrm>
            <a:prstGeom prst="rect">
              <a:avLst/>
            </a:prstGeom>
          </p:spPr>
        </p:pic>
        <p:sp>
          <p:nvSpPr>
            <p:cNvPr id="12" name="TextBox 11"/>
            <p:cNvSpPr txBox="1"/>
            <p:nvPr/>
          </p:nvSpPr>
          <p:spPr>
            <a:xfrm>
              <a:off x="1309124" y="5417520"/>
              <a:ext cx="1398140"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150 km</a:t>
              </a:r>
              <a:endParaRPr lang="en-US" sz="2800" b="1">
                <a:solidFill>
                  <a:schemeClr val="accent4">
                    <a:lumMod val="50000"/>
                  </a:schemeClr>
                </a:solidFill>
                <a:latin typeface="#9Slide02 Tieu de dai" panose="02000000000000000000" pitchFamily="2" charset="0"/>
                <a:ea typeface="#9Slide02 Tieu de dai" panose="02000000000000000000" pitchFamily="2" charset="0"/>
              </a:endParaRPr>
            </a:p>
          </p:txBody>
        </p:sp>
        <p:pic>
          <p:nvPicPr>
            <p:cNvPr id="20" name="Graphic 19"/>
            <p:cNvPicPr>
              <a:picLocks noChangeAspect="1"/>
            </p:cNvPicPr>
            <p:nvPr/>
          </p:nvPicPr>
          <p:blipFill>
            <a:blip r:embed="rId6">
              <a:duotone>
                <a:schemeClr val="accent4">
                  <a:shade val="45000"/>
                  <a:satMod val="135000"/>
                </a:schemeClr>
                <a:prstClr val="white"/>
              </a:duotone>
              <a:extLst>
                <a:ext uri="{96DAC541-7B7A-43D3-8B79-37D633B846F1}">
                  <asvg:svgBlip xmlns:asvg="http://schemas.microsoft.com/office/drawing/2016/SVG/main" r:embed="rId7"/>
                </a:ext>
              </a:extLst>
            </a:blip>
            <a:stretch>
              <a:fillRect/>
            </a:stretch>
          </p:blipFill>
          <p:spPr>
            <a:xfrm>
              <a:off x="391192" y="5048180"/>
              <a:ext cx="1314450" cy="1352550"/>
            </a:xfrm>
            <a:prstGeom prst="rect">
              <a:avLst/>
            </a:prstGeom>
          </p:spPr>
        </p:pic>
      </p:grpSp>
      <p:pic>
        <p:nvPicPr>
          <p:cNvPr id="56" name="DONG HO CAT"/>
          <p:cNvPicPr>
            <a:picLocks noChangeAspect="1"/>
          </p:cNvPicPr>
          <p:nvPr/>
        </p:nvPicPr>
        <p:blipFill>
          <a:blip r:embed="rId8"/>
          <a:stretch>
            <a:fillRect/>
          </a:stretch>
        </p:blipFill>
        <p:spPr>
          <a:xfrm>
            <a:off x="1705642" y="167352"/>
            <a:ext cx="900532" cy="1198046"/>
          </a:xfrm>
          <a:prstGeom prst="rect">
            <a:avLst/>
          </a:prstGeom>
        </p:spPr>
      </p:pic>
      <p:pic>
        <p:nvPicPr>
          <p:cNvPr id="57" name="Picture 56"/>
          <p:cNvPicPr>
            <a:picLocks noChangeAspect="1"/>
          </p:cNvPicPr>
          <p:nvPr/>
        </p:nvPicPr>
        <p:blipFill>
          <a:blip r:embed="rId9"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p:cNvPicPr>
            <a:picLocks noChangeAspect="1"/>
          </p:cNvPicPr>
          <p:nvPr/>
        </p:nvPicPr>
        <p:blipFill>
          <a:blip r:embed="rId10"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p:cNvPicPr>
            <a:picLocks noChangeAspect="1"/>
          </p:cNvPicPr>
          <p:nvPr/>
        </p:nvPicPr>
        <p:blipFill>
          <a:blip r:embed="rId1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p:cNvPicPr>
            <a:picLocks noChangeAspect="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SVN-Lobster" panose="02040603050506020204" charset="0"/>
                <a:cs typeface="SVN-Lobster" panose="02040603050506020204" charset="0"/>
              </a:rPr>
              <a:t>Câu 1</a:t>
            </a:r>
            <a:endParaRPr lang="en-US" sz="4000">
              <a:solidFill>
                <a:srgbClr val="002060"/>
              </a:solidFill>
              <a:latin typeface="SVN-Lobster" panose="02040603050506020204" charset="0"/>
              <a:cs typeface="SVN-Lobster" panose="02040603050506020204" charset="0"/>
            </a:endParaRPr>
          </a:p>
        </p:txBody>
      </p:sp>
      <p:grpSp>
        <p:nvGrpSpPr>
          <p:cNvPr id="71" name="Group 70"/>
          <p:cNvGrpSpPr/>
          <p:nvPr/>
        </p:nvGrpSpPr>
        <p:grpSpPr>
          <a:xfrm>
            <a:off x="3810858" y="4447836"/>
            <a:ext cx="4461074" cy="2410164"/>
            <a:chOff x="3810858" y="4447836"/>
            <a:chExt cx="4461074" cy="2410164"/>
          </a:xfrm>
        </p:grpSpPr>
        <p:pic>
          <p:nvPicPr>
            <p:cNvPr id="53" name="Picture 52"/>
            <p:cNvPicPr>
              <a:picLocks noChangeAspect="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t="6471" b="53360"/>
            <a:stretch>
              <a:fillRect/>
            </a:stretch>
          </p:blipFill>
          <p:spPr>
            <a:xfrm>
              <a:off x="3810858" y="4447836"/>
              <a:ext cx="4461074" cy="2410164"/>
            </a:xfrm>
            <a:prstGeom prst="rect">
              <a:avLst/>
            </a:prstGeom>
          </p:spPr>
        </p:pic>
        <p:pic>
          <p:nvPicPr>
            <p:cNvPr id="65" name="Graphic 64"/>
            <p:cNvPicPr>
              <a:picLocks noChangeAspect="1"/>
            </p:cNvPicPr>
            <p:nvPr/>
          </p:nvPicPr>
          <p:blipFill>
            <a:blip r:embed="rId15">
              <a:duotone>
                <a:schemeClr val="accent4">
                  <a:shade val="45000"/>
                  <a:satMod val="135000"/>
                </a:schemeClr>
                <a:prstClr val="white"/>
              </a:duotone>
              <a:extLst>
                <a:ext uri="{96DAC541-7B7A-43D3-8B79-37D633B846F1}">
                  <asvg:svgBlip xmlns:asvg="http://schemas.microsoft.com/office/drawing/2016/SVG/main" r:embed="rId16"/>
                </a:ext>
              </a:extLst>
            </a:blip>
            <a:stretch>
              <a:fillRect/>
            </a:stretch>
          </p:blipFill>
          <p:spPr>
            <a:xfrm>
              <a:off x="4454366" y="4998092"/>
              <a:ext cx="1340330" cy="1533337"/>
            </a:xfrm>
            <a:prstGeom prst="rect">
              <a:avLst/>
            </a:prstGeom>
          </p:spPr>
        </p:pic>
        <p:sp>
          <p:nvSpPr>
            <p:cNvPr id="66" name="TextBox 65"/>
            <p:cNvSpPr txBox="1"/>
            <p:nvPr/>
          </p:nvSpPr>
          <p:spPr>
            <a:xfrm>
              <a:off x="5511697" y="5462845"/>
              <a:ext cx="1398140"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160 km</a:t>
              </a:r>
              <a:endParaRPr lang="en-US" sz="2800" b="1">
                <a:solidFill>
                  <a:srgbClr val="002060"/>
                </a:solidFill>
                <a:latin typeface="#9Slide02 Tieu de dai" panose="02000000000000000000" pitchFamily="2" charset="0"/>
                <a:ea typeface="#9Slide02 Tieu de dai" panose="02000000000000000000" pitchFamily="2" charset="0"/>
              </a:endParaRPr>
            </a:p>
          </p:txBody>
        </p:sp>
      </p:grpSp>
      <p:grpSp>
        <p:nvGrpSpPr>
          <p:cNvPr id="72" name="Group 71"/>
          <p:cNvGrpSpPr/>
          <p:nvPr/>
        </p:nvGrpSpPr>
        <p:grpSpPr>
          <a:xfrm>
            <a:off x="7933930" y="4447836"/>
            <a:ext cx="4461074" cy="2410164"/>
            <a:chOff x="7933930" y="4447836"/>
            <a:chExt cx="4461074" cy="2410164"/>
          </a:xfrm>
        </p:grpSpPr>
        <p:pic>
          <p:nvPicPr>
            <p:cNvPr id="54" name="Picture 53"/>
            <p:cNvPicPr>
              <a:picLocks noChangeAspect="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t="6471" b="53360"/>
            <a:stretch>
              <a:fillRect/>
            </a:stretch>
          </p:blipFill>
          <p:spPr>
            <a:xfrm>
              <a:off x="7933930" y="4447836"/>
              <a:ext cx="4461074" cy="2410164"/>
            </a:xfrm>
            <a:prstGeom prst="rect">
              <a:avLst/>
            </a:prstGeom>
          </p:spPr>
        </p:pic>
        <p:pic>
          <p:nvPicPr>
            <p:cNvPr id="68" name="Graphic 67"/>
            <p:cNvPicPr>
              <a:picLocks noChangeAspect="1"/>
            </p:cNvPicPr>
            <p:nvPr/>
          </p:nvPicPr>
          <p:blipFill>
            <a:blip r:embed="rId17">
              <a:duotone>
                <a:schemeClr val="accent2">
                  <a:shade val="45000"/>
                  <a:satMod val="135000"/>
                </a:schemeClr>
                <a:prstClr val="white"/>
              </a:duotone>
              <a:extLst>
                <a:ext uri="{96DAC541-7B7A-43D3-8B79-37D633B846F1}">
                  <asvg:svgBlip xmlns:asvg="http://schemas.microsoft.com/office/drawing/2016/SVG/main" r:embed="rId18"/>
                </a:ext>
              </a:extLst>
            </a:blip>
            <a:stretch>
              <a:fillRect/>
            </a:stretch>
          </p:blipFill>
          <p:spPr>
            <a:xfrm>
              <a:off x="8724425" y="4990930"/>
              <a:ext cx="1288091" cy="1409800"/>
            </a:xfrm>
            <a:prstGeom prst="rect">
              <a:avLst/>
            </a:prstGeom>
          </p:spPr>
        </p:pic>
        <p:sp>
          <p:nvSpPr>
            <p:cNvPr id="69" name="TextBox 68"/>
            <p:cNvSpPr txBox="1"/>
            <p:nvPr/>
          </p:nvSpPr>
          <p:spPr>
            <a:xfrm>
              <a:off x="9644440" y="5417520"/>
              <a:ext cx="1398140"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180 km</a:t>
              </a:r>
              <a:endParaRPr lang="en-US" sz="2800" b="1">
                <a:solidFill>
                  <a:schemeClr val="accent2">
                    <a:lumMod val="50000"/>
                  </a:schemeClr>
                </a:solidFill>
                <a:latin typeface="#9Slide02 Tieu de dai" panose="02000000000000000000" pitchFamily="2" charset="0"/>
                <a:ea typeface="#9Slide02 Tieu de dai" panose="02000000000000000000" pitchFamily="2"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19"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1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2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3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3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4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250"/>
                                        <p:tgtEl>
                                          <p:spTgt spid="70"/>
                                        </p:tgtEl>
                                      </p:cBhvr>
                                    </p:animEffect>
                                    <p:set>
                                      <p:cBhvr>
                                        <p:cTn id="42" dur="1" fill="hold">
                                          <p:stCondLst>
                                            <p:cond delay="1249"/>
                                          </p:stCondLst>
                                        </p:cTn>
                                        <p:tgtEl>
                                          <p:spTgt spid="70"/>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250"/>
                                        <p:tgtEl>
                                          <p:spTgt spid="72"/>
                                        </p:tgtEl>
                                      </p:cBhvr>
                                    </p:animEffect>
                                    <p:set>
                                      <p:cBhvr>
                                        <p:cTn id="45" dur="1" fill="hold">
                                          <p:stCondLst>
                                            <p:cond delay="124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25" fill="hold">
                                          <p:stCondLst>
                                            <p:cond delay="0"/>
                                          </p:stCondLst>
                                        </p:cTn>
                                        <p:tgtEl>
                                          <p:spTgt spid="71"/>
                                        </p:tgtEl>
                                        <p:attrNameLst>
                                          <p:attrName>r</p:attrName>
                                        </p:attrNameLst>
                                      </p:cBhvr>
                                    </p:animRot>
                                    <p:animRot by="-240000">
                                      <p:cBhvr>
                                        <p:cTn id="48" dur="250" fill="hold">
                                          <p:stCondLst>
                                            <p:cond delay="250"/>
                                          </p:stCondLst>
                                        </p:cTn>
                                        <p:tgtEl>
                                          <p:spTgt spid="71"/>
                                        </p:tgtEl>
                                        <p:attrNameLst>
                                          <p:attrName>r</p:attrName>
                                        </p:attrNameLst>
                                      </p:cBhvr>
                                    </p:animRot>
                                    <p:animRot by="240000">
                                      <p:cBhvr>
                                        <p:cTn id="49" dur="250" fill="hold">
                                          <p:stCondLst>
                                            <p:cond delay="500"/>
                                          </p:stCondLst>
                                        </p:cTn>
                                        <p:tgtEl>
                                          <p:spTgt spid="71"/>
                                        </p:tgtEl>
                                        <p:attrNameLst>
                                          <p:attrName>r</p:attrName>
                                        </p:attrNameLst>
                                      </p:cBhvr>
                                    </p:animRot>
                                    <p:animRot by="-240000">
                                      <p:cBhvr>
                                        <p:cTn id="50" dur="250" fill="hold">
                                          <p:stCondLst>
                                            <p:cond delay="750"/>
                                          </p:stCondLst>
                                        </p:cTn>
                                        <p:tgtEl>
                                          <p:spTgt spid="71"/>
                                        </p:tgtEl>
                                        <p:attrNameLst>
                                          <p:attrName>r</p:attrName>
                                        </p:attrNameLst>
                                      </p:cBhvr>
                                    </p:animRot>
                                    <p:animRot by="120000">
                                      <p:cBhvr>
                                        <p:cTn id="51" dur="250" fill="hold">
                                          <p:stCondLst>
                                            <p:cond delay="1000"/>
                                          </p:stCondLst>
                                        </p:cTn>
                                        <p:tgtEl>
                                          <p:spTgt spid="71"/>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20"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p:cNvPicPr>
            <a:picLocks noChangeAspect="1"/>
          </p:cNvPicPr>
          <p:nvPr/>
        </p:nvPicPr>
        <p:blipFill>
          <a:blip r:embed="rId3"/>
          <a:stretch>
            <a:fillRect/>
          </a:stretch>
        </p:blipFill>
        <p:spPr>
          <a:xfrm>
            <a:off x="6701593" y="-1"/>
            <a:ext cx="5619093" cy="6824975"/>
          </a:xfrm>
          <a:prstGeom prst="rect">
            <a:avLst/>
          </a:prstGeom>
        </p:spPr>
      </p:pic>
      <p:sp>
        <p:nvSpPr>
          <p:cNvPr id="10" name="TextBox 9"/>
          <p:cNvSpPr txBox="1"/>
          <p:nvPr/>
        </p:nvSpPr>
        <p:spPr>
          <a:xfrm rot="21399920">
            <a:off x="3021919" y="1143308"/>
            <a:ext cx="6049667" cy="2492990"/>
          </a:xfrm>
          <a:prstGeom prst="rect">
            <a:avLst/>
          </a:prstGeom>
          <a:noFill/>
        </p:spPr>
        <p:txBody>
          <a:bodyPr wrap="square" rtlCol="0">
            <a:spAutoFit/>
          </a:bodyPr>
          <a:lstStyle/>
          <a:p>
            <a:pPr algn="ctr"/>
            <a:r>
              <a:rPr lang="en-US" sz="3900" b="1">
                <a:solidFill>
                  <a:srgbClr val="C00000"/>
                </a:solidFill>
                <a:latin typeface="#9Slide07 Pattaya" panose="00000500000000000000" pitchFamily="2" charset="-34"/>
                <a:cs typeface="#9Slide07 Pattaya" panose="00000500000000000000" pitchFamily="2" charset="-34"/>
              </a:rPr>
              <a:t>Một người đạp xe một vòng quanh hồ với vận tốc 9 km/giờ thì hết 10 phút. Tính quãng đường mà người đó đã đi.</a:t>
            </a:r>
            <a:endParaRPr lang="en-US" sz="3900" b="1">
              <a:solidFill>
                <a:srgbClr val="C00000"/>
              </a:solidFill>
              <a:latin typeface="#9Slide07 Pattaya" panose="00000500000000000000" pitchFamily="2" charset="-34"/>
              <a:cs typeface="#9Slide07 Pattaya" panose="00000500000000000000" pitchFamily="2" charset="-34"/>
            </a:endParaRPr>
          </a:p>
        </p:txBody>
      </p:sp>
      <p:pic>
        <p:nvPicPr>
          <p:cNvPr id="46" name="图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p:cNvGrpSpPr/>
          <p:nvPr/>
        </p:nvGrpSpPr>
        <p:grpSpPr>
          <a:xfrm>
            <a:off x="-312215" y="4447836"/>
            <a:ext cx="4461074" cy="2410164"/>
            <a:chOff x="-312215" y="4447836"/>
            <a:chExt cx="4461074" cy="2410164"/>
          </a:xfrm>
        </p:grpSpPr>
        <p:pic>
          <p:nvPicPr>
            <p:cNvPr id="17" name="Picture 16"/>
            <p:cNvPicPr>
              <a:picLocks noChangeAspect="1"/>
            </p:cNvPicPr>
            <p:nvPr/>
          </p:nvPicPr>
          <p:blipFill rotWithShape="1">
            <a:blip r:embed="rId5">
              <a:duotone>
                <a:schemeClr val="accent4">
                  <a:shade val="45000"/>
                  <a:satMod val="135000"/>
                </a:schemeClr>
                <a:prstClr val="white"/>
              </a:duotone>
              <a:extLst>
                <a:ext uri="{28A0092B-C50C-407E-A947-70E740481C1C}">
                  <a14:useLocalDpi xmlns:a14="http://schemas.microsoft.com/office/drawing/2010/main" val="0"/>
                </a:ext>
              </a:extLst>
            </a:blip>
            <a:srcRect t="6471" b="53360"/>
            <a:stretch>
              <a:fillRect/>
            </a:stretch>
          </p:blipFill>
          <p:spPr>
            <a:xfrm>
              <a:off x="-312215" y="4447836"/>
              <a:ext cx="4461074" cy="2410164"/>
            </a:xfrm>
            <a:prstGeom prst="rect">
              <a:avLst/>
            </a:prstGeom>
          </p:spPr>
        </p:pic>
        <p:sp>
          <p:nvSpPr>
            <p:cNvPr id="12" name="TextBox 11"/>
            <p:cNvSpPr txBox="1"/>
            <p:nvPr/>
          </p:nvSpPr>
          <p:spPr>
            <a:xfrm>
              <a:off x="1368435" y="5417520"/>
              <a:ext cx="1279516"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1,5 km</a:t>
              </a:r>
              <a:endParaRPr lang="en-US" sz="2800" b="1">
                <a:solidFill>
                  <a:schemeClr val="accent4">
                    <a:lumMod val="50000"/>
                  </a:schemeClr>
                </a:solidFill>
                <a:latin typeface="#9Slide02 Tieu de dai" panose="02000000000000000000" pitchFamily="2" charset="0"/>
                <a:ea typeface="#9Slide02 Tieu de dai" panose="02000000000000000000" pitchFamily="2" charset="0"/>
              </a:endParaRPr>
            </a:p>
          </p:txBody>
        </p:sp>
        <p:pic>
          <p:nvPicPr>
            <p:cNvPr id="20" name="Graphic 19"/>
            <p:cNvPicPr>
              <a:picLocks noChangeAspect="1"/>
            </p:cNvPicPr>
            <p:nvPr/>
          </p:nvPicPr>
          <p:blipFill>
            <a:blip r:embed="rId6">
              <a:duotone>
                <a:schemeClr val="accent4">
                  <a:shade val="45000"/>
                  <a:satMod val="135000"/>
                </a:schemeClr>
                <a:prstClr val="white"/>
              </a:duotone>
              <a:extLst>
                <a:ext uri="{96DAC541-7B7A-43D3-8B79-37D633B846F1}">
                  <asvg:svgBlip xmlns:asvg="http://schemas.microsoft.com/office/drawing/2016/SVG/main" r:embed="rId7"/>
                </a:ext>
              </a:extLst>
            </a:blip>
            <a:stretch>
              <a:fillRect/>
            </a:stretch>
          </p:blipFill>
          <p:spPr>
            <a:xfrm>
              <a:off x="391192" y="5048180"/>
              <a:ext cx="1314450" cy="1352550"/>
            </a:xfrm>
            <a:prstGeom prst="rect">
              <a:avLst/>
            </a:prstGeom>
          </p:spPr>
        </p:pic>
      </p:grpSp>
      <p:pic>
        <p:nvPicPr>
          <p:cNvPr id="56" name="DONG HO CAT"/>
          <p:cNvPicPr>
            <a:picLocks noChangeAspect="1"/>
          </p:cNvPicPr>
          <p:nvPr/>
        </p:nvPicPr>
        <p:blipFill>
          <a:blip r:embed="rId8"/>
          <a:stretch>
            <a:fillRect/>
          </a:stretch>
        </p:blipFill>
        <p:spPr>
          <a:xfrm>
            <a:off x="1705642" y="167352"/>
            <a:ext cx="900532" cy="1198046"/>
          </a:xfrm>
          <a:prstGeom prst="rect">
            <a:avLst/>
          </a:prstGeom>
        </p:spPr>
      </p:pic>
      <p:pic>
        <p:nvPicPr>
          <p:cNvPr id="57" name="Picture 56"/>
          <p:cNvPicPr>
            <a:picLocks noChangeAspect="1"/>
          </p:cNvPicPr>
          <p:nvPr/>
        </p:nvPicPr>
        <p:blipFill>
          <a:blip r:embed="rId9"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p:cNvPicPr>
            <a:picLocks noChangeAspect="1"/>
          </p:cNvPicPr>
          <p:nvPr/>
        </p:nvPicPr>
        <p:blipFill>
          <a:blip r:embed="rId10"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p:cNvPicPr>
            <a:picLocks noChangeAspect="1"/>
          </p:cNvPicPr>
          <p:nvPr/>
        </p:nvPicPr>
        <p:blipFill>
          <a:blip r:embed="rId1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p:cNvPicPr>
            <a:picLocks noChangeAspect="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SVN-Lobster" panose="02040603050506020204" charset="0"/>
                <a:cs typeface="SVN-Lobster" panose="02040603050506020204" charset="0"/>
              </a:rPr>
              <a:t>Câu 2</a:t>
            </a:r>
            <a:endParaRPr lang="en-US" sz="4000">
              <a:solidFill>
                <a:srgbClr val="002060"/>
              </a:solidFill>
              <a:latin typeface="SVN-Lobster" panose="02040603050506020204" charset="0"/>
              <a:cs typeface="SVN-Lobster" panose="02040603050506020204" charset="0"/>
            </a:endParaRPr>
          </a:p>
        </p:txBody>
      </p:sp>
      <p:grpSp>
        <p:nvGrpSpPr>
          <p:cNvPr id="71" name="Group 70"/>
          <p:cNvGrpSpPr/>
          <p:nvPr/>
        </p:nvGrpSpPr>
        <p:grpSpPr>
          <a:xfrm>
            <a:off x="3810858" y="4447836"/>
            <a:ext cx="4461074" cy="2410164"/>
            <a:chOff x="3810858" y="4447836"/>
            <a:chExt cx="4461074" cy="2410164"/>
          </a:xfrm>
        </p:grpSpPr>
        <p:pic>
          <p:nvPicPr>
            <p:cNvPr id="53" name="Picture 52"/>
            <p:cNvPicPr>
              <a:picLocks noChangeAspect="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t="6471" b="53360"/>
            <a:stretch>
              <a:fillRect/>
            </a:stretch>
          </p:blipFill>
          <p:spPr>
            <a:xfrm>
              <a:off x="3810858" y="4447836"/>
              <a:ext cx="4461074" cy="2410164"/>
            </a:xfrm>
            <a:prstGeom prst="rect">
              <a:avLst/>
            </a:prstGeom>
          </p:spPr>
        </p:pic>
        <p:pic>
          <p:nvPicPr>
            <p:cNvPr id="65" name="Graphic 64"/>
            <p:cNvPicPr>
              <a:picLocks noChangeAspect="1"/>
            </p:cNvPicPr>
            <p:nvPr/>
          </p:nvPicPr>
          <p:blipFill>
            <a:blip r:embed="rId15">
              <a:duotone>
                <a:schemeClr val="accent4">
                  <a:shade val="45000"/>
                  <a:satMod val="135000"/>
                </a:schemeClr>
                <a:prstClr val="white"/>
              </a:duotone>
              <a:extLst>
                <a:ext uri="{96DAC541-7B7A-43D3-8B79-37D633B846F1}">
                  <asvg:svgBlip xmlns:asvg="http://schemas.microsoft.com/office/drawing/2016/SVG/main" r:embed="rId16"/>
                </a:ext>
              </a:extLst>
            </a:blip>
            <a:stretch>
              <a:fillRect/>
            </a:stretch>
          </p:blipFill>
          <p:spPr>
            <a:xfrm>
              <a:off x="4454366" y="4998092"/>
              <a:ext cx="1340330" cy="1533337"/>
            </a:xfrm>
            <a:prstGeom prst="rect">
              <a:avLst/>
            </a:prstGeom>
          </p:spPr>
        </p:pic>
        <p:sp>
          <p:nvSpPr>
            <p:cNvPr id="66" name="TextBox 65"/>
            <p:cNvSpPr txBox="1"/>
            <p:nvPr/>
          </p:nvSpPr>
          <p:spPr>
            <a:xfrm>
              <a:off x="5718484" y="5462845"/>
              <a:ext cx="984565"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9 km</a:t>
              </a:r>
              <a:endParaRPr lang="en-US" sz="2800" b="1">
                <a:solidFill>
                  <a:srgbClr val="002060"/>
                </a:solidFill>
                <a:latin typeface="#9Slide02 Tieu de dai" panose="02000000000000000000" pitchFamily="2" charset="0"/>
                <a:ea typeface="#9Slide02 Tieu de dai" panose="02000000000000000000" pitchFamily="2" charset="0"/>
              </a:endParaRPr>
            </a:p>
          </p:txBody>
        </p:sp>
      </p:grpSp>
      <p:grpSp>
        <p:nvGrpSpPr>
          <p:cNvPr id="72" name="Group 71"/>
          <p:cNvGrpSpPr/>
          <p:nvPr/>
        </p:nvGrpSpPr>
        <p:grpSpPr>
          <a:xfrm>
            <a:off x="7933930" y="4447836"/>
            <a:ext cx="4461074" cy="2410164"/>
            <a:chOff x="7933930" y="4447836"/>
            <a:chExt cx="4461074" cy="2410164"/>
          </a:xfrm>
        </p:grpSpPr>
        <p:pic>
          <p:nvPicPr>
            <p:cNvPr id="54" name="Picture 53"/>
            <p:cNvPicPr>
              <a:picLocks noChangeAspect="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t="6471" b="53360"/>
            <a:stretch>
              <a:fillRect/>
            </a:stretch>
          </p:blipFill>
          <p:spPr>
            <a:xfrm>
              <a:off x="7933930" y="4447836"/>
              <a:ext cx="4461074" cy="2410164"/>
            </a:xfrm>
            <a:prstGeom prst="rect">
              <a:avLst/>
            </a:prstGeom>
          </p:spPr>
        </p:pic>
        <p:pic>
          <p:nvPicPr>
            <p:cNvPr id="68" name="Graphic 67"/>
            <p:cNvPicPr>
              <a:picLocks noChangeAspect="1"/>
            </p:cNvPicPr>
            <p:nvPr/>
          </p:nvPicPr>
          <p:blipFill>
            <a:blip r:embed="rId17">
              <a:duotone>
                <a:schemeClr val="accent2">
                  <a:shade val="45000"/>
                  <a:satMod val="135000"/>
                </a:schemeClr>
                <a:prstClr val="white"/>
              </a:duotone>
              <a:extLst>
                <a:ext uri="{96DAC541-7B7A-43D3-8B79-37D633B846F1}">
                  <asvg:svgBlip xmlns:asvg="http://schemas.microsoft.com/office/drawing/2016/SVG/main" r:embed="rId18"/>
                </a:ext>
              </a:extLst>
            </a:blip>
            <a:stretch>
              <a:fillRect/>
            </a:stretch>
          </p:blipFill>
          <p:spPr>
            <a:xfrm>
              <a:off x="8724425" y="4990930"/>
              <a:ext cx="1288091" cy="1409800"/>
            </a:xfrm>
            <a:prstGeom prst="rect">
              <a:avLst/>
            </a:prstGeom>
          </p:spPr>
        </p:pic>
        <p:sp>
          <p:nvSpPr>
            <p:cNvPr id="69" name="TextBox 68"/>
            <p:cNvSpPr txBox="1"/>
            <p:nvPr/>
          </p:nvSpPr>
          <p:spPr>
            <a:xfrm>
              <a:off x="9747834" y="5417520"/>
              <a:ext cx="1191352"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90 km</a:t>
              </a:r>
              <a:endParaRPr lang="en-US" sz="2800" b="1">
                <a:solidFill>
                  <a:schemeClr val="accent2">
                    <a:lumMod val="50000"/>
                  </a:schemeClr>
                </a:solidFill>
                <a:latin typeface="#9Slide02 Tieu de dai" panose="02000000000000000000" pitchFamily="2" charset="0"/>
                <a:ea typeface="#9Slide02 Tieu de dai" panose="02000000000000000000" pitchFamily="2"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19"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1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2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3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3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4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20"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p:cNvPicPr>
            <a:picLocks noChangeAspect="1"/>
          </p:cNvPicPr>
          <p:nvPr/>
        </p:nvPicPr>
        <p:blipFill>
          <a:blip r:embed="rId3"/>
          <a:stretch>
            <a:fillRect/>
          </a:stretch>
        </p:blipFill>
        <p:spPr>
          <a:xfrm>
            <a:off x="6701593" y="-1"/>
            <a:ext cx="5619093" cy="6824975"/>
          </a:xfrm>
          <a:prstGeom prst="rect">
            <a:avLst/>
          </a:prstGeom>
        </p:spPr>
      </p:pic>
      <p:sp>
        <p:nvSpPr>
          <p:cNvPr id="10" name="TextBox 9"/>
          <p:cNvSpPr txBox="1"/>
          <p:nvPr/>
        </p:nvSpPr>
        <p:spPr>
          <a:xfrm rot="21399920">
            <a:off x="2913380" y="1140460"/>
            <a:ext cx="6153150" cy="2790825"/>
          </a:xfrm>
          <a:prstGeom prst="rect">
            <a:avLst/>
          </a:prstGeom>
          <a:noFill/>
        </p:spPr>
        <p:txBody>
          <a:bodyPr wrap="square" rtlCol="0">
            <a:spAutoFit/>
          </a:bodyPr>
          <a:lstStyle/>
          <a:p>
            <a:pPr algn="ctr">
              <a:lnSpc>
                <a:spcPct val="90000"/>
              </a:lnSpc>
            </a:pPr>
            <a:r>
              <a:rPr lang="en-US" sz="3900" b="1">
                <a:solidFill>
                  <a:srgbClr val="C00000"/>
                </a:solidFill>
                <a:latin typeface="#9Slide07 Pattaya" panose="00000500000000000000" pitchFamily="2" charset="-34"/>
                <a:cs typeface="#9Slide07 Pattaya" panose="00000500000000000000" pitchFamily="2" charset="-34"/>
              </a:rPr>
              <a:t>Lúc </a:t>
            </a:r>
            <a:r>
              <a:rPr lang="en-US" sz="3900" b="1">
                <a:solidFill>
                  <a:srgbClr val="00B050"/>
                </a:solidFill>
                <a:latin typeface="#9Slide07 Pattaya" panose="00000500000000000000" pitchFamily="2" charset="-34"/>
                <a:cs typeface="#9Slide07 Pattaya" panose="00000500000000000000" pitchFamily="2" charset="-34"/>
              </a:rPr>
              <a:t>6 giờ 30 phút</a:t>
            </a:r>
            <a:r>
              <a:rPr lang="en-US" sz="3900" b="1">
                <a:solidFill>
                  <a:srgbClr val="C00000"/>
                </a:solidFill>
                <a:latin typeface="#9Slide07 Pattaya" panose="00000500000000000000" pitchFamily="2" charset="-34"/>
                <a:cs typeface="#9Slide07 Pattaya" panose="00000500000000000000" pitchFamily="2" charset="-34"/>
              </a:rPr>
              <a:t>, bạn Dũng đi xe đạp từ A đến B với </a:t>
            </a:r>
            <a:r>
              <a:rPr lang="en-US" sz="3900" b="1">
                <a:solidFill>
                  <a:srgbClr val="FFFF00"/>
                </a:solidFill>
                <a:latin typeface="#9Slide07 Pattaya" panose="00000500000000000000" pitchFamily="2" charset="-34"/>
                <a:cs typeface="#9Slide07 Pattaya" panose="00000500000000000000" pitchFamily="2" charset="-34"/>
              </a:rPr>
              <a:t>vận tốc 12km/giờ</a:t>
            </a:r>
            <a:r>
              <a:rPr lang="en-US" sz="3900" b="1">
                <a:solidFill>
                  <a:srgbClr val="C00000"/>
                </a:solidFill>
                <a:latin typeface="#9Slide07 Pattaya" panose="00000500000000000000" pitchFamily="2" charset="-34"/>
                <a:cs typeface="#9Slide07 Pattaya" panose="00000500000000000000" pitchFamily="2" charset="-34"/>
              </a:rPr>
              <a:t>. Tính quãng đường AB biết Dũng đến B lúc </a:t>
            </a:r>
            <a:r>
              <a:rPr lang="en-US" sz="3900" b="1">
                <a:solidFill>
                  <a:srgbClr val="0070C0"/>
                </a:solidFill>
                <a:latin typeface="#9Slide07 Pattaya" panose="00000500000000000000" pitchFamily="2" charset="-34"/>
                <a:cs typeface="#9Slide07 Pattaya" panose="00000500000000000000" pitchFamily="2" charset="-34"/>
              </a:rPr>
              <a:t>8 giờ 30 phút</a:t>
            </a:r>
            <a:r>
              <a:rPr lang="en-US" sz="3900" b="1">
                <a:solidFill>
                  <a:srgbClr val="C00000"/>
                </a:solidFill>
                <a:latin typeface="#9Slide07 Pattaya" panose="00000500000000000000" pitchFamily="2" charset="-34"/>
                <a:cs typeface="#9Slide07 Pattaya" panose="00000500000000000000" pitchFamily="2" charset="-34"/>
              </a:rPr>
              <a:t>.</a:t>
            </a:r>
            <a:endParaRPr lang="en-US" sz="3900" b="1">
              <a:solidFill>
                <a:srgbClr val="C00000"/>
              </a:solidFill>
              <a:latin typeface="#9Slide07 Pattaya" panose="00000500000000000000" pitchFamily="2" charset="-34"/>
              <a:cs typeface="#9Slide07 Pattaya" panose="00000500000000000000" pitchFamily="2" charset="-34"/>
            </a:endParaRPr>
          </a:p>
        </p:txBody>
      </p:sp>
      <p:pic>
        <p:nvPicPr>
          <p:cNvPr id="46" name="图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p:cNvGrpSpPr/>
          <p:nvPr/>
        </p:nvGrpSpPr>
        <p:grpSpPr>
          <a:xfrm>
            <a:off x="-312215" y="4447836"/>
            <a:ext cx="4461074" cy="2410164"/>
            <a:chOff x="-312215" y="4447836"/>
            <a:chExt cx="4461074" cy="2410164"/>
          </a:xfrm>
        </p:grpSpPr>
        <p:pic>
          <p:nvPicPr>
            <p:cNvPr id="17" name="Picture 16"/>
            <p:cNvPicPr>
              <a:picLocks noChangeAspect="1"/>
            </p:cNvPicPr>
            <p:nvPr/>
          </p:nvPicPr>
          <p:blipFill rotWithShape="1">
            <a:blip r:embed="rId5">
              <a:duotone>
                <a:schemeClr val="accent4">
                  <a:shade val="45000"/>
                  <a:satMod val="135000"/>
                </a:schemeClr>
                <a:prstClr val="white"/>
              </a:duotone>
              <a:extLst>
                <a:ext uri="{28A0092B-C50C-407E-A947-70E740481C1C}">
                  <a14:useLocalDpi xmlns:a14="http://schemas.microsoft.com/office/drawing/2010/main" val="0"/>
                </a:ext>
              </a:extLst>
            </a:blip>
            <a:srcRect t="6471" b="53360"/>
            <a:stretch>
              <a:fillRect/>
            </a:stretch>
          </p:blipFill>
          <p:spPr>
            <a:xfrm>
              <a:off x="-312215" y="4447836"/>
              <a:ext cx="4461074" cy="2410164"/>
            </a:xfrm>
            <a:prstGeom prst="rect">
              <a:avLst/>
            </a:prstGeom>
          </p:spPr>
        </p:pic>
        <p:sp>
          <p:nvSpPr>
            <p:cNvPr id="12" name="TextBox 11"/>
            <p:cNvSpPr txBox="1"/>
            <p:nvPr/>
          </p:nvSpPr>
          <p:spPr>
            <a:xfrm>
              <a:off x="1412517" y="5417520"/>
              <a:ext cx="1191352"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24 km</a:t>
              </a:r>
              <a:endParaRPr lang="en-US" sz="2800" b="1">
                <a:solidFill>
                  <a:schemeClr val="accent4">
                    <a:lumMod val="50000"/>
                  </a:schemeClr>
                </a:solidFill>
                <a:latin typeface="#9Slide02 Tieu de dai" panose="02000000000000000000" pitchFamily="2" charset="0"/>
                <a:ea typeface="#9Slide02 Tieu de dai" panose="02000000000000000000" pitchFamily="2" charset="0"/>
              </a:endParaRPr>
            </a:p>
          </p:txBody>
        </p:sp>
        <p:pic>
          <p:nvPicPr>
            <p:cNvPr id="20" name="Graphic 19"/>
            <p:cNvPicPr>
              <a:picLocks noChangeAspect="1"/>
            </p:cNvPicPr>
            <p:nvPr/>
          </p:nvPicPr>
          <p:blipFill>
            <a:blip r:embed="rId6">
              <a:duotone>
                <a:schemeClr val="accent4">
                  <a:shade val="45000"/>
                  <a:satMod val="135000"/>
                </a:schemeClr>
                <a:prstClr val="white"/>
              </a:duotone>
              <a:extLst>
                <a:ext uri="{96DAC541-7B7A-43D3-8B79-37D633B846F1}">
                  <asvg:svgBlip xmlns:asvg="http://schemas.microsoft.com/office/drawing/2016/SVG/main" r:embed="rId7"/>
                </a:ext>
              </a:extLst>
            </a:blip>
            <a:stretch>
              <a:fillRect/>
            </a:stretch>
          </p:blipFill>
          <p:spPr>
            <a:xfrm>
              <a:off x="391192" y="5048180"/>
              <a:ext cx="1314450" cy="1352550"/>
            </a:xfrm>
            <a:prstGeom prst="rect">
              <a:avLst/>
            </a:prstGeom>
          </p:spPr>
        </p:pic>
      </p:grpSp>
      <p:pic>
        <p:nvPicPr>
          <p:cNvPr id="56" name="DONG HO CAT"/>
          <p:cNvPicPr>
            <a:picLocks noChangeAspect="1"/>
          </p:cNvPicPr>
          <p:nvPr/>
        </p:nvPicPr>
        <p:blipFill>
          <a:blip r:embed="rId8"/>
          <a:stretch>
            <a:fillRect/>
          </a:stretch>
        </p:blipFill>
        <p:spPr>
          <a:xfrm>
            <a:off x="1705642" y="167352"/>
            <a:ext cx="900532" cy="1198046"/>
          </a:xfrm>
          <a:prstGeom prst="rect">
            <a:avLst/>
          </a:prstGeom>
        </p:spPr>
      </p:pic>
      <p:pic>
        <p:nvPicPr>
          <p:cNvPr id="57" name="Picture 56"/>
          <p:cNvPicPr>
            <a:picLocks noChangeAspect="1"/>
          </p:cNvPicPr>
          <p:nvPr/>
        </p:nvPicPr>
        <p:blipFill>
          <a:blip r:embed="rId9"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p:cNvPicPr>
            <a:picLocks noChangeAspect="1"/>
          </p:cNvPicPr>
          <p:nvPr/>
        </p:nvPicPr>
        <p:blipFill>
          <a:blip r:embed="rId10"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p:cNvPicPr>
            <a:picLocks noChangeAspect="1"/>
          </p:cNvPicPr>
          <p:nvPr/>
        </p:nvPicPr>
        <p:blipFill>
          <a:blip r:embed="rId11"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p:cNvPicPr>
            <a:picLocks noChangeAspect="1"/>
          </p:cNvPicPr>
          <p:nvPr/>
        </p:nvPicPr>
        <p:blipFill>
          <a:blip r:embed="rId12"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SVN-Lobster" panose="02040603050506020204" charset="0"/>
                <a:cs typeface="SVN-Lobster" panose="02040603050506020204" charset="0"/>
              </a:rPr>
              <a:t>Câu 3</a:t>
            </a:r>
            <a:endParaRPr lang="en-US" sz="4000">
              <a:solidFill>
                <a:srgbClr val="002060"/>
              </a:solidFill>
              <a:latin typeface="SVN-Lobster" panose="02040603050506020204" charset="0"/>
              <a:cs typeface="SVN-Lobster" panose="02040603050506020204" charset="0"/>
            </a:endParaRPr>
          </a:p>
        </p:txBody>
      </p:sp>
      <p:grpSp>
        <p:nvGrpSpPr>
          <p:cNvPr id="71" name="Group 70"/>
          <p:cNvGrpSpPr/>
          <p:nvPr/>
        </p:nvGrpSpPr>
        <p:grpSpPr>
          <a:xfrm>
            <a:off x="3810858" y="4447836"/>
            <a:ext cx="4461074" cy="2410164"/>
            <a:chOff x="3810858" y="4447836"/>
            <a:chExt cx="4461074" cy="2410164"/>
          </a:xfrm>
        </p:grpSpPr>
        <p:pic>
          <p:nvPicPr>
            <p:cNvPr id="53" name="Picture 52"/>
            <p:cNvPicPr>
              <a:picLocks noChangeAspect="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t="6471" b="53360"/>
            <a:stretch>
              <a:fillRect/>
            </a:stretch>
          </p:blipFill>
          <p:spPr>
            <a:xfrm>
              <a:off x="3810858" y="4447836"/>
              <a:ext cx="4461074" cy="2410164"/>
            </a:xfrm>
            <a:prstGeom prst="rect">
              <a:avLst/>
            </a:prstGeom>
          </p:spPr>
        </p:pic>
        <p:pic>
          <p:nvPicPr>
            <p:cNvPr id="65" name="Graphic 64"/>
            <p:cNvPicPr>
              <a:picLocks noChangeAspect="1"/>
            </p:cNvPicPr>
            <p:nvPr/>
          </p:nvPicPr>
          <p:blipFill>
            <a:blip r:embed="rId15">
              <a:duotone>
                <a:schemeClr val="accent4">
                  <a:shade val="45000"/>
                  <a:satMod val="135000"/>
                </a:schemeClr>
                <a:prstClr val="white"/>
              </a:duotone>
              <a:extLst>
                <a:ext uri="{96DAC541-7B7A-43D3-8B79-37D633B846F1}">
                  <asvg:svgBlip xmlns:asvg="http://schemas.microsoft.com/office/drawing/2016/SVG/main" r:embed="rId16"/>
                </a:ext>
              </a:extLst>
            </a:blip>
            <a:stretch>
              <a:fillRect/>
            </a:stretch>
          </p:blipFill>
          <p:spPr>
            <a:xfrm>
              <a:off x="4454366" y="4998092"/>
              <a:ext cx="1340330" cy="1533337"/>
            </a:xfrm>
            <a:prstGeom prst="rect">
              <a:avLst/>
            </a:prstGeom>
          </p:spPr>
        </p:pic>
        <p:sp>
          <p:nvSpPr>
            <p:cNvPr id="66" name="TextBox 65"/>
            <p:cNvSpPr txBox="1"/>
            <p:nvPr/>
          </p:nvSpPr>
          <p:spPr>
            <a:xfrm>
              <a:off x="5615091" y="5462845"/>
              <a:ext cx="1191352"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30 km</a:t>
              </a:r>
              <a:endParaRPr lang="en-US" sz="2800" b="1">
                <a:solidFill>
                  <a:srgbClr val="002060"/>
                </a:solidFill>
                <a:latin typeface="#9Slide02 Tieu de dai" panose="02000000000000000000" pitchFamily="2" charset="0"/>
                <a:ea typeface="#9Slide02 Tieu de dai" panose="02000000000000000000" pitchFamily="2" charset="0"/>
              </a:endParaRPr>
            </a:p>
          </p:txBody>
        </p:sp>
      </p:grpSp>
      <p:grpSp>
        <p:nvGrpSpPr>
          <p:cNvPr id="72" name="Group 71"/>
          <p:cNvGrpSpPr/>
          <p:nvPr/>
        </p:nvGrpSpPr>
        <p:grpSpPr>
          <a:xfrm>
            <a:off x="7933930" y="4447836"/>
            <a:ext cx="4461074" cy="2410164"/>
            <a:chOff x="7933930" y="4447836"/>
            <a:chExt cx="4461074" cy="2410164"/>
          </a:xfrm>
        </p:grpSpPr>
        <p:pic>
          <p:nvPicPr>
            <p:cNvPr id="54" name="Picture 53"/>
            <p:cNvPicPr>
              <a:picLocks noChangeAspect="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t="6471" b="53360"/>
            <a:stretch>
              <a:fillRect/>
            </a:stretch>
          </p:blipFill>
          <p:spPr>
            <a:xfrm>
              <a:off x="7933930" y="4447836"/>
              <a:ext cx="4461074" cy="2410164"/>
            </a:xfrm>
            <a:prstGeom prst="rect">
              <a:avLst/>
            </a:prstGeom>
          </p:spPr>
        </p:pic>
        <p:pic>
          <p:nvPicPr>
            <p:cNvPr id="68" name="Graphic 67"/>
            <p:cNvPicPr>
              <a:picLocks noChangeAspect="1"/>
            </p:cNvPicPr>
            <p:nvPr/>
          </p:nvPicPr>
          <p:blipFill>
            <a:blip r:embed="rId17">
              <a:duotone>
                <a:schemeClr val="accent2">
                  <a:shade val="45000"/>
                  <a:satMod val="135000"/>
                </a:schemeClr>
                <a:prstClr val="white"/>
              </a:duotone>
              <a:extLst>
                <a:ext uri="{96DAC541-7B7A-43D3-8B79-37D633B846F1}">
                  <asvg:svgBlip xmlns:asvg="http://schemas.microsoft.com/office/drawing/2016/SVG/main" r:embed="rId18"/>
                </a:ext>
              </a:extLst>
            </a:blip>
            <a:stretch>
              <a:fillRect/>
            </a:stretch>
          </p:blipFill>
          <p:spPr>
            <a:xfrm>
              <a:off x="8724425" y="4990930"/>
              <a:ext cx="1288091" cy="1409800"/>
            </a:xfrm>
            <a:prstGeom prst="rect">
              <a:avLst/>
            </a:prstGeom>
          </p:spPr>
        </p:pic>
        <p:sp>
          <p:nvSpPr>
            <p:cNvPr id="69" name="TextBox 68"/>
            <p:cNvSpPr txBox="1"/>
            <p:nvPr/>
          </p:nvSpPr>
          <p:spPr>
            <a:xfrm>
              <a:off x="9747834" y="5417520"/>
              <a:ext cx="1191352"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60 km</a:t>
              </a:r>
              <a:endParaRPr lang="en-US" sz="2800" b="1">
                <a:solidFill>
                  <a:schemeClr val="accent2">
                    <a:lumMod val="50000"/>
                  </a:schemeClr>
                </a:solidFill>
                <a:latin typeface="#9Slide02 Tieu de dai" panose="02000000000000000000" pitchFamily="2" charset="0"/>
                <a:ea typeface="#9Slide02 Tieu de dai" panose="02000000000000000000" pitchFamily="2"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19"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1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2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3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3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4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20"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 name="文本框 1"/>
          <p:cNvSpPr txBox="1"/>
          <p:nvPr/>
        </p:nvSpPr>
        <p:spPr>
          <a:xfrm>
            <a:off x="3248660" y="274955"/>
            <a:ext cx="6795770" cy="829945"/>
          </a:xfrm>
          <a:prstGeom prst="rect">
            <a:avLst/>
          </a:prstGeom>
          <a:noFill/>
        </p:spPr>
        <p:txBody>
          <a:bodyPr wrap="square" rtlCol="0">
            <a:spAutoFit/>
          </a:bodyPr>
          <a:lstStyle/>
          <a:p>
            <a:pPr algn="ctr"/>
            <a:r>
              <a:rPr lang="en-US" altLang="zh-CN" sz="4800">
                <a:effectLst>
                  <a:outerShdw blurRad="25400" dist="25400" dir="2700000" algn="tl" rotWithShape="0">
                    <a:prstClr val="black">
                      <a:alpha val="40000"/>
                    </a:prstClr>
                  </a:outerShdw>
                </a:effectLst>
                <a:latin typeface="Arial" panose="020B0604020202020204" pitchFamily="34" charset="0"/>
                <a:ea typeface="字魂164号-方悦黑" panose="00000500000000000000" pitchFamily="2" charset="-122"/>
                <a:cs typeface="Arial" panose="020B0604020202020204" pitchFamily="34" charset="0"/>
              </a:rPr>
              <a:t>KIẾN THỨC CẦN NHỚ</a:t>
            </a:r>
            <a:endParaRPr lang="en-US" altLang="zh-CN" sz="4800" dirty="0">
              <a:effectLst>
                <a:outerShdw blurRad="25400" dist="25400" dir="2700000" algn="tl" rotWithShape="0">
                  <a:prstClr val="black">
                    <a:alpha val="40000"/>
                  </a:prstClr>
                </a:outerShdw>
              </a:effectLst>
              <a:latin typeface="Arial" panose="020B0604020202020204" pitchFamily="34" charset="0"/>
              <a:ea typeface="字魂164号-方悦黑" panose="00000500000000000000" pitchFamily="2" charset="-122"/>
              <a:cs typeface="Arial" panose="020B0604020202020204" pitchFamily="34" charset="0"/>
            </a:endParaRPr>
          </a:p>
        </p:txBody>
      </p:sp>
      <p:sp>
        <p:nvSpPr>
          <p:cNvPr id="4" name="文本框 3"/>
          <p:cNvSpPr txBox="1"/>
          <p:nvPr/>
        </p:nvSpPr>
        <p:spPr>
          <a:xfrm>
            <a:off x="825500" y="1155065"/>
            <a:ext cx="11109960" cy="1322070"/>
          </a:xfrm>
          <a:prstGeom prst="rect">
            <a:avLst/>
          </a:prstGeom>
          <a:noFill/>
        </p:spPr>
        <p:txBody>
          <a:bodyPr wrap="square" rtlCol="0">
            <a:spAutoFit/>
          </a:bodyPr>
          <a:lstStyle/>
          <a:p>
            <a:pPr algn="just"/>
            <a:r>
              <a:rPr lang="en-US" altLang="zh-CN" sz="4000">
                <a:solidFill>
                  <a:schemeClr val="accent3">
                    <a:lumMod val="50000"/>
                  </a:schemeClr>
                </a:solidFill>
                <a:latin typeface="Arial" panose="020B0604020202020204" pitchFamily="34" charset="0"/>
                <a:ea typeface="字魂105号-简雅黑" panose="00000500000000000000" pitchFamily="2" charset="-122"/>
                <a:cs typeface="Arial" panose="020B0604020202020204" pitchFamily="34" charset="0"/>
              </a:rPr>
              <a:t>1) Muốn tính quãng đường, ta lấy </a:t>
            </a:r>
            <a:r>
              <a:rPr lang="en-US" altLang="zh-CN" sz="4000" u="sng">
                <a:solidFill>
                  <a:schemeClr val="accent3">
                    <a:lumMod val="50000"/>
                  </a:schemeClr>
                </a:solidFill>
                <a:latin typeface="Arial" panose="020B0604020202020204" pitchFamily="34" charset="0"/>
                <a:ea typeface="字魂105号-简雅黑" panose="00000500000000000000" pitchFamily="2" charset="-122"/>
                <a:cs typeface="Arial" panose="020B0604020202020204" pitchFamily="34" charset="0"/>
              </a:rPr>
              <a:t>vận tốc nhân với thời gian</a:t>
            </a:r>
            <a:r>
              <a:rPr lang="en-US" altLang="zh-CN" sz="4000">
                <a:solidFill>
                  <a:schemeClr val="accent3">
                    <a:lumMod val="50000"/>
                  </a:schemeClr>
                </a:solidFill>
                <a:latin typeface="Arial" panose="020B0604020202020204" pitchFamily="34" charset="0"/>
                <a:ea typeface="字魂105号-简雅黑" panose="00000500000000000000" pitchFamily="2" charset="-122"/>
                <a:cs typeface="Arial" panose="020B0604020202020204" pitchFamily="34" charset="0"/>
              </a:rPr>
              <a:t>.</a:t>
            </a:r>
            <a:endParaRPr lang="zh-CN" altLang="en-US" sz="4000" dirty="0">
              <a:solidFill>
                <a:schemeClr val="accent3">
                  <a:lumMod val="50000"/>
                </a:schemeClr>
              </a:solidFill>
              <a:latin typeface="Arial" panose="020B0604020202020204" pitchFamily="34" charset="0"/>
              <a:ea typeface="字魂105号-简雅黑" panose="00000500000000000000" pitchFamily="2" charset="-122"/>
              <a:cs typeface="Arial" panose="020B0604020202020204" pitchFamily="34" charset="0"/>
            </a:endParaRPr>
          </a:p>
        </p:txBody>
      </p:sp>
      <p:grpSp>
        <p:nvGrpSpPr>
          <p:cNvPr id="10" name="Group 9"/>
          <p:cNvGrpSpPr/>
          <p:nvPr/>
        </p:nvGrpSpPr>
        <p:grpSpPr>
          <a:xfrm>
            <a:off x="4076180" y="1999379"/>
            <a:ext cx="5459349" cy="1560986"/>
            <a:chOff x="3427210" y="1901589"/>
            <a:chExt cx="5459349" cy="1560986"/>
          </a:xfrm>
        </p:grpSpPr>
        <p:sp>
          <p:nvSpPr>
            <p:cNvPr id="7" name="Rectangle: Rounded Corners 6"/>
            <p:cNvSpPr/>
            <p:nvPr/>
          </p:nvSpPr>
          <p:spPr>
            <a:xfrm>
              <a:off x="3427210" y="1901589"/>
              <a:ext cx="5384234" cy="1528144"/>
            </a:xfrm>
            <a:prstGeom prst="roundRect">
              <a:avLst/>
            </a:prstGeom>
            <a:solidFill>
              <a:srgbClr val="51347B">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3" name="文本框 3"/>
            <p:cNvSpPr txBox="1"/>
            <p:nvPr/>
          </p:nvSpPr>
          <p:spPr>
            <a:xfrm>
              <a:off x="3749885" y="2939355"/>
              <a:ext cx="5136674" cy="523220"/>
            </a:xfrm>
            <a:prstGeom prst="rect">
              <a:avLst/>
            </a:prstGeom>
            <a:noFill/>
          </p:spPr>
          <p:txBody>
            <a:bodyPr wrap="square" rtlCol="0">
              <a:spAutoFit/>
            </a:bodyPr>
            <a:lstStyle/>
            <a:p>
              <a:pPr algn="just"/>
              <a:r>
                <a:rPr lang="en-US" altLang="zh-CN" sz="2800">
                  <a:solidFill>
                    <a:srgbClr val="FDE9E0"/>
                  </a:solidFill>
                  <a:latin typeface="Arial" panose="020B0604020202020204" pitchFamily="34" charset="0"/>
                  <a:ea typeface="字魂105号-简雅黑" panose="00000500000000000000" pitchFamily="2" charset="-122"/>
                  <a:cs typeface="Arial" panose="020B0604020202020204" pitchFamily="34" charset="0"/>
                </a:rPr>
                <a:t>(</a:t>
              </a:r>
              <a:r>
                <a:rPr lang="en-US" altLang="zh-CN" sz="2800">
                  <a:solidFill>
                    <a:srgbClr val="FFFF00"/>
                  </a:solidFill>
                  <a:latin typeface="Arial" panose="020B0604020202020204" pitchFamily="34" charset="0"/>
                  <a:ea typeface="字魂105号-简雅黑" panose="00000500000000000000" pitchFamily="2" charset="-122"/>
                  <a:cs typeface="Arial" panose="020B0604020202020204" pitchFamily="34" charset="0"/>
                </a:rPr>
                <a:t>s</a:t>
              </a:r>
              <a:r>
                <a:rPr lang="en-US" altLang="zh-CN" sz="2800">
                  <a:solidFill>
                    <a:srgbClr val="FDE9E0"/>
                  </a:solidFill>
                  <a:latin typeface="Arial" panose="020B0604020202020204" pitchFamily="34" charset="0"/>
                  <a:ea typeface="字魂105号-简雅黑" panose="00000500000000000000" pitchFamily="2" charset="-122"/>
                  <a:cs typeface="Arial" panose="020B0604020202020204" pitchFamily="34" charset="0"/>
                </a:rPr>
                <a:t>: quãng đường; </a:t>
              </a:r>
              <a:r>
                <a:rPr lang="en-US" altLang="zh-CN" sz="2800">
                  <a:solidFill>
                    <a:srgbClr val="FFFF00"/>
                  </a:solidFill>
                  <a:latin typeface="Arial" panose="020B0604020202020204" pitchFamily="34" charset="0"/>
                  <a:ea typeface="字魂105号-简雅黑" panose="00000500000000000000" pitchFamily="2" charset="-122"/>
                  <a:cs typeface="Arial" panose="020B0604020202020204" pitchFamily="34" charset="0"/>
                </a:rPr>
                <a:t>v</a:t>
              </a:r>
              <a:r>
                <a:rPr lang="en-US" altLang="zh-CN" sz="2800">
                  <a:solidFill>
                    <a:srgbClr val="FDE9E0"/>
                  </a:solidFill>
                  <a:latin typeface="Arial" panose="020B0604020202020204" pitchFamily="34" charset="0"/>
                  <a:ea typeface="字魂105号-简雅黑" panose="00000500000000000000" pitchFamily="2" charset="-122"/>
                  <a:cs typeface="Arial" panose="020B0604020202020204" pitchFamily="34" charset="0"/>
                </a:rPr>
                <a:t>: vận tốc; </a:t>
              </a:r>
              <a:r>
                <a:rPr lang="en-US" altLang="zh-CN" sz="2800">
                  <a:solidFill>
                    <a:srgbClr val="FFFF00"/>
                  </a:solidFill>
                  <a:latin typeface="Arial" panose="020B0604020202020204" pitchFamily="34" charset="0"/>
                  <a:ea typeface="字魂105号-简雅黑" panose="00000500000000000000" pitchFamily="2" charset="-122"/>
                  <a:cs typeface="Arial" panose="020B0604020202020204" pitchFamily="34" charset="0"/>
                </a:rPr>
                <a:t>t</a:t>
              </a:r>
              <a:r>
                <a:rPr lang="en-US" altLang="zh-CN" sz="2800">
                  <a:solidFill>
                    <a:srgbClr val="FDE9E0"/>
                  </a:solidFill>
                  <a:latin typeface="Arial" panose="020B0604020202020204" pitchFamily="34" charset="0"/>
                  <a:ea typeface="字魂105号-简雅黑" panose="00000500000000000000" pitchFamily="2" charset="-122"/>
                  <a:cs typeface="Arial" panose="020B0604020202020204" pitchFamily="34" charset="0"/>
                </a:rPr>
                <a:t>: thời gian)</a:t>
              </a:r>
              <a:endParaRPr lang="zh-CN" altLang="en-US" sz="2800" dirty="0">
                <a:solidFill>
                  <a:srgbClr val="FDE9E0"/>
                </a:solidFill>
                <a:latin typeface="Arial" panose="020B0604020202020204" pitchFamily="34" charset="0"/>
                <a:ea typeface="字魂105号-简雅黑" panose="00000500000000000000" pitchFamily="2" charset="-122"/>
                <a:cs typeface="Arial" panose="020B0604020202020204" pitchFamily="34" charset="0"/>
              </a:endParaRPr>
            </a:p>
          </p:txBody>
        </p:sp>
        <p:grpSp>
          <p:nvGrpSpPr>
            <p:cNvPr id="6" name="Group 5"/>
            <p:cNvGrpSpPr/>
            <p:nvPr/>
          </p:nvGrpSpPr>
          <p:grpSpPr>
            <a:xfrm>
              <a:off x="4468835" y="2034279"/>
              <a:ext cx="3254329" cy="911891"/>
              <a:chOff x="4784151" y="3856210"/>
              <a:chExt cx="4190449" cy="1114983"/>
            </a:xfrm>
          </p:grpSpPr>
          <p:pic>
            <p:nvPicPr>
              <p:cNvPr id="8" name="Graphic 7"/>
              <p:cNvPicPr>
                <a:picLocks noChangeAspect="1"/>
              </p:cNvPicPr>
              <p:nvPr/>
            </p:nvPicPr>
            <p:blipFill>
              <a:blip r:embed="rId1">
                <a:lum bright="40000" contrast="40000"/>
              </a:blip>
              <a:stretch>
                <a:fillRect/>
              </a:stretch>
            </p:blipFill>
            <p:spPr>
              <a:xfrm>
                <a:off x="8410041" y="3856210"/>
                <a:ext cx="564559" cy="1100890"/>
              </a:xfrm>
              <a:prstGeom prst="rect">
                <a:avLst/>
              </a:prstGeom>
            </p:spPr>
          </p:pic>
          <p:pic>
            <p:nvPicPr>
              <p:cNvPr id="14" name="Graphic 13"/>
              <p:cNvPicPr>
                <a:picLocks noChangeAspect="1"/>
              </p:cNvPicPr>
              <p:nvPr/>
            </p:nvPicPr>
            <p:blipFill>
              <a:blip r:embed="rId2">
                <a:duotone>
                  <a:prstClr val="black"/>
                  <a:schemeClr val="accent2">
                    <a:tint val="45000"/>
                    <a:satMod val="400000"/>
                  </a:schemeClr>
                </a:duotone>
                <a:lum bright="20000" contrast="40000"/>
              </a:blip>
              <a:stretch>
                <a:fillRect/>
              </a:stretch>
            </p:blipFill>
            <p:spPr>
              <a:xfrm>
                <a:off x="4784151" y="4098915"/>
                <a:ext cx="419385" cy="848756"/>
              </a:xfrm>
              <a:prstGeom prst="rect">
                <a:avLst/>
              </a:prstGeom>
            </p:spPr>
          </p:pic>
          <p:pic>
            <p:nvPicPr>
              <p:cNvPr id="16" name="Graphic 15"/>
              <p:cNvPicPr>
                <a:picLocks noChangeAspect="1"/>
              </p:cNvPicPr>
              <p:nvPr/>
            </p:nvPicPr>
            <p:blipFill>
              <a:blip r:embed="rId3">
                <a:duotone>
                  <a:prstClr val="black"/>
                  <a:schemeClr val="accent5">
                    <a:tint val="45000"/>
                    <a:satMod val="400000"/>
                  </a:schemeClr>
                </a:duotone>
              </a:blip>
              <a:stretch>
                <a:fillRect/>
              </a:stretch>
            </p:blipFill>
            <p:spPr>
              <a:xfrm>
                <a:off x="6765941" y="4019756"/>
                <a:ext cx="799159" cy="928753"/>
              </a:xfrm>
              <a:prstGeom prst="rect">
                <a:avLst/>
              </a:prstGeom>
            </p:spPr>
          </p:pic>
          <p:pic>
            <p:nvPicPr>
              <p:cNvPr id="20" name="Graphic 19"/>
              <p:cNvPicPr>
                <a:picLocks noChangeAspect="1"/>
              </p:cNvPicPr>
              <p:nvPr/>
            </p:nvPicPr>
            <p:blipFill>
              <a:blip r:embed="rId4">
                <a:duotone>
                  <a:schemeClr val="accent6">
                    <a:shade val="45000"/>
                    <a:satMod val="135000"/>
                  </a:schemeClr>
                  <a:prstClr val="white"/>
                </a:duotone>
              </a:blip>
              <a:stretch>
                <a:fillRect/>
              </a:stretch>
            </p:blipFill>
            <p:spPr>
              <a:xfrm>
                <a:off x="5620776" y="4387712"/>
                <a:ext cx="769969" cy="536645"/>
              </a:xfrm>
              <a:prstGeom prst="rect">
                <a:avLst/>
              </a:prstGeom>
            </p:spPr>
          </p:pic>
          <p:pic>
            <p:nvPicPr>
              <p:cNvPr id="5" name="Graphic 4"/>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802046">
                <a:off x="7680316" y="4337760"/>
                <a:ext cx="662668" cy="604197"/>
              </a:xfrm>
              <a:prstGeom prst="rect">
                <a:avLst/>
              </a:prstGeom>
            </p:spPr>
          </p:pic>
        </p:grpSp>
      </p:grpSp>
      <p:sp>
        <p:nvSpPr>
          <p:cNvPr id="17" name="文本框 3"/>
          <p:cNvSpPr txBox="1"/>
          <p:nvPr/>
        </p:nvSpPr>
        <p:spPr>
          <a:xfrm>
            <a:off x="825436" y="3527877"/>
            <a:ext cx="10909988" cy="1323439"/>
          </a:xfrm>
          <a:prstGeom prst="rect">
            <a:avLst/>
          </a:prstGeom>
          <a:noFill/>
        </p:spPr>
        <p:txBody>
          <a:bodyPr wrap="square" rtlCol="0">
            <a:spAutoFit/>
          </a:bodyPr>
          <a:lstStyle/>
          <a:p>
            <a:pPr algn="just"/>
            <a:r>
              <a:rPr lang="en-US" altLang="zh-CN" sz="4000">
                <a:solidFill>
                  <a:schemeClr val="accent6">
                    <a:lumMod val="50000"/>
                  </a:schemeClr>
                </a:solidFill>
                <a:latin typeface="Arial" panose="020B0604020202020204" pitchFamily="34" charset="0"/>
                <a:ea typeface="字魂105号-简雅黑" panose="00000500000000000000" pitchFamily="2" charset="-122"/>
                <a:cs typeface="Arial" panose="020B0604020202020204" pitchFamily="34" charset="0"/>
              </a:rPr>
              <a:t>2) </a:t>
            </a:r>
            <a:r>
              <a:rPr lang="vi-VN" altLang="zh-CN" sz="4000">
                <a:solidFill>
                  <a:schemeClr val="accent6">
                    <a:lumMod val="50000"/>
                  </a:schemeClr>
                </a:solidFill>
                <a:latin typeface="Arial" panose="020B0604020202020204" pitchFamily="34" charset="0"/>
                <a:ea typeface="字魂105号-简雅黑" panose="00000500000000000000" pitchFamily="2" charset="-122"/>
                <a:cs typeface="Arial" panose="020B0604020202020204" pitchFamily="34" charset="0"/>
              </a:rPr>
              <a:t>Đơn vị đo của quãng đường và thời gian cần </a:t>
            </a:r>
            <a:r>
              <a:rPr lang="vi-VN" altLang="zh-CN" sz="4000" u="sng">
                <a:solidFill>
                  <a:schemeClr val="accent6">
                    <a:lumMod val="50000"/>
                  </a:schemeClr>
                </a:solidFill>
                <a:latin typeface="Arial" panose="020B0604020202020204" pitchFamily="34" charset="0"/>
                <a:ea typeface="字魂105号-简雅黑" panose="00000500000000000000" pitchFamily="2" charset="-122"/>
                <a:cs typeface="Arial" panose="020B0604020202020204" pitchFamily="34" charset="0"/>
              </a:rPr>
              <a:t>thống nhất</a:t>
            </a:r>
            <a:r>
              <a:rPr lang="vi-VN" altLang="zh-CN" sz="4000">
                <a:solidFill>
                  <a:schemeClr val="accent6">
                    <a:lumMod val="50000"/>
                  </a:schemeClr>
                </a:solidFill>
                <a:latin typeface="Arial" panose="020B0604020202020204" pitchFamily="34" charset="0"/>
                <a:ea typeface="字魂105号-简雅黑" panose="00000500000000000000" pitchFamily="2" charset="-122"/>
                <a:cs typeface="Arial" panose="020B0604020202020204" pitchFamily="34" charset="0"/>
              </a:rPr>
              <a:t> với đơn vị của quãng đường và thời gian trong số đo vận tốc.</a:t>
            </a:r>
            <a:endParaRPr lang="zh-CN" altLang="en-US" sz="4000" dirty="0">
              <a:solidFill>
                <a:schemeClr val="accent6">
                  <a:lumMod val="50000"/>
                </a:schemeClr>
              </a:solidFill>
              <a:latin typeface="Arial" panose="020B0604020202020204" pitchFamily="34" charset="0"/>
              <a:ea typeface="字魂105号-简雅黑" panose="00000500000000000000" pitchFamily="2" charset="-122"/>
              <a:cs typeface="Arial" panose="020B0604020202020204" pitchFamily="34" charset="0"/>
            </a:endParaRPr>
          </a:p>
        </p:txBody>
      </p:sp>
      <p:sp>
        <p:nvSpPr>
          <p:cNvPr id="18" name="文本框 3"/>
          <p:cNvSpPr txBox="1"/>
          <p:nvPr/>
        </p:nvSpPr>
        <p:spPr>
          <a:xfrm>
            <a:off x="895488" y="5100170"/>
            <a:ext cx="10839935" cy="1323439"/>
          </a:xfrm>
          <a:prstGeom prst="rect">
            <a:avLst/>
          </a:prstGeom>
          <a:noFill/>
        </p:spPr>
        <p:txBody>
          <a:bodyPr wrap="square" rtlCol="0">
            <a:spAutoFit/>
          </a:bodyPr>
          <a:lstStyle/>
          <a:p>
            <a:pPr algn="just"/>
            <a:r>
              <a:rPr lang="en-US" altLang="zh-CN" sz="4000">
                <a:solidFill>
                  <a:srgbClr val="002060"/>
                </a:solidFill>
                <a:latin typeface="Arial" panose="020B0604020202020204" pitchFamily="34" charset="0"/>
                <a:ea typeface="字魂105号-简雅黑" panose="00000500000000000000" pitchFamily="2" charset="-122"/>
                <a:cs typeface="Arial" panose="020B0604020202020204" pitchFamily="34" charset="0"/>
              </a:rPr>
              <a:t>3) Khi đổi số đo thời gian, nếu kết quả là số thập phân vô hạn thì ta nên </a:t>
            </a:r>
            <a:r>
              <a:rPr lang="en-US" altLang="zh-CN" sz="4000" u="sng">
                <a:solidFill>
                  <a:srgbClr val="002060"/>
                </a:solidFill>
                <a:latin typeface="Arial" panose="020B0604020202020204" pitchFamily="34" charset="0"/>
                <a:ea typeface="字魂105号-简雅黑" panose="00000500000000000000" pitchFamily="2" charset="-122"/>
                <a:cs typeface="Arial" panose="020B0604020202020204" pitchFamily="34" charset="0"/>
              </a:rPr>
              <a:t>để ở dạng phân số</a:t>
            </a:r>
            <a:r>
              <a:rPr lang="en-US" altLang="zh-CN" sz="4000">
                <a:solidFill>
                  <a:srgbClr val="002060"/>
                </a:solidFill>
                <a:latin typeface="Arial" panose="020B0604020202020204" pitchFamily="34" charset="0"/>
                <a:ea typeface="字魂105号-简雅黑" panose="00000500000000000000" pitchFamily="2" charset="-122"/>
                <a:cs typeface="Arial" panose="020B0604020202020204" pitchFamily="34" charset="0"/>
              </a:rPr>
              <a:t> để tìm ra kết quả chính xác.</a:t>
            </a:r>
            <a:endParaRPr lang="zh-CN" altLang="en-US" sz="4000" dirty="0">
              <a:solidFill>
                <a:srgbClr val="002060"/>
              </a:solidFill>
              <a:latin typeface="Arial" panose="020B0604020202020204" pitchFamily="34" charset="0"/>
              <a:ea typeface="字魂105号-简雅黑" panose="00000500000000000000" pitchFamily="2" charset="-122"/>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p:cNvSpPr txBox="1"/>
          <p:nvPr/>
        </p:nvSpPr>
        <p:spPr>
          <a:xfrm>
            <a:off x="4361649" y="1108693"/>
            <a:ext cx="7236276" cy="2646878"/>
          </a:xfrm>
          <a:prstGeom prst="rect">
            <a:avLst/>
          </a:prstGeom>
          <a:noFill/>
        </p:spPr>
        <p:txBody>
          <a:bodyPr wrap="none" rtlCol="0">
            <a:spAutoFit/>
          </a:bodyPr>
          <a:lstStyle/>
          <a:p>
            <a:r>
              <a:rPr lang="en-US" altLang="zh-CN" sz="16600" b="1">
                <a:solidFill>
                  <a:schemeClr val="bg1"/>
                </a:solidFill>
                <a:latin typeface="UTM Billhead 1910" panose="02040603050506020204" pitchFamily="18" charset="0"/>
                <a:cs typeface="+mn-ea"/>
                <a:sym typeface="+mn-lt"/>
              </a:rPr>
              <a:t>Hẹn gặp lại !</a:t>
            </a:r>
            <a:endParaRPr lang="zh-CN" altLang="en-US" sz="16600" b="1" dirty="0">
              <a:solidFill>
                <a:schemeClr val="bg1"/>
              </a:solidFill>
              <a:latin typeface="UTM Billhead 1910" panose="02040603050506020204" pitchFamily="18" charset="0"/>
              <a:cs typeface="+mn-ea"/>
              <a:sym typeface="+mn-lt"/>
            </a:endParaRPr>
          </a:p>
        </p:txBody>
      </p:sp>
    </p:spTree>
  </p:cSld>
  <p:clrMapOvr>
    <a:masterClrMapping/>
  </p:clrMapOvr>
  <p:transition advTm="3000">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p:cNvSpPr txBox="1"/>
          <p:nvPr/>
        </p:nvSpPr>
        <p:spPr>
          <a:xfrm>
            <a:off x="759580" y="2767281"/>
            <a:ext cx="5075161" cy="1198880"/>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UVF Funkydori" panose="02000503000000020003" charset="0"/>
                <a:ea typeface="字魂164号-方悦黑" panose="00000500000000000000" pitchFamily="2" charset="-122"/>
                <a:cs typeface="UVF Funkydori" panose="02000503000000020003" charset="0"/>
              </a:rPr>
              <a:t>KHỞI ĐỘNG</a:t>
            </a:r>
            <a:endParaRPr lang="en-US" altLang="zh-CN" sz="7200" dirty="0">
              <a:effectLst>
                <a:outerShdw blurRad="25400" dist="25400" dir="2700000" algn="tl" rotWithShape="0">
                  <a:prstClr val="black">
                    <a:alpha val="40000"/>
                  </a:prstClr>
                </a:outerShdw>
              </a:effectLst>
              <a:latin typeface="UVF Funkydori" panose="02000503000000020003" charset="0"/>
              <a:ea typeface="字魂164号-方悦黑" panose="00000500000000000000" pitchFamily="2" charset="-122"/>
              <a:cs typeface="UVF Funkydori" panose="02000503000000020003" charset="0"/>
            </a:endParaRPr>
          </a:p>
        </p:txBody>
      </p:sp>
      <p:sp>
        <p:nvSpPr>
          <p:cNvPr id="13" name="文本框 12"/>
          <p:cNvSpPr txBox="1"/>
          <p:nvPr/>
        </p:nvSpPr>
        <p:spPr>
          <a:xfrm>
            <a:off x="437847" y="1309914"/>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UVF Funkydori" panose="02000503000000020003" charset="0"/>
                <a:ea typeface="字魂105号-简雅黑" panose="00000500000000000000" pitchFamily="2" charset="-122"/>
                <a:cs typeface="UVF Funkydori" panose="02000503000000020003" charset="0"/>
              </a:rPr>
              <a:t>1</a:t>
            </a:r>
            <a:endParaRPr lang="en-US" altLang="zh-CN" sz="7200" b="1" dirty="0">
              <a:effectLst>
                <a:outerShdw blurRad="25400" dist="25400" dir="2700000" algn="tl" rotWithShape="0">
                  <a:prstClr val="black">
                    <a:alpha val="40000"/>
                  </a:prstClr>
                </a:outerShdw>
              </a:effectLst>
              <a:latin typeface="UVF Funkydori" panose="02000503000000020003" charset="0"/>
              <a:ea typeface="字魂105号-简雅黑" panose="00000500000000000000" pitchFamily="2" charset="-122"/>
              <a:cs typeface="UVF Funkydori" panose="02000503000000020003"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Để giải quyết </a:t>
            </a:r>
            <a:r>
              <a:rPr lang="en-US" altLang="zh-CN" sz="2400" i="1">
                <a:latin typeface="#9Slide03 Ample" panose="02000000000000000000" pitchFamily="2" charset="0"/>
                <a:ea typeface="字魂105号-简雅黑" panose="00000500000000000000" pitchFamily="2" charset="-122"/>
              </a:rPr>
              <a:t>"khủng hoảng giao thông đô thị"</a:t>
            </a:r>
            <a:r>
              <a:rPr lang="en-US" altLang="zh-CN" sz="2400">
                <a:latin typeface="#9Slide03 Ample" panose="02000000000000000000" pitchFamily="2" charset="0"/>
                <a:ea typeface="字魂105号-简雅黑" panose="00000500000000000000" pitchFamily="2" charset="-122"/>
              </a:rPr>
              <a:t>, thành phố Hà Nội đã và đang xây dựng một mạng lưới 5 tuyến đường sắt trên cao, dự kiến hoàn thành vào năm 2030. </a:t>
            </a:r>
            <a:endParaRPr lang="en-US" altLang="zh-CN" sz="2400">
              <a:latin typeface="#9Slide03 Ample" panose="02000000000000000000" pitchFamily="2" charset="0"/>
              <a:ea typeface="字魂105号-简雅黑" panose="00000500000000000000" pitchFamily="2" charset="-122"/>
            </a:endParaRPr>
          </a:p>
        </p:txBody>
      </p:sp>
      <p:pic>
        <p:nvPicPr>
          <p:cNvPr id="1026" name="Picture 2" descr="125 Cartoon Of A Monorail Illustrations &amp;amp; Clip Art - iStock"/>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3035" y="1819910"/>
            <a:ext cx="7712075" cy="3165475"/>
          </a:xfrm>
          <a:prstGeom prst="rect">
            <a:avLst/>
          </a:prstGeom>
          <a:noFill/>
        </p:spPr>
        <p:txBody>
          <a:bodyPr wrap="square">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Đến nay đã có tuyến đường sắt Cát Linh - Hà Đông đi vào hoạt động. Tuyến đường sắt này có chiều </a:t>
            </a:r>
            <a:r>
              <a:rPr lang="en-US" altLang="zh-CN" sz="2400">
                <a:latin typeface="#9Slide03 Ample" panose="02000000000000000000" pitchFamily="2" charset="0"/>
                <a:ea typeface="字魂105号-简雅黑" panose="00000500000000000000" pitchFamily="2" charset="-122"/>
                <a:sym typeface="+mn-ea"/>
              </a:rPr>
              <a:t>dài 13km và thời gian tàu cao tốc lưu thông trên tuyến đường này là 24 phút. Hỏi đoàn tàu chạy với vận tốc trung bình là bao nhiêu km/giờ?</a:t>
            </a:r>
            <a:endParaRPr lang="en-US" sz="2400"/>
          </a:p>
          <a:p>
            <a:pPr algn="just">
              <a:lnSpc>
                <a:spcPct val="119000"/>
              </a:lnSpc>
            </a:pPr>
            <a:endParaRPr lang="zh-CN" altLang="en-US" sz="2400" dirty="0">
              <a:latin typeface="#9Slide03 Ample" panose="02000000000000000000" pitchFamily="2" charset="0"/>
              <a:ea typeface="字魂105号-简雅黑" panose="00000500000000000000" pitchFamily="2" charset="-122"/>
            </a:endParaRPr>
          </a:p>
        </p:txBody>
      </p:sp>
      <mc:AlternateContent xmlns:mc="http://schemas.openxmlformats.org/markup-compatibility/2006">
        <mc:Choice xmlns:a14="http://schemas.microsoft.com/office/drawing/2010/main" Requires="a14">
          <p:sp>
            <p:nvSpPr>
              <p:cNvPr id="5" name="Rectangle 4"/>
              <p:cNvSpPr/>
              <p:nvPr/>
            </p:nvSpPr>
            <p:spPr>
              <a:xfrm>
                <a:off x="792676" y="4623938"/>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a:solidFill>
                      <a:srgbClr val="A40B5D"/>
                    </a:solidFill>
                    <a:latin typeface="Cambria" panose="02040503050406030204" pitchFamily="18" charset="0"/>
                    <a:ea typeface="Cambria" panose="02040503050406030204" pitchFamily="18" charset="0"/>
                  </a:rPr>
                  <a:t>Vận tốc trung bình của đoàn tàu là:</a:t>
                </a:r>
                <a:endParaRPr lang="en-US" sz="2400">
                  <a:solidFill>
                    <a:srgbClr val="A40B5D"/>
                  </a:solidFill>
                  <a:latin typeface="Cambria" panose="02040503050406030204" pitchFamily="18" charset="0"/>
                  <a:ea typeface="Cambria" panose="02040503050406030204" pitchFamily="18" charset="0"/>
                </a:endParaRPr>
              </a:p>
              <a:p>
                <a:pPr algn="ctr"/>
                <a:r>
                  <a:rPr lang="en-US" sz="2400">
                    <a:solidFill>
                      <a:srgbClr val="A40B5D"/>
                    </a:solidFill>
                    <a:latin typeface="Cambria" panose="02040503050406030204" pitchFamily="18" charset="0"/>
                    <a:ea typeface="Cambria" panose="02040503050406030204" pitchFamily="18" charset="0"/>
                  </a:rPr>
                  <a:t>13 : 24 =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a:solidFill>
                      <a:srgbClr val="A40B5D"/>
                    </a:solidFill>
                    <a:latin typeface="Cambria" panose="02040503050406030204" pitchFamily="18" charset="0"/>
                    <a:ea typeface="Cambria" panose="02040503050406030204" pitchFamily="18" charset="0"/>
                  </a:rPr>
                  <a:t> (km/giờ)</a:t>
                </a:r>
                <a:endParaRPr lang="en-US" sz="2400">
                  <a:solidFill>
                    <a:srgbClr val="A40B5D"/>
                  </a:solidFill>
                  <a:latin typeface="Cambria" panose="02040503050406030204" pitchFamily="18" charset="0"/>
                  <a:ea typeface="Cambria" panose="02040503050406030204" pitchFamily="18" charset="0"/>
                </a:endParaRPr>
              </a:p>
              <a:p>
                <a:pPr algn="r"/>
                <a:r>
                  <a:rPr lang="en-US" sz="2400">
                    <a:solidFill>
                      <a:srgbClr val="A40B5D"/>
                    </a:solidFill>
                    <a:latin typeface="Cambria" panose="02040503050406030204" pitchFamily="18" charset="0"/>
                    <a:ea typeface="Cambria" panose="02040503050406030204" pitchFamily="18" charset="0"/>
                  </a:rPr>
                  <a:t>Đáp số: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a:solidFill>
                      <a:srgbClr val="A40B5D"/>
                    </a:solidFill>
                    <a:latin typeface="Cambria" panose="02040503050406030204" pitchFamily="18" charset="0"/>
                    <a:ea typeface="Cambria" panose="02040503050406030204" pitchFamily="18" charset="0"/>
                  </a:rPr>
                  <a:t> km/giờ</a:t>
                </a:r>
                <a:endParaRPr lang="en-US" sz="2400">
                  <a:solidFill>
                    <a:srgbClr val="A40B5D"/>
                  </a:solidFill>
                  <a:latin typeface="Cambria" panose="02040503050406030204" pitchFamily="18" charset="0"/>
                  <a:ea typeface="Cambria" panose="020405030504060302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792676" y="4623938"/>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blipFill rotWithShape="1">
                <a:blip r:embed="rId2"/>
                <a:stretch>
                  <a:fillRect l="-480" t="-1801" r="-501" b="-1489"/>
                </a:stretch>
              </a:blipFill>
              <a:ln w="38100" cmpd="sng">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sp>
        <p:nvSpPr>
          <p:cNvPr id="11" name="矩形: 圆角 10"/>
          <p:cNvSpPr/>
          <p:nvPr/>
        </p:nvSpPr>
        <p:spPr>
          <a:xfrm>
            <a:off x="2466461" y="4291470"/>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2466461" y="4281639"/>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Bài giải</a:t>
            </a:r>
            <a:endParaRPr lang="zh-CN" altLang="en-US" sz="3200" b="1" dirty="0">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endParaRP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1779" r="47666" b="65873"/>
          <a:stretch>
            <a:fillRect/>
          </a:stretch>
        </p:blipFill>
        <p:spPr>
          <a:xfrm rot="21393318">
            <a:off x="6424444" y="2321750"/>
            <a:ext cx="5829299" cy="4914900"/>
          </a:xfrm>
          <a:prstGeom prst="rect">
            <a:avLst/>
          </a:prstGeom>
        </p:spPr>
      </p:pic>
      <p:sp>
        <p:nvSpPr>
          <p:cNvPr id="17" name="TextBox 16"/>
          <p:cNvSpPr txBox="1"/>
          <p:nvPr/>
        </p:nvSpPr>
        <p:spPr>
          <a:xfrm>
            <a:off x="8210520" y="4305965"/>
            <a:ext cx="3559628" cy="1200329"/>
          </a:xfrm>
          <a:prstGeom prst="rect">
            <a:avLst/>
          </a:prstGeom>
          <a:noFill/>
        </p:spPr>
        <p:txBody>
          <a:bodyPr wrap="square" rtlCol="0">
            <a:spAutoFit/>
          </a:bodyPr>
          <a:lstStyle/>
          <a:p>
            <a:r>
              <a:rPr lang="en-US" sz="3600">
                <a:latin typeface="#9Slide03 Ample" panose="02000000000000000000" pitchFamily="2" charset="0"/>
              </a:rPr>
              <a:t>Cách giải bên </a:t>
            </a:r>
            <a:r>
              <a:rPr lang="en-US" sz="3600">
                <a:solidFill>
                  <a:srgbClr val="00B050"/>
                </a:solidFill>
                <a:latin typeface="#9Slide03 Ample" panose="02000000000000000000" pitchFamily="2" charset="0"/>
              </a:rPr>
              <a:t>đúng</a:t>
            </a:r>
            <a:r>
              <a:rPr lang="en-US" sz="3600">
                <a:latin typeface="#9Slide03 Ample" panose="02000000000000000000" pitchFamily="2" charset="0"/>
              </a:rPr>
              <a:t> hay </a:t>
            </a:r>
            <a:r>
              <a:rPr lang="en-US" sz="3600">
                <a:solidFill>
                  <a:srgbClr val="FF0000"/>
                </a:solidFill>
                <a:latin typeface="#9Slide03 Ample" panose="02000000000000000000" pitchFamily="2" charset="0"/>
              </a:rPr>
              <a:t>sai </a:t>
            </a:r>
            <a:r>
              <a:rPr lang="en-US" sz="3600">
                <a:latin typeface="#9Slide03 Ample" panose="02000000000000000000" pitchFamily="2" charset="0"/>
              </a:rPr>
              <a:t>?</a:t>
            </a:r>
            <a:endParaRPr lang="en-US" sz="3600">
              <a:latin typeface="#9Slide03 Ample" panose="02000000000000000000" pitchFamily="2" charset="0"/>
            </a:endParaRPr>
          </a:p>
        </p:txBody>
      </p:sp>
    </p:spTree>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8449"/>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9"/>
                                        </p:tgtEl>
                                        <p:attrNameLst>
                                          <p:attrName>ppt_y</p:attrName>
                                        </p:attrNameLst>
                                      </p:cBhvr>
                                      <p:tavLst>
                                        <p:tav tm="0">
                                          <p:val>
                                            <p:strVal val="#ppt_y"/>
                                          </p:val>
                                        </p:tav>
                                        <p:tav tm="100000">
                                          <p:val>
                                            <p:strVal val="#ppt_y"/>
                                          </p:val>
                                        </p:tav>
                                      </p:tavLst>
                                    </p:anim>
                                    <p:anim calcmode="lin" valueType="num">
                                      <p:cBhvr>
                                        <p:cTn id="1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up)">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7"/>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1000" fill="hold"/>
                                        <p:tgtEl>
                                          <p:spTgt spid="16"/>
                                        </p:tgtEl>
                                        <p:attrNameLst>
                                          <p:attrName>ppt_w</p:attrName>
                                        </p:attrNameLst>
                                      </p:cBhvr>
                                      <p:tavLst>
                                        <p:tav tm="0">
                                          <p:val>
                                            <p:fltVal val="0"/>
                                          </p:val>
                                        </p:tav>
                                        <p:tav tm="100000">
                                          <p:val>
                                            <p:strVal val="#ppt_w"/>
                                          </p:val>
                                        </p:tav>
                                      </p:tavLst>
                                    </p:anim>
                                    <p:anim calcmode="lin" valueType="num">
                                      <p:cBhvr>
                                        <p:cTn id="44" dur="1000" fill="hold"/>
                                        <p:tgtEl>
                                          <p:spTgt spid="16"/>
                                        </p:tgtEl>
                                        <p:attrNameLst>
                                          <p:attrName>ppt_h</p:attrName>
                                        </p:attrNameLst>
                                      </p:cBhvr>
                                      <p:tavLst>
                                        <p:tav tm="0">
                                          <p:val>
                                            <p:fltVal val="0"/>
                                          </p:val>
                                        </p:tav>
                                        <p:tav tm="100000">
                                          <p:val>
                                            <p:strVal val="#ppt_h"/>
                                          </p:val>
                                        </p:tav>
                                      </p:tavLst>
                                    </p:anim>
                                    <p:anim calcmode="lin" valueType="num">
                                      <p:cBhvr>
                                        <p:cTn id="45"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5" grpId="0" bldLvl="0" animBg="1"/>
      <p:bldP spid="11" grpId="0" bldLvl="0" animBg="1"/>
      <p:bldP spid="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15" name="Oval 14"/>
          <p:cNvSpPr/>
          <p:nvPr/>
        </p:nvSpPr>
        <p:spPr>
          <a:xfrm>
            <a:off x="5473700" y="3202940"/>
            <a:ext cx="1586865" cy="46799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162175" y="2710815"/>
            <a:ext cx="1126490" cy="49212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23825" y="1845945"/>
            <a:ext cx="7726045" cy="3165475"/>
          </a:xfrm>
          <a:prstGeom prst="rect">
            <a:avLst/>
          </a:prstGeom>
          <a:noFill/>
        </p:spPr>
        <p:txBody>
          <a:bodyPr wrap="square">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Đến nay đã có tuyến đường sắt Cát Linh - Hà Đông đi vào hoạt động. Tuyến đường sắt này có chiều </a:t>
            </a:r>
            <a:r>
              <a:rPr lang="en-US" altLang="zh-CN" sz="2400">
                <a:latin typeface="#9Slide03 Ample" panose="02000000000000000000" pitchFamily="2" charset="0"/>
                <a:ea typeface="字魂105号-简雅黑" panose="00000500000000000000" pitchFamily="2" charset="-122"/>
                <a:sym typeface="+mn-ea"/>
              </a:rPr>
              <a:t>dài 13km và thời gian tàu cao tốc lưu thông trên tuyến đường này là 24 phút. Hỏi đoàn tàu chạy với vận tốc trung bình là bao nhiêu km/giờ?</a:t>
            </a:r>
            <a:endParaRPr lang="en-US" sz="2400"/>
          </a:p>
          <a:p>
            <a:pPr algn="just">
              <a:lnSpc>
                <a:spcPct val="119000"/>
              </a:lnSpc>
            </a:pPr>
            <a:endParaRPr lang="zh-CN" altLang="en-US" sz="2400" dirty="0">
              <a:latin typeface="#9Slide03 Ample" panose="02000000000000000000" pitchFamily="2" charset="0"/>
              <a:ea typeface="字魂105号-简雅黑" panose="00000500000000000000" pitchFamily="2" charset="-122"/>
            </a:endParaRPr>
          </a:p>
        </p:txBody>
      </p:sp>
      <p:sp>
        <p:nvSpPr>
          <p:cNvPr id="7" name="文本框 6"/>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Để giải quyết </a:t>
            </a:r>
            <a:r>
              <a:rPr lang="en-US" altLang="zh-CN" sz="2400" i="1">
                <a:latin typeface="#9Slide03 Ample" panose="02000000000000000000" pitchFamily="2" charset="0"/>
                <a:ea typeface="字魂105号-简雅黑" panose="00000500000000000000" pitchFamily="2" charset="-122"/>
              </a:rPr>
              <a:t>"khủng hoảng giao thông đô thị"</a:t>
            </a:r>
            <a:r>
              <a:rPr lang="en-US" altLang="zh-CN" sz="2400">
                <a:latin typeface="#9Slide03 Ample" panose="02000000000000000000" pitchFamily="2" charset="0"/>
                <a:ea typeface="字魂105号-简雅黑" panose="00000500000000000000" pitchFamily="2" charset="-122"/>
              </a:rPr>
              <a:t>, thành phố Hà Nội đã và đang xây dựng một mạng lưới 5 tuyến đường sắt trên cao, dự kiến hoàn thành vào năm 2030. </a:t>
            </a:r>
            <a:endParaRPr lang="en-US" altLang="zh-CN" sz="2400">
              <a:latin typeface="#9Slide03 Ample" panose="02000000000000000000" pitchFamily="2" charset="0"/>
              <a:ea typeface="字魂105号-简雅黑" panose="00000500000000000000" pitchFamily="2" charset="-122"/>
            </a:endParaRPr>
          </a:p>
        </p:txBody>
      </p:sp>
      <p:pic>
        <p:nvPicPr>
          <p:cNvPr id="1026" name="Picture 2" descr="125 Cartoon Of A Monorail Illustrations &amp;amp; Clip Art - iStock"/>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5559678" y="456107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A40B5D"/>
              </a:solidFill>
              <a:latin typeface="Cambria" panose="02040503050406030204" pitchFamily="18" charset="0"/>
              <a:ea typeface="Cambria" panose="02040503050406030204" pitchFamily="18" charset="0"/>
            </a:endParaRPr>
          </a:p>
          <a:p>
            <a:pPr algn="ctr"/>
            <a:r>
              <a:rPr lang="en-US" sz="2400">
                <a:solidFill>
                  <a:srgbClr val="A40B5D"/>
                </a:solidFill>
                <a:latin typeface="Cambria" panose="02040503050406030204" pitchFamily="18" charset="0"/>
                <a:ea typeface="Cambria" panose="02040503050406030204" pitchFamily="18" charset="0"/>
              </a:rPr>
              <a:t>Đổi: 24 phút = 0,4 giờ</a:t>
            </a:r>
            <a:endParaRPr lang="en-US" sz="2400">
              <a:solidFill>
                <a:srgbClr val="A40B5D"/>
              </a:solidFill>
              <a:latin typeface="Cambria" panose="02040503050406030204" pitchFamily="18" charset="0"/>
              <a:ea typeface="Cambria" panose="02040503050406030204" pitchFamily="18" charset="0"/>
            </a:endParaRPr>
          </a:p>
          <a:p>
            <a:pPr algn="ctr"/>
            <a:r>
              <a:rPr lang="en-US" sz="2400">
                <a:solidFill>
                  <a:srgbClr val="A40B5D"/>
                </a:solidFill>
                <a:latin typeface="Cambria" panose="02040503050406030204" pitchFamily="18" charset="0"/>
                <a:ea typeface="Cambria" panose="02040503050406030204" pitchFamily="18" charset="0"/>
              </a:rPr>
              <a:t>Vận tốc trung bình của đoàn tàu là:</a:t>
            </a:r>
            <a:endParaRPr lang="en-US" sz="2400">
              <a:solidFill>
                <a:srgbClr val="A40B5D"/>
              </a:solidFill>
              <a:latin typeface="Cambria" panose="02040503050406030204" pitchFamily="18" charset="0"/>
              <a:ea typeface="Cambria" panose="02040503050406030204" pitchFamily="18" charset="0"/>
            </a:endParaRPr>
          </a:p>
          <a:p>
            <a:pPr algn="ctr"/>
            <a:r>
              <a:rPr lang="en-US" sz="2400">
                <a:solidFill>
                  <a:srgbClr val="A40B5D"/>
                </a:solidFill>
                <a:latin typeface="Cambria" panose="02040503050406030204" pitchFamily="18" charset="0"/>
                <a:ea typeface="Cambria" panose="02040503050406030204" pitchFamily="18" charset="0"/>
              </a:rPr>
              <a:t>13 : 0,4 = 32,5 (km/giờ)</a:t>
            </a:r>
            <a:endParaRPr lang="en-US" sz="2400">
              <a:solidFill>
                <a:srgbClr val="A40B5D"/>
              </a:solidFill>
              <a:latin typeface="Cambria" panose="02040503050406030204" pitchFamily="18" charset="0"/>
              <a:ea typeface="Cambria" panose="02040503050406030204" pitchFamily="18" charset="0"/>
            </a:endParaRPr>
          </a:p>
          <a:p>
            <a:pPr algn="ctr"/>
            <a:r>
              <a:rPr lang="en-US" sz="2400">
                <a:solidFill>
                  <a:srgbClr val="A40B5D"/>
                </a:solidFill>
                <a:latin typeface="Cambria" panose="02040503050406030204" pitchFamily="18" charset="0"/>
                <a:ea typeface="Cambria" panose="02040503050406030204" pitchFamily="18" charset="0"/>
              </a:rPr>
              <a:t>		Đáp số: 32,5 km/giờ</a:t>
            </a:r>
            <a:endParaRPr lang="en-US" sz="2400">
              <a:solidFill>
                <a:srgbClr val="A40B5D"/>
              </a:solidFill>
              <a:latin typeface="Cambria" panose="02040503050406030204" pitchFamily="18" charset="0"/>
              <a:ea typeface="Cambria" panose="02040503050406030204" pitchFamily="18" charset="0"/>
            </a:endParaRPr>
          </a:p>
        </p:txBody>
      </p:sp>
      <p:sp>
        <p:nvSpPr>
          <p:cNvPr id="11" name="矩形: 圆角 10"/>
          <p:cNvSpPr/>
          <p:nvPr/>
        </p:nvSpPr>
        <p:spPr>
          <a:xfrm>
            <a:off x="7233463" y="422860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7233463" y="4218774"/>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Bài giải</a:t>
            </a:r>
            <a:endParaRPr lang="zh-CN" altLang="en-US" sz="3200" b="1" dirty="0">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2248"/>
          <a:stretch>
            <a:fillRect/>
          </a:stretch>
        </p:blipFill>
        <p:spPr>
          <a:xfrm>
            <a:off x="-186" y="4231005"/>
            <a:ext cx="5446634" cy="4234846"/>
          </a:xfrm>
          <a:prstGeom prst="rect">
            <a:avLst/>
          </a:prstGeom>
        </p:spPr>
      </p:pic>
      <p:sp>
        <p:nvSpPr>
          <p:cNvPr id="4" name="TextBox 3"/>
          <p:cNvSpPr txBox="1"/>
          <p:nvPr/>
        </p:nvSpPr>
        <p:spPr>
          <a:xfrm>
            <a:off x="649201" y="5011593"/>
            <a:ext cx="3782291" cy="1692771"/>
          </a:xfrm>
          <a:prstGeom prst="rect">
            <a:avLst/>
          </a:prstGeom>
          <a:noFill/>
        </p:spPr>
        <p:txBody>
          <a:bodyPr wrap="square" rtlCol="0">
            <a:spAutoFit/>
          </a:bodyPr>
          <a:lstStyle/>
          <a:p>
            <a:r>
              <a:rPr lang="en-US" sz="2600" u="sng">
                <a:latin typeface="Cambria" panose="02040503050406030204" pitchFamily="18" charset="0"/>
                <a:ea typeface="Cambria" panose="02040503050406030204" pitchFamily="18" charset="0"/>
              </a:rPr>
              <a:t>Tóm tắt:</a:t>
            </a:r>
            <a:endParaRPr lang="en-US" sz="2600" u="sng">
              <a:latin typeface="Cambria" panose="02040503050406030204" pitchFamily="18" charset="0"/>
              <a:ea typeface="Cambria" panose="02040503050406030204" pitchFamily="18" charset="0"/>
            </a:endParaRPr>
          </a:p>
          <a:p>
            <a:r>
              <a:rPr lang="en-US" sz="2600">
                <a:latin typeface="Cambria" panose="02040503050406030204" pitchFamily="18" charset="0"/>
                <a:ea typeface="Cambria" panose="02040503050406030204" pitchFamily="18" charset="0"/>
              </a:rPr>
              <a:t>	s = 13 km</a:t>
            </a:r>
            <a:endParaRPr lang="en-US" sz="2600">
              <a:latin typeface="Cambria" panose="02040503050406030204" pitchFamily="18" charset="0"/>
              <a:ea typeface="Cambria" panose="02040503050406030204" pitchFamily="18" charset="0"/>
            </a:endParaRPr>
          </a:p>
          <a:p>
            <a:r>
              <a:rPr lang="en-US" sz="2600">
                <a:latin typeface="Cambria" panose="02040503050406030204" pitchFamily="18" charset="0"/>
                <a:ea typeface="Cambria" panose="02040503050406030204" pitchFamily="18" charset="0"/>
              </a:rPr>
              <a:t>	t = 24 phút</a:t>
            </a:r>
            <a:endParaRPr lang="en-US" sz="2600">
              <a:latin typeface="Cambria" panose="02040503050406030204" pitchFamily="18" charset="0"/>
              <a:ea typeface="Cambria" panose="02040503050406030204" pitchFamily="18" charset="0"/>
            </a:endParaRPr>
          </a:p>
          <a:p>
            <a:r>
              <a:rPr lang="en-US" sz="2600">
                <a:latin typeface="Cambria" panose="02040503050406030204" pitchFamily="18" charset="0"/>
                <a:ea typeface="Cambria" panose="02040503050406030204" pitchFamily="18" charset="0"/>
              </a:rPr>
              <a:t>	v = ... km/giờ ?</a:t>
            </a:r>
            <a:endParaRPr lang="en-US" sz="2600">
              <a:latin typeface="Cambria" panose="02040503050406030204" pitchFamily="18" charset="0"/>
              <a:ea typeface="Cambria" panose="02040503050406030204" pitchFamily="18" charset="0"/>
            </a:endParaRPr>
          </a:p>
        </p:txBody>
      </p:sp>
    </p:spTree>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1" grpId="0" bldLvl="0" animBg="1"/>
      <p:bldP spid="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p:cNvSpPr txBox="1"/>
          <p:nvPr/>
        </p:nvSpPr>
        <p:spPr>
          <a:xfrm>
            <a:off x="4485640" y="2462530"/>
            <a:ext cx="5376545" cy="1322070"/>
          </a:xfrm>
          <a:prstGeom prst="rect">
            <a:avLst/>
          </a:prstGeom>
          <a:noFill/>
        </p:spPr>
        <p:txBody>
          <a:bodyPr wrap="square" rtlCol="0">
            <a:spAutoFit/>
          </a:bodyPr>
          <a:lstStyle/>
          <a:p>
            <a:pPr algn="just"/>
            <a:r>
              <a:rPr lang="en-US" altLang="zh-CN" sz="4000">
                <a:latin typeface="SVN-Lobster" panose="02040603050506020204" charset="0"/>
                <a:ea typeface="字魂105号-简雅黑" panose="00000500000000000000" pitchFamily="2" charset="-122"/>
                <a:cs typeface="SVN-Lobster" panose="02040603050506020204" charset="0"/>
              </a:rPr>
              <a:t>Muốn tính vận tốc, ta lấy quãng đường chia cho thời gian.</a:t>
            </a:r>
            <a:endParaRPr lang="en-US" altLang="zh-CN" sz="4000" dirty="0">
              <a:latin typeface="SVN-Lobster" panose="02040603050506020204" charset="0"/>
              <a:ea typeface="字魂105号-简雅黑" panose="00000500000000000000" pitchFamily="2" charset="-122"/>
              <a:cs typeface="SVN-Lobster" panose="02040603050506020204" charset="0"/>
            </a:endParaRPr>
          </a:p>
        </p:txBody>
      </p:sp>
      <p:grpSp>
        <p:nvGrpSpPr>
          <p:cNvPr id="21" name="Group 20"/>
          <p:cNvGrpSpPr/>
          <p:nvPr/>
        </p:nvGrpSpPr>
        <p:grpSpPr>
          <a:xfrm>
            <a:off x="4538626" y="3856210"/>
            <a:ext cx="4435974" cy="1148144"/>
            <a:chOff x="4286453" y="4288581"/>
            <a:chExt cx="4435974" cy="1148144"/>
          </a:xfrm>
        </p:grpSpPr>
        <p:pic>
          <p:nvPicPr>
            <p:cNvPr id="8" name="Graphic 7"/>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57868" y="4288581"/>
              <a:ext cx="564559" cy="1100890"/>
            </a:xfrm>
            <a:prstGeom prst="rect">
              <a:avLst/>
            </a:prstGeom>
          </p:spPr>
        </p:pic>
        <p:pic>
          <p:nvPicPr>
            <p:cNvPr id="14" name="Graphic 13"/>
            <p:cNvPicPr>
              <a:picLocks noChangeAspect="1"/>
            </p:cNvPicPr>
            <p:nvPr/>
          </p:nvPicPr>
          <p: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p:blipFill>
          <p:spPr>
            <a:xfrm>
              <a:off x="6592397" y="4507972"/>
              <a:ext cx="419385" cy="848756"/>
            </a:xfrm>
            <a:prstGeom prst="rect">
              <a:avLst/>
            </a:prstGeom>
          </p:spPr>
        </p:pic>
        <p:pic>
          <p:nvPicPr>
            <p:cNvPr id="16" name="Graphic 15"/>
            <p:cNvPicPr>
              <a:picLocks noChangeAspect="1"/>
            </p:cNvPicPr>
            <p:nvPr/>
          </p:nvPicPr>
          <p:blipFill>
            <a:blip r:embed="rId6">
              <a:duotone>
                <a:prstClr val="black"/>
                <a:schemeClr val="accent5">
                  <a:tint val="45000"/>
                  <a:satMod val="400000"/>
                </a:schemeClr>
              </a:duotone>
              <a:extLst>
                <a:ext uri="{96DAC541-7B7A-43D3-8B79-37D633B846F1}">
                  <asvg:svgBlip xmlns:asvg="http://schemas.microsoft.com/office/drawing/2016/SVG/main" r:embed="rId7"/>
                </a:ext>
              </a:extLst>
            </a:blip>
            <a:stretch>
              <a:fillRect/>
            </a:stretch>
          </p:blipFill>
          <p:spPr>
            <a:xfrm>
              <a:off x="4286453" y="4507972"/>
              <a:ext cx="799159" cy="928753"/>
            </a:xfrm>
            <a:prstGeom prst="rect">
              <a:avLst/>
            </a:prstGeom>
          </p:spPr>
        </p:pic>
        <p:pic>
          <p:nvPicPr>
            <p:cNvPr id="18" name="Graphic 17"/>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5959" y="4572838"/>
              <a:ext cx="303321" cy="816633"/>
            </a:xfrm>
            <a:prstGeom prst="rect">
              <a:avLst/>
            </a:prstGeom>
          </p:spPr>
        </p:pic>
        <p:pic>
          <p:nvPicPr>
            <p:cNvPr id="20" name="Graphic 19"/>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68603" y="4820083"/>
              <a:ext cx="769969" cy="536645"/>
            </a:xfrm>
            <a:prstGeom prst="rect">
              <a:avLst/>
            </a:prstGeom>
          </p:spPr>
        </p:pic>
      </p:grpSp>
      <p:pic>
        <p:nvPicPr>
          <p:cNvPr id="22" name="图片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p:cNvSpPr txBox="1"/>
          <p:nvPr/>
        </p:nvSpPr>
        <p:spPr>
          <a:xfrm>
            <a:off x="4485925" y="5063472"/>
            <a:ext cx="5136674" cy="523220"/>
          </a:xfrm>
          <a:prstGeom prst="rect">
            <a:avLst/>
          </a:prstGeom>
          <a:noFill/>
        </p:spPr>
        <p:txBody>
          <a:bodyPr wrap="square" rtlCol="0">
            <a:spAutoFit/>
          </a:bodyPr>
          <a:lstStyle/>
          <a:p>
            <a:pPr algn="just"/>
            <a:r>
              <a:rPr lang="en-US" altLang="zh-CN" sz="2800">
                <a:latin typeface="SVN-Lobster" panose="02040603050506020204" charset="0"/>
                <a:ea typeface="字魂105号-简雅黑" panose="00000500000000000000" pitchFamily="2" charset="-122"/>
                <a:cs typeface="SVN-Lobster" panose="02040603050506020204" charset="0"/>
              </a:rPr>
              <a:t>(v: vận tốc; s: quãng đường; t: thời gian)</a:t>
            </a:r>
            <a:endParaRPr lang="en-US" altLang="zh-CN" sz="2800" dirty="0">
              <a:latin typeface="SVN-Lobster" panose="02040603050506020204" charset="0"/>
              <a:ea typeface="字魂105号-简雅黑" panose="00000500000000000000" pitchFamily="2" charset="-122"/>
              <a:cs typeface="SVN-Lobster" panose="02040603050506020204"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1"/>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p:cNvSpPr txBox="1"/>
          <p:nvPr/>
        </p:nvSpPr>
        <p:spPr>
          <a:xfrm>
            <a:off x="759580" y="2767281"/>
            <a:ext cx="5433402" cy="1198880"/>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UVF Funkydori" panose="02000503000000020003" charset="0"/>
                <a:ea typeface="字魂164号-方悦黑" panose="00000500000000000000" pitchFamily="2" charset="-122"/>
                <a:cs typeface="UVF Funkydori" panose="02000503000000020003" charset="0"/>
              </a:rPr>
              <a:t>KHÁM PHÁ</a:t>
            </a:r>
            <a:endParaRPr lang="en-US" altLang="zh-CN" sz="7200" dirty="0">
              <a:effectLst>
                <a:outerShdw blurRad="25400" dist="25400" dir="2700000" algn="tl" rotWithShape="0">
                  <a:prstClr val="black">
                    <a:alpha val="40000"/>
                  </a:prstClr>
                </a:outerShdw>
              </a:effectLst>
              <a:latin typeface="UVF Funkydori" panose="02000503000000020003" charset="0"/>
              <a:ea typeface="字魂164号-方悦黑" panose="00000500000000000000" pitchFamily="2" charset="-122"/>
              <a:cs typeface="UVF Funkydori" panose="02000503000000020003" charset="0"/>
            </a:endParaRPr>
          </a:p>
        </p:txBody>
      </p:sp>
      <p:sp>
        <p:nvSpPr>
          <p:cNvPr id="13" name="文本框 12"/>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UVF Funkydori" panose="02000503000000020003" charset="0"/>
                <a:ea typeface="字魂105号-简雅黑" panose="00000500000000000000" pitchFamily="2" charset="-122"/>
                <a:cs typeface="UVF Funkydori" panose="02000503000000020003" charset="0"/>
              </a:rPr>
              <a:t>2</a:t>
            </a:r>
            <a:endParaRPr lang="en-US" altLang="zh-CN" sz="7200" b="1" dirty="0">
              <a:effectLst>
                <a:outerShdw blurRad="25400" dist="25400" dir="2700000" algn="tl" rotWithShape="0">
                  <a:prstClr val="black">
                    <a:alpha val="40000"/>
                  </a:prstClr>
                </a:outerShdw>
              </a:effectLst>
              <a:latin typeface="UVF Funkydori" panose="02000503000000020003" charset="0"/>
              <a:ea typeface="字魂105号-简雅黑" panose="00000500000000000000" pitchFamily="2" charset="-122"/>
              <a:cs typeface="UVF Funkydori" panose="02000503000000020003"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图片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288" y="-25901"/>
            <a:ext cx="12192000" cy="6858000"/>
          </a:xfrm>
          <a:prstGeom prst="rect">
            <a:avLst/>
          </a:prstGeom>
        </p:spPr>
      </p:pic>
      <p:sp>
        <p:nvSpPr>
          <p:cNvPr id="2" name="文本框 1"/>
          <p:cNvSpPr txBox="1"/>
          <p:nvPr/>
        </p:nvSpPr>
        <p:spPr>
          <a:xfrm>
            <a:off x="6844030" y="619125"/>
            <a:ext cx="3878580" cy="922020"/>
          </a:xfrm>
          <a:prstGeom prst="rect">
            <a:avLst/>
          </a:prstGeom>
          <a:noFill/>
        </p:spPr>
        <p:txBody>
          <a:bodyPr wrap="square" rtlCol="0">
            <a:spAutoFit/>
          </a:bodyPr>
          <a:lstStyle/>
          <a:p>
            <a:pPr algn="ctr"/>
            <a:r>
              <a:rPr lang="en-US" altLang="zh-CN" sz="5400">
                <a:effectLst>
                  <a:outerShdw blurRad="25400" dist="25400" dir="2700000" algn="tl" rotWithShape="0">
                    <a:prstClr val="black">
                      <a:alpha val="40000"/>
                    </a:prstClr>
                  </a:outerShdw>
                </a:effectLst>
                <a:latin typeface="SVN-Lobster" panose="02040603050506020204" charset="0"/>
                <a:ea typeface="字魂164号-方悦黑" panose="00000500000000000000" pitchFamily="2" charset="-122"/>
                <a:cs typeface="SVN-Lobster" panose="02040603050506020204" charset="0"/>
              </a:rPr>
              <a:t>Yêu cầu cần đạt</a:t>
            </a:r>
            <a:endParaRPr lang="zh-CN" altLang="en-US" sz="5400" dirty="0">
              <a:effectLst>
                <a:outerShdw blurRad="25400" dist="25400" dir="2700000" algn="tl" rotWithShape="0">
                  <a:prstClr val="black">
                    <a:alpha val="40000"/>
                  </a:prstClr>
                </a:outerShdw>
              </a:effectLst>
              <a:latin typeface="SVN-Lobster" panose="02040603050506020204" charset="0"/>
              <a:ea typeface="字魂164号-方悦黑" panose="00000500000000000000" pitchFamily="2" charset="-122"/>
              <a:cs typeface="SVN-Lobster" panose="02040603050506020204" charset="0"/>
            </a:endParaRPr>
          </a:p>
        </p:txBody>
      </p:sp>
      <p:pic>
        <p:nvPicPr>
          <p:cNvPr id="6" name="图片 5"/>
          <p:cNvPicPr>
            <a:picLocks noChangeAspect="1"/>
          </p:cNvPicPr>
          <p:nvPr/>
        </p:nvPicPr>
        <p:blipFill>
          <a:blip r:embed="rId2"/>
          <a:stretch>
            <a:fillRect/>
          </a:stretch>
        </p:blipFill>
        <p:spPr>
          <a:xfrm>
            <a:off x="862568" y="2046989"/>
            <a:ext cx="4553746" cy="4610510"/>
          </a:xfrm>
          <a:prstGeom prst="rect">
            <a:avLst/>
          </a:prstGeom>
        </p:spPr>
      </p:pic>
      <p:sp>
        <p:nvSpPr>
          <p:cNvPr id="8" name="文本框 7"/>
          <p:cNvSpPr txBox="1"/>
          <p:nvPr/>
        </p:nvSpPr>
        <p:spPr>
          <a:xfrm>
            <a:off x="5188712" y="2171797"/>
            <a:ext cx="3223768" cy="3856120"/>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600">
                <a:latin typeface="UTM French Vanilla" panose="02040603050506020204" pitchFamily="18" charset="0"/>
                <a:ea typeface="字魂105号-简雅黑" panose="00000500000000000000" pitchFamily="2" charset="-122"/>
              </a:rPr>
              <a:t>Trình bày được quy tắc và công thức tính quãng đường đi được của một chuyển động đều.</a:t>
            </a:r>
            <a:r>
              <a:rPr lang="zh-CN" altLang="en-US" sz="3600">
                <a:latin typeface="UTM French Vanilla" panose="02040603050506020204" pitchFamily="18" charset="0"/>
                <a:ea typeface="字魂105号-简雅黑" panose="00000500000000000000" pitchFamily="2" charset="-122"/>
              </a:rPr>
              <a:t> </a:t>
            </a:r>
            <a:endParaRPr lang="zh-CN" altLang="en-US" sz="3600" dirty="0">
              <a:latin typeface="UTM French Vanilla" panose="02040603050506020204" pitchFamily="18" charset="0"/>
              <a:ea typeface="字魂105号-简雅黑" panose="00000500000000000000" pitchFamily="2" charset="-122"/>
            </a:endParaRPr>
          </a:p>
        </p:txBody>
      </p:sp>
      <p:sp>
        <p:nvSpPr>
          <p:cNvPr id="9" name="文本框 8"/>
          <p:cNvSpPr txBox="1"/>
          <p:nvPr/>
        </p:nvSpPr>
        <p:spPr>
          <a:xfrm>
            <a:off x="9052560" y="2171797"/>
            <a:ext cx="2796130" cy="3219023"/>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600">
                <a:latin typeface="UTM French Vanilla" panose="02040603050506020204" pitchFamily="18" charset="0"/>
                <a:ea typeface="字魂105号-简雅黑" panose="00000500000000000000" pitchFamily="2" charset="-122"/>
              </a:rPr>
              <a:t>Vận dụng để tính quãng đường trong những bài toán cụ thể.</a:t>
            </a:r>
            <a:endParaRPr lang="zh-CN" altLang="en-US" sz="3600" dirty="0">
              <a:latin typeface="UTM French Vanilla" panose="02040603050506020204" pitchFamily="18" charset="0"/>
              <a:ea typeface="字魂105号-简雅黑" panose="00000500000000000000" pitchFamily="2" charset="-122"/>
            </a:endParaRPr>
          </a:p>
        </p:txBody>
      </p:sp>
      <p:sp>
        <p:nvSpPr>
          <p:cNvPr id="12" name="矩形: 圆角 11"/>
          <p:cNvSpPr/>
          <p:nvPr/>
        </p:nvSpPr>
        <p:spPr>
          <a:xfrm>
            <a:off x="5593767" y="1704675"/>
            <a:ext cx="6096000" cy="1443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val="0"/>
              </a:ext>
            </a:extLst>
          </a:blip>
          <a:srcRect t="74206"/>
          <a:stretch>
            <a:fillRect/>
          </a:stretch>
        </p:blipFill>
        <p:spPr>
          <a:xfrm>
            <a:off x="315685" y="73925"/>
            <a:ext cx="12930053" cy="1768986"/>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268" y="0"/>
            <a:ext cx="5288280" cy="6459124"/>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3439" t="33918" r="1" b="38713"/>
          <a:stretch>
            <a:fillRect/>
          </a:stretch>
        </p:blipFill>
        <p:spPr>
          <a:xfrm>
            <a:off x="192505" y="0"/>
            <a:ext cx="2720512" cy="1658983"/>
          </a:xfrm>
          <a:prstGeom prst="rect">
            <a:avLst/>
          </a:prstGeom>
        </p:spPr>
      </p:pic>
      <p:sp>
        <p:nvSpPr>
          <p:cNvPr id="4" name="TextBox 3"/>
          <p:cNvSpPr txBox="1"/>
          <p:nvPr/>
        </p:nvSpPr>
        <p:spPr>
          <a:xfrm>
            <a:off x="441325" y="652780"/>
            <a:ext cx="2216785" cy="52197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a) Bài toán 1</a:t>
            </a:r>
            <a:endParaRPr lang="en-US" sz="2800">
              <a:latin typeface="Arial" panose="020B0604020202020204" pitchFamily="34" charset="0"/>
              <a:cs typeface="Arial" panose="020B0604020202020204" pitchFamily="34" charset="0"/>
            </a:endParaRPr>
          </a:p>
        </p:txBody>
      </p:sp>
      <p:pic>
        <p:nvPicPr>
          <p:cNvPr id="5" name="图片 8"/>
          <p:cNvPicPr>
            <a:picLocks noChangeAspect="1"/>
          </p:cNvPicPr>
          <p:nvPr/>
        </p:nvPicPr>
        <p:blipFill>
          <a:blip r:embed="rId5"/>
          <a:stretch>
            <a:fillRect/>
          </a:stretch>
        </p:blipFill>
        <p:spPr>
          <a:xfrm>
            <a:off x="0" y="5089015"/>
            <a:ext cx="12218080" cy="1768985"/>
          </a:xfrm>
          <a:prstGeom prst="rect">
            <a:avLst/>
          </a:prstGeom>
        </p:spPr>
      </p:pic>
      <p:sp>
        <p:nvSpPr>
          <p:cNvPr id="8" name="TextBox 7"/>
          <p:cNvSpPr txBox="1"/>
          <p:nvPr/>
        </p:nvSpPr>
        <p:spPr>
          <a:xfrm>
            <a:off x="2756263" y="339634"/>
            <a:ext cx="8895348" cy="954107"/>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Một ô tô đi trong 4 giờ với vận tốc 42,5 km/giờ. Tính quãng đường đi được của ô tô.</a:t>
            </a:r>
            <a:endParaRPr lang="en-US" sz="2800">
              <a:latin typeface="Arial" panose="020B0604020202020204" pitchFamily="34" charset="0"/>
              <a:cs typeface="Arial" panose="020B0604020202020204" pitchFamily="34" charset="0"/>
            </a:endParaRPr>
          </a:p>
        </p:txBody>
      </p:sp>
      <p:sp>
        <p:nvSpPr>
          <p:cNvPr id="12" name="TextBox 11"/>
          <p:cNvSpPr txBox="1"/>
          <p:nvPr/>
        </p:nvSpPr>
        <p:spPr>
          <a:xfrm>
            <a:off x="540389" y="2351314"/>
            <a:ext cx="2581634" cy="584775"/>
          </a:xfrm>
          <a:prstGeom prst="rect">
            <a:avLst/>
          </a:prstGeom>
          <a:noFill/>
        </p:spPr>
        <p:txBody>
          <a:bodyPr wrap="square" rtlCol="0">
            <a:spAutoFit/>
          </a:bodyPr>
          <a:lstStyle/>
          <a:p>
            <a:r>
              <a:rPr lang="en-US" sz="3200">
                <a:latin typeface="Arial" panose="020B0604020202020204" pitchFamily="34" charset="0"/>
                <a:cs typeface="Arial" panose="020B0604020202020204" pitchFamily="34" charset="0"/>
              </a:rPr>
              <a:t>Tóm tắt: </a:t>
            </a:r>
            <a:endParaRPr lang="en-US" sz="3200">
              <a:latin typeface="Arial" panose="020B0604020202020204" pitchFamily="34" charset="0"/>
              <a:cs typeface="Arial" panose="020B0604020202020204" pitchFamily="34" charset="0"/>
            </a:endParaRPr>
          </a:p>
        </p:txBody>
      </p:sp>
      <p:sp>
        <p:nvSpPr>
          <p:cNvPr id="13" name="TextBox 12"/>
          <p:cNvSpPr txBox="1"/>
          <p:nvPr/>
        </p:nvSpPr>
        <p:spPr>
          <a:xfrm>
            <a:off x="5423998" y="350008"/>
            <a:ext cx="2581634" cy="523220"/>
          </a:xfrm>
          <a:prstGeom prst="rect">
            <a:avLst/>
          </a:prstGeom>
          <a:noFill/>
        </p:spPr>
        <p:txBody>
          <a:bodyPr wrap="square" rtlCol="0">
            <a:spAutoFit/>
          </a:bodyPr>
          <a:lstStyle/>
          <a:p>
            <a:r>
              <a:rPr lang="en-US" sz="2800">
                <a:solidFill>
                  <a:srgbClr val="FDE9E0"/>
                </a:solidFill>
                <a:latin typeface="Arial" panose="020B0604020202020204" pitchFamily="34" charset="0"/>
                <a:cs typeface="Arial" panose="020B0604020202020204" pitchFamily="34" charset="0"/>
              </a:rPr>
              <a:t>4 giờ</a:t>
            </a:r>
            <a:endParaRPr lang="en-US" sz="2800">
              <a:solidFill>
                <a:srgbClr val="FDE9E0"/>
              </a:solidFill>
              <a:latin typeface="Arial" panose="020B0604020202020204" pitchFamily="34" charset="0"/>
              <a:cs typeface="Arial" panose="020B0604020202020204" pitchFamily="34" charset="0"/>
            </a:endParaRPr>
          </a:p>
        </p:txBody>
      </p:sp>
      <p:sp>
        <p:nvSpPr>
          <p:cNvPr id="14" name="TextBox 13"/>
          <p:cNvSpPr txBox="1"/>
          <p:nvPr/>
        </p:nvSpPr>
        <p:spPr>
          <a:xfrm>
            <a:off x="4920630" y="349728"/>
            <a:ext cx="2581634" cy="523220"/>
          </a:xfrm>
          <a:prstGeom prst="rect">
            <a:avLst/>
          </a:prstGeom>
          <a:noFill/>
        </p:spPr>
        <p:txBody>
          <a:bodyPr wrap="square" rtlCol="0">
            <a:spAutoFit/>
          </a:bodyPr>
          <a:lstStyle/>
          <a:p>
            <a:r>
              <a:rPr lang="en-US" sz="2800">
                <a:solidFill>
                  <a:srgbClr val="002060"/>
                </a:solidFill>
                <a:latin typeface="Arial" panose="020B0604020202020204" pitchFamily="34" charset="0"/>
                <a:cs typeface="Arial" panose="020B0604020202020204" pitchFamily="34" charset="0"/>
              </a:rPr>
              <a:t>t = 4 giờ</a:t>
            </a:r>
            <a:endParaRPr lang="en-US" sz="2800">
              <a:solidFill>
                <a:srgbClr val="002060"/>
              </a:solidFill>
              <a:latin typeface="Arial" panose="020B0604020202020204" pitchFamily="34" charset="0"/>
              <a:cs typeface="Arial" panose="020B0604020202020204" pitchFamily="34" charset="0"/>
            </a:endParaRPr>
          </a:p>
        </p:txBody>
      </p:sp>
      <p:sp>
        <p:nvSpPr>
          <p:cNvPr id="15" name="TextBox 14"/>
          <p:cNvSpPr txBox="1"/>
          <p:nvPr/>
        </p:nvSpPr>
        <p:spPr>
          <a:xfrm>
            <a:off x="7044433" y="342600"/>
            <a:ext cx="3458564" cy="523220"/>
          </a:xfrm>
          <a:prstGeom prst="rect">
            <a:avLst/>
          </a:prstGeom>
          <a:noFill/>
        </p:spPr>
        <p:txBody>
          <a:bodyPr wrap="square" rtlCol="0">
            <a:spAutoFit/>
          </a:bodyPr>
          <a:lstStyle/>
          <a:p>
            <a:r>
              <a:rPr lang="en-US" sz="2800">
                <a:solidFill>
                  <a:srgbClr val="002060"/>
                </a:solidFill>
                <a:latin typeface="Arial" panose="020B0604020202020204" pitchFamily="34" charset="0"/>
                <a:cs typeface="Arial" panose="020B0604020202020204" pitchFamily="34" charset="0"/>
              </a:rPr>
              <a:t>v = 42,5 km/giờ</a:t>
            </a:r>
            <a:endParaRPr lang="en-US" sz="2800">
              <a:solidFill>
                <a:srgbClr val="002060"/>
              </a:solidFill>
              <a:latin typeface="Arial" panose="020B0604020202020204" pitchFamily="34" charset="0"/>
              <a:cs typeface="Arial" panose="020B0604020202020204" pitchFamily="34" charset="0"/>
            </a:endParaRPr>
          </a:p>
        </p:txBody>
      </p:sp>
      <p:sp>
        <p:nvSpPr>
          <p:cNvPr id="16" name="TextBox 15"/>
          <p:cNvSpPr txBox="1"/>
          <p:nvPr/>
        </p:nvSpPr>
        <p:spPr>
          <a:xfrm>
            <a:off x="2756263" y="766642"/>
            <a:ext cx="5481588" cy="523220"/>
          </a:xfrm>
          <a:prstGeom prst="rect">
            <a:avLst/>
          </a:prstGeom>
          <a:noFill/>
        </p:spPr>
        <p:txBody>
          <a:bodyPr wrap="square" rtlCol="0">
            <a:spAutoFit/>
          </a:bodyPr>
          <a:lstStyle/>
          <a:p>
            <a:r>
              <a:rPr lang="en-US" sz="2800">
                <a:solidFill>
                  <a:srgbClr val="90BF37"/>
                </a:solidFill>
                <a:latin typeface="Arial" panose="020B0604020202020204" pitchFamily="34" charset="0"/>
                <a:cs typeface="Arial" panose="020B0604020202020204" pitchFamily="34" charset="0"/>
              </a:rPr>
              <a:t>quãng đường đi được</a:t>
            </a:r>
            <a:endParaRPr lang="en-US" sz="2800">
              <a:solidFill>
                <a:srgbClr val="90BF37"/>
              </a:solidFill>
              <a:latin typeface="Arial" panose="020B0604020202020204" pitchFamily="34" charset="0"/>
              <a:cs typeface="Arial" panose="020B0604020202020204" pitchFamily="34" charset="0"/>
            </a:endParaRPr>
          </a:p>
        </p:txBody>
      </p:sp>
      <p:sp>
        <p:nvSpPr>
          <p:cNvPr id="17" name="TextBox 16"/>
          <p:cNvSpPr txBox="1"/>
          <p:nvPr/>
        </p:nvSpPr>
        <p:spPr>
          <a:xfrm>
            <a:off x="6920285" y="340230"/>
            <a:ext cx="5481588" cy="523220"/>
          </a:xfrm>
          <a:prstGeom prst="rect">
            <a:avLst/>
          </a:prstGeom>
          <a:noFill/>
        </p:spPr>
        <p:txBody>
          <a:bodyPr wrap="square" rtlCol="0">
            <a:spAutoFit/>
          </a:bodyPr>
          <a:lstStyle/>
          <a:p>
            <a:r>
              <a:rPr lang="en-US" sz="2800">
                <a:solidFill>
                  <a:srgbClr val="FDE9E0"/>
                </a:solidFill>
                <a:latin typeface="Arial" panose="020B0604020202020204" pitchFamily="34" charset="0"/>
                <a:cs typeface="Arial" panose="020B0604020202020204" pitchFamily="34" charset="0"/>
              </a:rPr>
              <a:t>vận tốc 42,5 km/giờ</a:t>
            </a:r>
            <a:endParaRPr lang="en-US" sz="2800">
              <a:solidFill>
                <a:srgbClr val="FDE9E0"/>
              </a:solidFill>
              <a:latin typeface="Arial" panose="020B0604020202020204" pitchFamily="34" charset="0"/>
              <a:cs typeface="Arial" panose="020B0604020202020204" pitchFamily="34" charset="0"/>
            </a:endParaRPr>
          </a:p>
        </p:txBody>
      </p:sp>
      <p:sp>
        <p:nvSpPr>
          <p:cNvPr id="18" name="TextBox 17"/>
          <p:cNvSpPr txBox="1"/>
          <p:nvPr/>
        </p:nvSpPr>
        <p:spPr>
          <a:xfrm>
            <a:off x="3359561" y="748507"/>
            <a:ext cx="3458564" cy="523220"/>
          </a:xfrm>
          <a:prstGeom prst="rect">
            <a:avLst/>
          </a:prstGeom>
          <a:noFill/>
        </p:spPr>
        <p:txBody>
          <a:bodyPr wrap="square" rtlCol="0">
            <a:spAutoFit/>
          </a:bodyPr>
          <a:lstStyle/>
          <a:p>
            <a:r>
              <a:rPr lang="en-US" sz="2800">
                <a:solidFill>
                  <a:srgbClr val="002060"/>
                </a:solidFill>
                <a:latin typeface="Arial" panose="020B0604020202020204" pitchFamily="34" charset="0"/>
                <a:cs typeface="Arial" panose="020B0604020202020204" pitchFamily="34" charset="0"/>
              </a:rPr>
              <a:t>s = ... ?</a:t>
            </a:r>
            <a:endParaRPr lang="en-US" sz="2800">
              <a:solidFill>
                <a:srgbClr val="002060"/>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rotWithShape="1">
          <a:blip r:embed="rId6">
            <a:extLst>
              <a:ext uri="{28A0092B-C50C-407E-A947-70E740481C1C}">
                <a14:useLocalDpi xmlns:a14="http://schemas.microsoft.com/office/drawing/2010/main" val="0"/>
              </a:ext>
            </a:extLst>
          </a:blip>
          <a:srcRect t="60267" r="49222" b="21033"/>
          <a:stretch>
            <a:fillRect/>
          </a:stretch>
        </p:blipFill>
        <p:spPr>
          <a:xfrm>
            <a:off x="5064494" y="1556342"/>
            <a:ext cx="6143437" cy="2088063"/>
          </a:xfrm>
          <a:prstGeom prst="rect">
            <a:avLst/>
          </a:prstGeom>
        </p:spPr>
      </p:pic>
      <p:sp>
        <p:nvSpPr>
          <p:cNvPr id="25" name="TextBox 24"/>
          <p:cNvSpPr txBox="1"/>
          <p:nvPr/>
        </p:nvSpPr>
        <p:spPr>
          <a:xfrm>
            <a:off x="5321166" y="2225667"/>
            <a:ext cx="5499462" cy="82994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Vận tốc v = 42,5 km/giờ cho biết điều gì?</a:t>
            </a:r>
            <a:endParaRPr lang="en-US" sz="2400">
              <a:latin typeface="Arial" panose="020B0604020202020204" pitchFamily="34" charset="0"/>
              <a:cs typeface="Arial" panose="020B0604020202020204" pitchFamily="34" charset="0"/>
            </a:endParaRPr>
          </a:p>
        </p:txBody>
      </p:sp>
      <p:pic>
        <p:nvPicPr>
          <p:cNvPr id="26" name="Picture 25"/>
          <p:cNvPicPr>
            <a:picLocks noChangeAspect="1"/>
          </p:cNvPicPr>
          <p:nvPr/>
        </p:nvPicPr>
        <p:blipFill rotWithShape="1">
          <a:blip r:embed="rId6">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a:fillRect/>
          </a:stretch>
        </p:blipFill>
        <p:spPr>
          <a:xfrm flipH="1">
            <a:off x="6103569" y="3056561"/>
            <a:ext cx="5825949" cy="2088063"/>
          </a:xfrm>
          <a:prstGeom prst="rect">
            <a:avLst/>
          </a:prstGeom>
        </p:spPr>
      </p:pic>
      <p:sp>
        <p:nvSpPr>
          <p:cNvPr id="27" name="TextBox 26"/>
          <p:cNvSpPr txBox="1"/>
          <p:nvPr/>
        </p:nvSpPr>
        <p:spPr>
          <a:xfrm>
            <a:off x="6558425" y="3561983"/>
            <a:ext cx="5108264" cy="1198880"/>
          </a:xfrm>
          <a:prstGeom prst="rect">
            <a:avLst/>
          </a:prstGeom>
          <a:noFill/>
        </p:spPr>
        <p:txBody>
          <a:bodyPr wrap="square" rtlCol="0">
            <a:spAutoFit/>
          </a:bodyPr>
          <a:lstStyle/>
          <a:p>
            <a:pPr algn="just"/>
            <a:r>
              <a:rPr lang="en-US" sz="2400">
                <a:latin typeface="Arial" panose="020B0604020202020204" pitchFamily="34" charset="0"/>
                <a:cs typeface="Arial" panose="020B0604020202020204" pitchFamily="34" charset="0"/>
              </a:rPr>
              <a:t>Vận tốc v = 42,5 km/giờ cho biết trung bình cứ 1 giờ ô tô đi được 42,5 km.</a:t>
            </a:r>
            <a:endParaRPr lang="en-US" sz="2400">
              <a:latin typeface="Arial" panose="020B0604020202020204" pitchFamily="34" charset="0"/>
              <a:cs typeface="Arial" panose="020B0604020202020204" pitchFamily="34" charset="0"/>
            </a:endParaRPr>
          </a:p>
        </p:txBody>
      </p:sp>
      <p:cxnSp>
        <p:nvCxnSpPr>
          <p:cNvPr id="29" name="Straight Connector 28"/>
          <p:cNvCxnSpPr/>
          <p:nvPr/>
        </p:nvCxnSpPr>
        <p:spPr>
          <a:xfrm>
            <a:off x="32334" y="613723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066808"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101282"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9135756"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2170229"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2334" y="6339995"/>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48005"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094080"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9002908" y="6338797"/>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p:cNvSpPr/>
          <p:nvPr/>
        </p:nvSpPr>
        <p:spPr>
          <a:xfrm rot="16200000">
            <a:off x="1412433" y="4990076"/>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9" name="TextBox 48"/>
          <p:cNvSpPr txBox="1"/>
          <p:nvPr/>
        </p:nvSpPr>
        <p:spPr>
          <a:xfrm>
            <a:off x="966300" y="6425595"/>
            <a:ext cx="1139818" cy="400110"/>
          </a:xfrm>
          <a:prstGeom prst="rect">
            <a:avLst/>
          </a:prstGeom>
          <a:solidFill>
            <a:srgbClr val="A6D625"/>
          </a:solidFill>
          <a:ln>
            <a:solidFill>
              <a:srgbClr val="A6D625"/>
            </a:solidFill>
          </a:ln>
        </p:spPr>
        <p:txBody>
          <a:bodyPr wrap="square" rtlCol="0">
            <a:spAutoFit/>
          </a:bodyPr>
          <a:lstStyle/>
          <a:p>
            <a:pPr algn="ctr"/>
            <a:r>
              <a:rPr lang="en-US" sz="2000">
                <a:latin typeface="Arial" panose="020B0604020202020204" pitchFamily="34" charset="0"/>
                <a:cs typeface="Arial" panose="020B0604020202020204" pitchFamily="34" charset="0"/>
              </a:rPr>
              <a:t>42,5 km</a:t>
            </a:r>
            <a:endParaRPr lang="en-US" sz="2000">
              <a:latin typeface="Arial" panose="020B0604020202020204" pitchFamily="34" charset="0"/>
              <a:cs typeface="Arial" panose="020B0604020202020204" pitchFamily="34" charset="0"/>
            </a:endParaRPr>
          </a:p>
        </p:txBody>
      </p:sp>
      <p:pic>
        <p:nvPicPr>
          <p:cNvPr id="50" name="Picture 49"/>
          <p:cNvPicPr>
            <a:picLocks noChangeAspect="1"/>
          </p:cNvPicPr>
          <p:nvPr/>
        </p:nvPicPr>
        <p:blipFill rotWithShape="1">
          <a:blip r:embed="rId6">
            <a:extLst>
              <a:ext uri="{28A0092B-C50C-407E-A947-70E740481C1C}">
                <a14:useLocalDpi xmlns:a14="http://schemas.microsoft.com/office/drawing/2010/main" val="0"/>
              </a:ext>
            </a:extLst>
          </a:blip>
          <a:srcRect t="60267" r="49222" b="21033"/>
          <a:stretch>
            <a:fillRect/>
          </a:stretch>
        </p:blipFill>
        <p:spPr>
          <a:xfrm>
            <a:off x="5078322" y="1551708"/>
            <a:ext cx="6143437" cy="2088063"/>
          </a:xfrm>
          <a:prstGeom prst="rect">
            <a:avLst/>
          </a:prstGeom>
        </p:spPr>
      </p:pic>
      <p:sp>
        <p:nvSpPr>
          <p:cNvPr id="51" name="TextBox 50"/>
          <p:cNvSpPr txBox="1"/>
          <p:nvPr/>
        </p:nvSpPr>
        <p:spPr>
          <a:xfrm>
            <a:off x="5409476" y="2013121"/>
            <a:ext cx="5499462" cy="82994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Muốn tính quãng đường ô tô đi được trong 4 giờ ta làm như thế nào? </a:t>
            </a:r>
            <a:endParaRPr lang="en-US" sz="2400">
              <a:latin typeface="Arial" panose="020B0604020202020204" pitchFamily="34" charset="0"/>
              <a:cs typeface="Arial" panose="020B0604020202020204" pitchFamily="34" charset="0"/>
            </a:endParaRPr>
          </a:p>
        </p:txBody>
      </p:sp>
      <p:pic>
        <p:nvPicPr>
          <p:cNvPr id="52" name="Picture 51"/>
          <p:cNvPicPr>
            <a:picLocks noChangeAspect="1"/>
          </p:cNvPicPr>
          <p:nvPr/>
        </p:nvPicPr>
        <p:blipFill rotWithShape="1">
          <a:blip r:embed="rId6">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a:fillRect/>
          </a:stretch>
        </p:blipFill>
        <p:spPr>
          <a:xfrm flipH="1">
            <a:off x="5956183" y="2919057"/>
            <a:ext cx="6093449" cy="2768406"/>
          </a:xfrm>
          <a:prstGeom prst="rect">
            <a:avLst/>
          </a:prstGeom>
        </p:spPr>
      </p:pic>
      <p:sp>
        <p:nvSpPr>
          <p:cNvPr id="53" name="TextBox 52"/>
          <p:cNvSpPr txBox="1"/>
          <p:nvPr/>
        </p:nvSpPr>
        <p:spPr>
          <a:xfrm>
            <a:off x="6514194" y="3464759"/>
            <a:ext cx="5108264" cy="1568450"/>
          </a:xfrm>
          <a:prstGeom prst="rect">
            <a:avLst/>
          </a:prstGeom>
          <a:noFill/>
        </p:spPr>
        <p:txBody>
          <a:bodyPr wrap="square" rtlCol="0">
            <a:spAutoFit/>
          </a:bodyPr>
          <a:lstStyle/>
          <a:p>
            <a:pPr algn="just"/>
            <a:r>
              <a:rPr lang="en-US" sz="2400">
                <a:latin typeface="Arial" panose="020B0604020202020204" pitchFamily="34" charset="0"/>
                <a:cs typeface="Arial" panose="020B0604020202020204" pitchFamily="34" charset="0"/>
              </a:rPr>
              <a:t>Muốn tính quãng đường ô tô đi được trong 4 giờ ta lấy quãng đường ô tô đi được trong 1 giờ nhân với 4.</a:t>
            </a:r>
            <a:endParaRPr lang="en-US" sz="2400">
              <a:latin typeface="Arial" panose="020B0604020202020204" pitchFamily="34" charset="0"/>
              <a:cs typeface="Arial" panose="020B0604020202020204" pitchFamily="34" charset="0"/>
            </a:endParaRPr>
          </a:p>
        </p:txBody>
      </p:sp>
      <p:pic>
        <p:nvPicPr>
          <p:cNvPr id="54" name="图片 2"/>
          <p:cNvPicPr>
            <a:picLocks noChangeAspect="1"/>
          </p:cNvPicPr>
          <p:nvPr/>
        </p:nvPicPr>
        <p:blipFill rotWithShape="1">
          <a:blip r:embed="rId7" cstate="print">
            <a:extLst>
              <a:ext uri="{28A0092B-C50C-407E-A947-70E740481C1C}">
                <a14:useLocalDpi xmlns:a14="http://schemas.microsoft.com/office/drawing/2010/main" val="0"/>
              </a:ext>
            </a:extLst>
          </a:blip>
          <a:srcRect l="35104" t="32963" r="13646" b="19629"/>
          <a:stretch>
            <a:fillRect/>
          </a:stretch>
        </p:blipFill>
        <p:spPr>
          <a:xfrm flipH="1">
            <a:off x="-802104" y="5266106"/>
            <a:ext cx="1695635" cy="882281"/>
          </a:xfrm>
          <a:prstGeom prst="rect">
            <a:avLst/>
          </a:prstGeom>
        </p:spPr>
      </p:pic>
      <p:pic>
        <p:nvPicPr>
          <p:cNvPr id="55" name="图片 2"/>
          <p:cNvPicPr>
            <a:picLocks noChangeAspect="1"/>
          </p:cNvPicPr>
          <p:nvPr/>
        </p:nvPicPr>
        <p:blipFill rotWithShape="1">
          <a:blip r:embed="rId7" cstate="print">
            <a:extLst>
              <a:ext uri="{28A0092B-C50C-407E-A947-70E740481C1C}">
                <a14:useLocalDpi xmlns:a14="http://schemas.microsoft.com/office/drawing/2010/main" val="0"/>
              </a:ext>
            </a:extLst>
          </a:blip>
          <a:srcRect l="35104" t="32963" r="13646" b="19629"/>
          <a:stretch>
            <a:fillRect/>
          </a:stretch>
        </p:blipFill>
        <p:spPr>
          <a:xfrm flipH="1">
            <a:off x="2200187" y="5286449"/>
            <a:ext cx="1695635" cy="88228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0"/>
                            </p:stCondLst>
                            <p:childTnLst>
                              <p:par>
                                <p:cTn id="29" presetID="49" presetClass="path" presetSubtype="0" accel="50000" decel="50000" fill="hold" grpId="1" nodeType="afterEffect">
                                  <p:stCondLst>
                                    <p:cond delay="0"/>
                                  </p:stCondLst>
                                  <p:childTnLst>
                                    <p:animMotion origin="layout" path="M -2.08333E-6 3.33333E-6 L -0.30989 0.34444 " pathEditMode="relative" rAng="0" ptsTypes="AA">
                                      <p:cBhvr>
                                        <p:cTn id="30" dur="2000" fill="hold"/>
                                        <p:tgtEl>
                                          <p:spTgt spid="14"/>
                                        </p:tgtEl>
                                        <p:attrNameLst>
                                          <p:attrName>ppt_x</p:attrName>
                                          <p:attrName>ppt_y</p:attrName>
                                        </p:attrNameLst>
                                      </p:cBhvr>
                                      <p:rCtr x="-15495" y="17222"/>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par>
                          <p:cTn id="35" fill="hold">
                            <p:stCondLst>
                              <p:cond delay="0"/>
                            </p:stCondLst>
                            <p:childTnLst>
                              <p:par>
                                <p:cTn id="36" presetID="49" presetClass="path" presetSubtype="0" accel="50000" decel="50000" fill="hold" grpId="1" nodeType="afterEffect">
                                  <p:stCondLst>
                                    <p:cond delay="0"/>
                                  </p:stCondLst>
                                  <p:childTnLst>
                                    <p:animMotion origin="layout" path="M -1.25E-6 -2.96296E-6 L -0.4806 0.41204 " pathEditMode="relative" rAng="0" ptsTypes="AA">
                                      <p:cBhvr>
                                        <p:cTn id="37" dur="2000" fill="hold"/>
                                        <p:tgtEl>
                                          <p:spTgt spid="15"/>
                                        </p:tgtEl>
                                        <p:attrNameLst>
                                          <p:attrName>ppt_x</p:attrName>
                                          <p:attrName>ppt_y</p:attrName>
                                        </p:attrNameLst>
                                      </p:cBhvr>
                                      <p:rCtr x="-24036" y="20602"/>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par>
                          <p:cTn id="42" fill="hold">
                            <p:stCondLst>
                              <p:cond delay="0"/>
                            </p:stCondLst>
                            <p:childTnLst>
                              <p:par>
                                <p:cTn id="43" presetID="49" presetClass="path" presetSubtype="0" accel="50000" decel="50000" fill="hold" grpId="1" nodeType="afterEffect">
                                  <p:stCondLst>
                                    <p:cond delay="0"/>
                                  </p:stCondLst>
                                  <p:childTnLst>
                                    <p:animMotion origin="layout" path="M 2.29167E-6 -2.22222E-6 L -0.17669 0.42454 " pathEditMode="relative" rAng="0" ptsTypes="AA">
                                      <p:cBhvr>
                                        <p:cTn id="44" dur="2000" fill="hold"/>
                                        <p:tgtEl>
                                          <p:spTgt spid="18"/>
                                        </p:tgtEl>
                                        <p:attrNameLst>
                                          <p:attrName>ppt_x</p:attrName>
                                          <p:attrName>ppt_y</p:attrName>
                                        </p:attrNameLst>
                                      </p:cBhvr>
                                      <p:rCtr x="-8841" y="21227"/>
                                    </p:animMotion>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anim calcmode="lin" valueType="num">
                                      <p:cBhvr>
                                        <p:cTn id="62" dur="1000" fill="hold"/>
                                        <p:tgtEl>
                                          <p:spTgt spid="27"/>
                                        </p:tgtEl>
                                        <p:attrNameLst>
                                          <p:attrName>ppt_x</p:attrName>
                                        </p:attrNameLst>
                                      </p:cBhvr>
                                      <p:tavLst>
                                        <p:tav tm="0">
                                          <p:val>
                                            <p:strVal val="#ppt_x"/>
                                          </p:val>
                                        </p:tav>
                                        <p:tav tm="100000">
                                          <p:val>
                                            <p:strVal val="#ppt_x"/>
                                          </p:val>
                                        </p:tav>
                                      </p:tavLst>
                                    </p:anim>
                                    <p:anim calcmode="lin" valueType="num">
                                      <p:cBhvr>
                                        <p:cTn id="63" dur="1000" fill="hold"/>
                                        <p:tgtEl>
                                          <p:spTgt spid="27"/>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500"/>
                                        <p:tgtEl>
                                          <p:spTgt spid="54"/>
                                        </p:tgtEl>
                                      </p:cBhvr>
                                    </p:animEffect>
                                  </p:childTnLst>
                                </p:cTn>
                              </p:par>
                            </p:childTnLst>
                          </p:cTn>
                        </p:par>
                      </p:childTnLst>
                    </p:cTn>
                  </p:par>
                  <p:par>
                    <p:cTn id="79" fill="hold">
                      <p:stCondLst>
                        <p:cond delay="indefinite"/>
                      </p:stCondLst>
                      <p:childTnLst>
                        <p:par>
                          <p:cTn id="80" fill="hold">
                            <p:stCondLst>
                              <p:cond delay="0"/>
                            </p:stCondLst>
                            <p:childTnLst>
                              <p:par>
                                <p:cTn id="81" presetID="63" presetClass="path" presetSubtype="0" accel="50000" decel="50000" fill="hold" nodeType="clickEffect">
                                  <p:stCondLst>
                                    <p:cond delay="0"/>
                                  </p:stCondLst>
                                  <p:childTnLst>
                                    <p:animMotion origin="layout" path="M 3.95833E-6 4.07407E-6 L 0.25 4.07407E-6 " pathEditMode="relative" rAng="0" ptsTypes="AA">
                                      <p:cBhvr>
                                        <p:cTn id="82" dur="2000" fill="hold"/>
                                        <p:tgtEl>
                                          <p:spTgt spid="54"/>
                                        </p:tgtEl>
                                        <p:attrNameLst>
                                          <p:attrName>ppt_x</p:attrName>
                                          <p:attrName>ppt_y</p:attrName>
                                        </p:attrNameLst>
                                      </p:cBhvr>
                                      <p:rCtr x="12500" y="0"/>
                                    </p:animMotion>
                                  </p:childTnLst>
                                </p:cTn>
                              </p:par>
                            </p:childTnLst>
                          </p:cTn>
                        </p:par>
                        <p:par>
                          <p:cTn id="83" fill="hold">
                            <p:stCondLst>
                              <p:cond delay="2000"/>
                            </p:stCondLst>
                            <p:childTnLst>
                              <p:par>
                                <p:cTn id="84" presetID="22" presetClass="entr" presetSubtype="8" fill="hold" nodeType="after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wipe(left)">
                                      <p:cBhvr>
                                        <p:cTn id="86" dur="500"/>
                                        <p:tgtEl>
                                          <p:spTgt spid="37"/>
                                        </p:tgtEl>
                                      </p:cBhvr>
                                    </p:animEffect>
                                  </p:childTnLst>
                                </p:cTn>
                              </p:par>
                              <p:par>
                                <p:cTn id="87" presetID="22" presetClass="entr" presetSubtype="8" fill="hold" nodeType="with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wipe(left)">
                                      <p:cBhvr>
                                        <p:cTn id="89" dur="500"/>
                                        <p:tgtEl>
                                          <p:spTgt spid="29"/>
                                        </p:tgtEl>
                                      </p:cBhvr>
                                    </p:animEffect>
                                  </p:childTnLst>
                                </p:cTn>
                              </p:par>
                              <p:par>
                                <p:cTn id="90" presetID="22" presetClass="entr" presetSubtype="8"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Effect transition="in" filter="wipe(down)">
                                      <p:cBhvr>
                                        <p:cTn id="95" dur="500"/>
                                        <p:tgtEl>
                                          <p:spTgt spid="49"/>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48"/>
                                        </p:tgtEl>
                                        <p:attrNameLst>
                                          <p:attrName>style.visibility</p:attrName>
                                        </p:attrNameLst>
                                      </p:cBhvr>
                                      <p:to>
                                        <p:strVal val="visible"/>
                                      </p:to>
                                    </p:set>
                                    <p:animEffect transition="in" filter="wipe(down)">
                                      <p:cBhvr>
                                        <p:cTn id="98" dur="500"/>
                                        <p:tgtEl>
                                          <p:spTgt spid="48"/>
                                        </p:tgtEl>
                                      </p:cBhvr>
                                    </p:animEffect>
                                  </p:childTnLst>
                                </p:cTn>
                              </p:par>
                            </p:childTnLst>
                          </p:cTn>
                        </p:par>
                      </p:childTnLst>
                    </p:cTn>
                  </p:par>
                  <p:par>
                    <p:cTn id="99" fill="hold">
                      <p:stCondLst>
                        <p:cond delay="indefinite"/>
                      </p:stCondLst>
                      <p:childTnLst>
                        <p:par>
                          <p:cTn id="100" fill="hold">
                            <p:stCondLst>
                              <p:cond delay="0"/>
                            </p:stCondLst>
                            <p:childTnLst>
                              <p:par>
                                <p:cTn id="101" presetID="9" presetClass="exit" presetSubtype="0" fill="hold" grpId="1" nodeType="clickEffect">
                                  <p:stCondLst>
                                    <p:cond delay="0"/>
                                  </p:stCondLst>
                                  <p:childTnLst>
                                    <p:animEffect transition="out" filter="dissolve">
                                      <p:cBhvr>
                                        <p:cTn id="102" dur="500"/>
                                        <p:tgtEl>
                                          <p:spTgt spid="25"/>
                                        </p:tgtEl>
                                      </p:cBhvr>
                                    </p:animEffect>
                                    <p:set>
                                      <p:cBhvr>
                                        <p:cTn id="103" dur="1" fill="hold">
                                          <p:stCondLst>
                                            <p:cond delay="499"/>
                                          </p:stCondLst>
                                        </p:cTn>
                                        <p:tgtEl>
                                          <p:spTgt spid="25"/>
                                        </p:tgtEl>
                                        <p:attrNameLst>
                                          <p:attrName>style.visibility</p:attrName>
                                        </p:attrNameLst>
                                      </p:cBhvr>
                                      <p:to>
                                        <p:strVal val="hidden"/>
                                      </p:to>
                                    </p:set>
                                  </p:childTnLst>
                                </p:cTn>
                              </p:par>
                              <p:par>
                                <p:cTn id="104" presetID="9" presetClass="exit" presetSubtype="0" fill="hold" nodeType="withEffect">
                                  <p:stCondLst>
                                    <p:cond delay="0"/>
                                  </p:stCondLst>
                                  <p:childTnLst>
                                    <p:animEffect transition="out" filter="dissolve">
                                      <p:cBhvr>
                                        <p:cTn id="105" dur="500"/>
                                        <p:tgtEl>
                                          <p:spTgt spid="24"/>
                                        </p:tgtEl>
                                      </p:cBhvr>
                                    </p:animEffect>
                                    <p:set>
                                      <p:cBhvr>
                                        <p:cTn id="106" dur="1" fill="hold">
                                          <p:stCondLst>
                                            <p:cond delay="499"/>
                                          </p:stCondLst>
                                        </p:cTn>
                                        <p:tgtEl>
                                          <p:spTgt spid="24"/>
                                        </p:tgtEl>
                                        <p:attrNameLst>
                                          <p:attrName>style.visibility</p:attrName>
                                        </p:attrNameLst>
                                      </p:cBhvr>
                                      <p:to>
                                        <p:strVal val="hidden"/>
                                      </p:to>
                                    </p:set>
                                  </p:childTnLst>
                                </p:cTn>
                              </p:par>
                              <p:par>
                                <p:cTn id="107" presetID="9" presetClass="exit" presetSubtype="0" fill="hold" grpId="1" nodeType="withEffect">
                                  <p:stCondLst>
                                    <p:cond delay="0"/>
                                  </p:stCondLst>
                                  <p:childTnLst>
                                    <p:animEffect transition="out" filter="dissolve">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par>
                                <p:cTn id="110" presetID="9" presetClass="exit" presetSubtype="0" fill="hold" nodeType="withEffect">
                                  <p:stCondLst>
                                    <p:cond delay="0"/>
                                  </p:stCondLst>
                                  <p:childTnLst>
                                    <p:animEffect transition="out" filter="dissolve">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54"/>
                                        </p:tgtEl>
                                        <p:attrNameLst>
                                          <p:attrName>style.visibility</p:attrName>
                                        </p:attrNameLst>
                                      </p:cBhvr>
                                      <p:to>
                                        <p:strVal val="hidden"/>
                                      </p:to>
                                    </p:set>
                                  </p:childTnLst>
                                </p:cTn>
                              </p:par>
                            </p:childTnLst>
                          </p:cTn>
                        </p:par>
                        <p:par>
                          <p:cTn id="117" fill="hold">
                            <p:stCondLst>
                              <p:cond delay="0"/>
                            </p:stCondLst>
                            <p:childTnLst>
                              <p:par>
                                <p:cTn id="118" presetID="1" presetClass="entr" presetSubtype="0" fill="hold" nodeType="afterEffect">
                                  <p:stCondLst>
                                    <p:cond delay="0"/>
                                  </p:stCondLst>
                                  <p:childTnLst>
                                    <p:set>
                                      <p:cBhvr>
                                        <p:cTn id="119" dur="1" fill="hold">
                                          <p:stCondLst>
                                            <p:cond delay="0"/>
                                          </p:stCondLst>
                                        </p:cTn>
                                        <p:tgtEl>
                                          <p:spTgt spid="55"/>
                                        </p:tgtEl>
                                        <p:attrNameLst>
                                          <p:attrName>style.visibility</p:attrName>
                                        </p:attrNameLst>
                                      </p:cBhvr>
                                      <p:to>
                                        <p:strVal val="visible"/>
                                      </p:to>
                                    </p:set>
                                  </p:childTnLst>
                                </p:cTn>
                              </p:par>
                            </p:childTnLst>
                          </p:cTn>
                        </p:par>
                        <p:par>
                          <p:cTn id="120" fill="hold">
                            <p:stCondLst>
                              <p:cond delay="0"/>
                            </p:stCondLst>
                            <p:childTnLst>
                              <p:par>
                                <p:cTn id="121" presetID="63" presetClass="path" presetSubtype="0" accel="50000" decel="50000" fill="hold" nodeType="afterEffect">
                                  <p:stCondLst>
                                    <p:cond delay="0"/>
                                  </p:stCondLst>
                                  <p:childTnLst>
                                    <p:animMotion origin="layout" path="M 0 4.81481E-6 L 0.74818 0.01412 " pathEditMode="relative" rAng="0" ptsTypes="AA">
                                      <p:cBhvr>
                                        <p:cTn id="122" dur="1500" fill="hold"/>
                                        <p:tgtEl>
                                          <p:spTgt spid="55"/>
                                        </p:tgtEl>
                                        <p:attrNameLst>
                                          <p:attrName>ppt_x</p:attrName>
                                          <p:attrName>ppt_y</p:attrName>
                                        </p:attrNameLst>
                                      </p:cBhvr>
                                      <p:rCtr x="37409" y="694"/>
                                    </p:animMotion>
                                  </p:childTnLst>
                                </p:cTn>
                              </p:par>
                              <p:par>
                                <p:cTn id="123" presetID="22" presetClass="entr" presetSubtype="8" fill="hold" nodeType="withEffect">
                                  <p:stCondLst>
                                    <p:cond delay="0"/>
                                  </p:stCondLst>
                                  <p:childTnLst>
                                    <p:set>
                                      <p:cBhvr>
                                        <p:cTn id="124" dur="1" fill="hold">
                                          <p:stCondLst>
                                            <p:cond delay="0"/>
                                          </p:stCondLst>
                                        </p:cTn>
                                        <p:tgtEl>
                                          <p:spTgt spid="32"/>
                                        </p:tgtEl>
                                        <p:attrNameLst>
                                          <p:attrName>style.visibility</p:attrName>
                                        </p:attrNameLst>
                                      </p:cBhvr>
                                      <p:to>
                                        <p:strVal val="visible"/>
                                      </p:to>
                                    </p:set>
                                    <p:animEffect transition="in" filter="wipe(left)">
                                      <p:cBhvr>
                                        <p:cTn id="125" dur="500"/>
                                        <p:tgtEl>
                                          <p:spTgt spid="32"/>
                                        </p:tgtEl>
                                      </p:cBhvr>
                                    </p:animEffect>
                                  </p:childTnLst>
                                </p:cTn>
                              </p:par>
                              <p:par>
                                <p:cTn id="126" presetID="22" presetClass="entr" presetSubtype="8" fill="hold" nodeType="with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wipe(left)">
                                      <p:cBhvr>
                                        <p:cTn id="128" dur="500"/>
                                        <p:tgtEl>
                                          <p:spTgt spid="41"/>
                                        </p:tgtEl>
                                      </p:cBhvr>
                                    </p:animEffect>
                                  </p:childTnLst>
                                </p:cTn>
                              </p:par>
                            </p:childTnLst>
                          </p:cTn>
                        </p:par>
                        <p:par>
                          <p:cTn id="129" fill="hold">
                            <p:stCondLst>
                              <p:cond delay="1500"/>
                            </p:stCondLst>
                            <p:childTnLst>
                              <p:par>
                                <p:cTn id="130" presetID="22" presetClass="entr" presetSubtype="8" fill="hold" nodeType="afterEffect">
                                  <p:stCondLst>
                                    <p:cond delay="250"/>
                                  </p:stCondLst>
                                  <p:childTnLst>
                                    <p:set>
                                      <p:cBhvr>
                                        <p:cTn id="131" dur="1" fill="hold">
                                          <p:stCondLst>
                                            <p:cond delay="0"/>
                                          </p:stCondLst>
                                        </p:cTn>
                                        <p:tgtEl>
                                          <p:spTgt spid="45"/>
                                        </p:tgtEl>
                                        <p:attrNameLst>
                                          <p:attrName>style.visibility</p:attrName>
                                        </p:attrNameLst>
                                      </p:cBhvr>
                                      <p:to>
                                        <p:strVal val="visible"/>
                                      </p:to>
                                    </p:set>
                                    <p:animEffect transition="in" filter="wipe(left)">
                                      <p:cBhvr>
                                        <p:cTn id="132" dur="500"/>
                                        <p:tgtEl>
                                          <p:spTgt spid="45"/>
                                        </p:tgtEl>
                                      </p:cBhvr>
                                    </p:animEffect>
                                  </p:childTnLst>
                                </p:cTn>
                              </p:par>
                            </p:childTnLst>
                          </p:cTn>
                        </p:par>
                        <p:par>
                          <p:cTn id="133" fill="hold">
                            <p:stCondLst>
                              <p:cond delay="2250"/>
                            </p:stCondLst>
                            <p:childTnLst>
                              <p:par>
                                <p:cTn id="134" presetID="22" presetClass="entr" presetSubtype="8" fill="hold" nodeType="afterEffect">
                                  <p:stCondLst>
                                    <p:cond delay="0"/>
                                  </p:stCondLst>
                                  <p:childTnLst>
                                    <p:set>
                                      <p:cBhvr>
                                        <p:cTn id="135" dur="1" fill="hold">
                                          <p:stCondLst>
                                            <p:cond delay="0"/>
                                          </p:stCondLst>
                                        </p:cTn>
                                        <p:tgtEl>
                                          <p:spTgt spid="33"/>
                                        </p:tgtEl>
                                        <p:attrNameLst>
                                          <p:attrName>style.visibility</p:attrName>
                                        </p:attrNameLst>
                                      </p:cBhvr>
                                      <p:to>
                                        <p:strVal val="visible"/>
                                      </p:to>
                                    </p:set>
                                    <p:animEffect transition="in" filter="wipe(left)">
                                      <p:cBhvr>
                                        <p:cTn id="136" dur="500"/>
                                        <p:tgtEl>
                                          <p:spTgt spid="33"/>
                                        </p:tgtEl>
                                      </p:cBhvr>
                                    </p:animEffect>
                                  </p:childTnLst>
                                </p:cTn>
                              </p:par>
                            </p:childTnLst>
                          </p:cTn>
                        </p:par>
                        <p:par>
                          <p:cTn id="137" fill="hold">
                            <p:stCondLst>
                              <p:cond delay="2750"/>
                            </p:stCondLst>
                            <p:childTnLst>
                              <p:par>
                                <p:cTn id="138" presetID="22" presetClass="entr" presetSubtype="8" fill="hold" nodeType="afterEffect">
                                  <p:stCondLst>
                                    <p:cond delay="250"/>
                                  </p:stCondLst>
                                  <p:childTnLst>
                                    <p:set>
                                      <p:cBhvr>
                                        <p:cTn id="139" dur="1" fill="hold">
                                          <p:stCondLst>
                                            <p:cond delay="0"/>
                                          </p:stCondLst>
                                        </p:cTn>
                                        <p:tgtEl>
                                          <p:spTgt spid="46"/>
                                        </p:tgtEl>
                                        <p:attrNameLst>
                                          <p:attrName>style.visibility</p:attrName>
                                        </p:attrNameLst>
                                      </p:cBhvr>
                                      <p:to>
                                        <p:strVal val="visible"/>
                                      </p:to>
                                    </p:set>
                                    <p:animEffect transition="in" filter="wipe(left)">
                                      <p:cBhvr>
                                        <p:cTn id="140" dur="500"/>
                                        <p:tgtEl>
                                          <p:spTgt spid="46"/>
                                        </p:tgtEl>
                                      </p:cBhvr>
                                    </p:animEffect>
                                  </p:childTnLst>
                                </p:cTn>
                              </p:par>
                            </p:childTnLst>
                          </p:cTn>
                        </p:par>
                        <p:par>
                          <p:cTn id="141" fill="hold">
                            <p:stCondLst>
                              <p:cond delay="3500"/>
                            </p:stCondLst>
                            <p:childTnLst>
                              <p:par>
                                <p:cTn id="142" presetID="22" presetClass="entr" presetSubtype="8" fill="hold" nodeType="afterEffect">
                                  <p:stCondLst>
                                    <p:cond delay="0"/>
                                  </p:stCondLst>
                                  <p:childTnLst>
                                    <p:set>
                                      <p:cBhvr>
                                        <p:cTn id="143" dur="1" fill="hold">
                                          <p:stCondLst>
                                            <p:cond delay="0"/>
                                          </p:stCondLst>
                                        </p:cTn>
                                        <p:tgtEl>
                                          <p:spTgt spid="34"/>
                                        </p:tgtEl>
                                        <p:attrNameLst>
                                          <p:attrName>style.visibility</p:attrName>
                                        </p:attrNameLst>
                                      </p:cBhvr>
                                      <p:to>
                                        <p:strVal val="visible"/>
                                      </p:to>
                                    </p:set>
                                    <p:animEffect transition="in" filter="wipe(left)">
                                      <p:cBhvr>
                                        <p:cTn id="144" dur="500"/>
                                        <p:tgtEl>
                                          <p:spTgt spid="34"/>
                                        </p:tgtEl>
                                      </p:cBhvr>
                                    </p:animEffect>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51"/>
                                        </p:tgtEl>
                                        <p:attrNameLst>
                                          <p:attrName>style.visibility</p:attrName>
                                        </p:attrNameLst>
                                      </p:cBhvr>
                                      <p:to>
                                        <p:strVal val="visible"/>
                                      </p:to>
                                    </p:set>
                                    <p:animEffect transition="in" filter="fade">
                                      <p:cBhvr>
                                        <p:cTn id="149" dur="1000"/>
                                        <p:tgtEl>
                                          <p:spTgt spid="51"/>
                                        </p:tgtEl>
                                      </p:cBhvr>
                                    </p:animEffect>
                                    <p:anim calcmode="lin" valueType="num">
                                      <p:cBhvr>
                                        <p:cTn id="150" dur="1000" fill="hold"/>
                                        <p:tgtEl>
                                          <p:spTgt spid="51"/>
                                        </p:tgtEl>
                                        <p:attrNameLst>
                                          <p:attrName>ppt_x</p:attrName>
                                        </p:attrNameLst>
                                      </p:cBhvr>
                                      <p:tavLst>
                                        <p:tav tm="0">
                                          <p:val>
                                            <p:strVal val="#ppt_x"/>
                                          </p:val>
                                        </p:tav>
                                        <p:tav tm="100000">
                                          <p:val>
                                            <p:strVal val="#ppt_x"/>
                                          </p:val>
                                        </p:tav>
                                      </p:tavLst>
                                    </p:anim>
                                    <p:anim calcmode="lin" valueType="num">
                                      <p:cBhvr>
                                        <p:cTn id="151" dur="1000" fill="hold"/>
                                        <p:tgtEl>
                                          <p:spTgt spid="51"/>
                                        </p:tgtEl>
                                        <p:attrNameLst>
                                          <p:attrName>ppt_y</p:attrName>
                                        </p:attrNameLst>
                                      </p:cBhvr>
                                      <p:tavLst>
                                        <p:tav tm="0">
                                          <p:val>
                                            <p:strVal val="#ppt_y+.1"/>
                                          </p:val>
                                        </p:tav>
                                        <p:tav tm="100000">
                                          <p:val>
                                            <p:strVal val="#ppt_y"/>
                                          </p:val>
                                        </p:tav>
                                      </p:tavLst>
                                    </p:anim>
                                  </p:childTnLst>
                                </p:cTn>
                              </p:par>
                              <p:par>
                                <p:cTn id="152" presetID="42" presetClass="entr" presetSubtype="0" fill="hold" nodeType="withEffect">
                                  <p:stCondLst>
                                    <p:cond delay="0"/>
                                  </p:stCondLst>
                                  <p:childTnLst>
                                    <p:set>
                                      <p:cBhvr>
                                        <p:cTn id="153" dur="1" fill="hold">
                                          <p:stCondLst>
                                            <p:cond delay="0"/>
                                          </p:stCondLst>
                                        </p:cTn>
                                        <p:tgtEl>
                                          <p:spTgt spid="50"/>
                                        </p:tgtEl>
                                        <p:attrNameLst>
                                          <p:attrName>style.visibility</p:attrName>
                                        </p:attrNameLst>
                                      </p:cBhvr>
                                      <p:to>
                                        <p:strVal val="visible"/>
                                      </p:to>
                                    </p:set>
                                    <p:animEffect transition="in" filter="fade">
                                      <p:cBhvr>
                                        <p:cTn id="154" dur="1000"/>
                                        <p:tgtEl>
                                          <p:spTgt spid="50"/>
                                        </p:tgtEl>
                                      </p:cBhvr>
                                    </p:animEffect>
                                    <p:anim calcmode="lin" valueType="num">
                                      <p:cBhvr>
                                        <p:cTn id="155" dur="1000" fill="hold"/>
                                        <p:tgtEl>
                                          <p:spTgt spid="50"/>
                                        </p:tgtEl>
                                        <p:attrNameLst>
                                          <p:attrName>ppt_x</p:attrName>
                                        </p:attrNameLst>
                                      </p:cBhvr>
                                      <p:tavLst>
                                        <p:tav tm="0">
                                          <p:val>
                                            <p:strVal val="#ppt_x"/>
                                          </p:val>
                                        </p:tav>
                                        <p:tav tm="100000">
                                          <p:val>
                                            <p:strVal val="#ppt_x"/>
                                          </p:val>
                                        </p:tav>
                                      </p:tavLst>
                                    </p:anim>
                                    <p:anim calcmode="lin" valueType="num">
                                      <p:cBhvr>
                                        <p:cTn id="15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53"/>
                                        </p:tgtEl>
                                        <p:attrNameLst>
                                          <p:attrName>style.visibility</p:attrName>
                                        </p:attrNameLst>
                                      </p:cBhvr>
                                      <p:to>
                                        <p:strVal val="visible"/>
                                      </p:to>
                                    </p:set>
                                    <p:animEffect transition="in" filter="fade">
                                      <p:cBhvr>
                                        <p:cTn id="161" dur="1000"/>
                                        <p:tgtEl>
                                          <p:spTgt spid="53"/>
                                        </p:tgtEl>
                                      </p:cBhvr>
                                    </p:animEffect>
                                    <p:anim calcmode="lin" valueType="num">
                                      <p:cBhvr>
                                        <p:cTn id="162" dur="1000" fill="hold"/>
                                        <p:tgtEl>
                                          <p:spTgt spid="53"/>
                                        </p:tgtEl>
                                        <p:attrNameLst>
                                          <p:attrName>ppt_x</p:attrName>
                                        </p:attrNameLst>
                                      </p:cBhvr>
                                      <p:tavLst>
                                        <p:tav tm="0">
                                          <p:val>
                                            <p:strVal val="#ppt_x"/>
                                          </p:val>
                                        </p:tav>
                                        <p:tav tm="100000">
                                          <p:val>
                                            <p:strVal val="#ppt_x"/>
                                          </p:val>
                                        </p:tav>
                                      </p:tavLst>
                                    </p:anim>
                                    <p:anim calcmode="lin" valueType="num">
                                      <p:cBhvr>
                                        <p:cTn id="163" dur="1000" fill="hold"/>
                                        <p:tgtEl>
                                          <p:spTgt spid="53"/>
                                        </p:tgtEl>
                                        <p:attrNameLst>
                                          <p:attrName>ppt_y</p:attrName>
                                        </p:attrNameLst>
                                      </p:cBhvr>
                                      <p:tavLst>
                                        <p:tav tm="0">
                                          <p:val>
                                            <p:strVal val="#ppt_y+.1"/>
                                          </p:val>
                                        </p:tav>
                                        <p:tav tm="100000">
                                          <p:val>
                                            <p:strVal val="#ppt_y"/>
                                          </p:val>
                                        </p:tav>
                                      </p:tavLst>
                                    </p:anim>
                                  </p:childTnLst>
                                </p:cTn>
                              </p:par>
                              <p:par>
                                <p:cTn id="164" presetID="42" presetClass="entr" presetSubtype="0" fill="hold" nodeType="withEffect">
                                  <p:stCondLst>
                                    <p:cond delay="0"/>
                                  </p:stCondLst>
                                  <p:childTnLst>
                                    <p:set>
                                      <p:cBhvr>
                                        <p:cTn id="165" dur="1" fill="hold">
                                          <p:stCondLst>
                                            <p:cond delay="0"/>
                                          </p:stCondLst>
                                        </p:cTn>
                                        <p:tgtEl>
                                          <p:spTgt spid="52"/>
                                        </p:tgtEl>
                                        <p:attrNameLst>
                                          <p:attrName>style.visibility</p:attrName>
                                        </p:attrNameLst>
                                      </p:cBhvr>
                                      <p:to>
                                        <p:strVal val="visible"/>
                                      </p:to>
                                    </p:set>
                                    <p:animEffect transition="in" filter="fade">
                                      <p:cBhvr>
                                        <p:cTn id="166" dur="1000"/>
                                        <p:tgtEl>
                                          <p:spTgt spid="52"/>
                                        </p:tgtEl>
                                      </p:cBhvr>
                                    </p:animEffect>
                                    <p:anim calcmode="lin" valueType="num">
                                      <p:cBhvr>
                                        <p:cTn id="167" dur="1000" fill="hold"/>
                                        <p:tgtEl>
                                          <p:spTgt spid="52"/>
                                        </p:tgtEl>
                                        <p:attrNameLst>
                                          <p:attrName>ppt_x</p:attrName>
                                        </p:attrNameLst>
                                      </p:cBhvr>
                                      <p:tavLst>
                                        <p:tav tm="0">
                                          <p:val>
                                            <p:strVal val="#ppt_x"/>
                                          </p:val>
                                        </p:tav>
                                        <p:tav tm="100000">
                                          <p:val>
                                            <p:strVal val="#ppt_x"/>
                                          </p:val>
                                        </p:tav>
                                      </p:tavLst>
                                    </p:anim>
                                    <p:anim calcmode="lin" valueType="num">
                                      <p:cBhvr>
                                        <p:cTn id="16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4" grpId="1"/>
      <p:bldP spid="15" grpId="0"/>
      <p:bldP spid="15" grpId="1"/>
      <p:bldP spid="16" grpId="0"/>
      <p:bldP spid="17" grpId="0"/>
      <p:bldP spid="18" grpId="0"/>
      <p:bldP spid="18" grpId="1"/>
      <p:bldP spid="25" grpId="0"/>
      <p:bldP spid="25" grpId="1"/>
      <p:bldP spid="27" grpId="0"/>
      <p:bldP spid="27" grpId="1"/>
      <p:bldP spid="48" grpId="0" animBg="1"/>
      <p:bldP spid="49" grpId="0" animBg="1"/>
      <p:bldP spid="51" grpId="0"/>
      <p:bldP spid="53" grpId="0"/>
    </p:bldLst>
  </p:timing>
</p:sld>
</file>

<file path=ppt/tags/tag1.xml><?xml version="1.0" encoding="utf-8"?>
<p:tagLst xmlns:p="http://schemas.openxmlformats.org/presentationml/2006/main">
  <p:tag name="ISPRING_PRESENTATION_TITLE" val="卡通风安全出行教育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0</TotalTime>
  <Words>5724</Words>
  <Application>WPS Presentation</Application>
  <PresentationFormat>Widescreen</PresentationFormat>
  <Paragraphs>376</Paragraphs>
  <Slides>25</Slides>
  <Notes>24</Notes>
  <HiddenSlides>0</HiddenSlides>
  <MMClips>1</MMClips>
  <ScaleCrop>false</ScaleCrop>
  <HeadingPairs>
    <vt:vector size="6" baseType="variant">
      <vt:variant>
        <vt:lpstr>已用的字体</vt:lpstr>
      </vt:variant>
      <vt:variant>
        <vt:i4>31</vt:i4>
      </vt:variant>
      <vt:variant>
        <vt:lpstr>主题</vt:lpstr>
      </vt:variant>
      <vt:variant>
        <vt:i4>1</vt:i4>
      </vt:variant>
      <vt:variant>
        <vt:lpstr>幻灯片标题</vt:lpstr>
      </vt:variant>
      <vt:variant>
        <vt:i4>25</vt:i4>
      </vt:variant>
    </vt:vector>
  </HeadingPairs>
  <TitlesOfParts>
    <vt:vector size="57" baseType="lpstr">
      <vt:lpstr>Arial</vt:lpstr>
      <vt:lpstr>SimSun</vt:lpstr>
      <vt:lpstr>Wingdings</vt:lpstr>
      <vt:lpstr>#9Slide07 SVNCinnamoncake</vt:lpstr>
      <vt:lpstr>Verdana</vt:lpstr>
      <vt:lpstr>字魂164号-方悦黑</vt:lpstr>
      <vt:lpstr>UTM Billhead 1910</vt:lpstr>
      <vt:lpstr>SVN-Lobster</vt:lpstr>
      <vt:lpstr>UVF Funkydori</vt:lpstr>
      <vt:lpstr>字魂105号-简雅黑</vt:lpstr>
      <vt:lpstr>#9Slide03 Ample</vt:lpstr>
      <vt:lpstr>Cambria</vt:lpstr>
      <vt:lpstr>Cambria Math</vt:lpstr>
      <vt:lpstr>#9Slide01 Tieu de ngan</vt:lpstr>
      <vt:lpstr>#9Slide07 IcielCadena</vt:lpstr>
      <vt:lpstr>Material Icons</vt:lpstr>
      <vt:lpstr>UTM French Vanilla</vt:lpstr>
      <vt:lpstr>等线</vt:lpstr>
      <vt:lpstr>SVN-Motion Picture</vt:lpstr>
      <vt:lpstr>Microsoft YaHei</vt:lpstr>
      <vt:lpstr>Arial Unicode MS</vt:lpstr>
      <vt:lpstr>等线 Light</vt:lpstr>
      <vt:lpstr>#9Slide02 Noi dung rat dai</vt:lpstr>
      <vt:lpstr>MS Mincho</vt:lpstr>
      <vt:lpstr>#9Slide02 Noi dung dai</vt:lpstr>
      <vt:lpstr>Segoe Print</vt:lpstr>
      <vt:lpstr>#9Slide05 SVNSteady</vt:lpstr>
      <vt:lpstr>#9Slide03 NguyenHa 01</vt:lpstr>
      <vt:lpstr>#9Slide07 Pattaya</vt:lpstr>
      <vt:lpstr>Microsoft Sans Serif</vt:lpstr>
      <vt:lpstr>#9Slide02 Tieu de dai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卡通风安全出行教育PPT模板</dc:title>
  <dc:creator>ADMIN</dc:creator>
  <dc:description>9Slide.vn</dc:description>
  <dc:subject>9Slide.vn</dc:subject>
  <cp:category>9Slide.vn</cp:category>
  <cp:lastModifiedBy>Admin</cp:lastModifiedBy>
  <cp:revision>58</cp:revision>
  <dcterms:created xsi:type="dcterms:W3CDTF">2020-06-10T16:06:00Z</dcterms:created>
  <dcterms:modified xsi:type="dcterms:W3CDTF">2022-03-29T14:23:25Z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153B76DFBE6D40C3A257C49DBA41D38B</vt:lpwstr>
  </property>
  <property fmtid="{D5CDD505-2E9C-101B-9397-08002B2CF9AE}" pid="3" name="KSOProductBuildVer">
    <vt:lpwstr>1033-11.2.0.11042</vt:lpwstr>
  </property>
</Properties>
</file>