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08" r:id="rId2"/>
    <p:sldId id="371" r:id="rId3"/>
    <p:sldId id="369" r:id="rId4"/>
    <p:sldId id="356" r:id="rId5"/>
    <p:sldId id="372" r:id="rId6"/>
    <p:sldId id="327" r:id="rId7"/>
    <p:sldId id="326" r:id="rId8"/>
    <p:sldId id="379" r:id="rId9"/>
    <p:sldId id="380" r:id="rId10"/>
    <p:sldId id="374" r:id="rId11"/>
    <p:sldId id="381" r:id="rId12"/>
    <p:sldId id="382" r:id="rId13"/>
    <p:sldId id="383" r:id="rId14"/>
    <p:sldId id="373" r:id="rId15"/>
    <p:sldId id="385" r:id="rId16"/>
    <p:sldId id="386" r:id="rId17"/>
    <p:sldId id="384" r:id="rId18"/>
    <p:sldId id="340" r:id="rId19"/>
  </p:sldIdLst>
  <p:sldSz cx="12192000" cy="6858000"/>
  <p:notesSz cx="6858000" cy="9144000"/>
  <p:embeddedFontLst>
    <p:embeddedFont>
      <p:font typeface="等线" panose="02010600030101010101" pitchFamily="2" charset="-122"/>
      <p:regular r:id="rId21"/>
    </p:embeddedFont>
    <p:embeddedFont>
      <p:font typeface="#9Slide05 Claudia" pitchFamily="2" charset="0"/>
      <p:regular r:id="rId22"/>
    </p:embeddedFont>
    <p:embeddedFont>
      <p:font typeface="#9Slide05 Pattaya" panose="00000500000000000000" pitchFamily="2" charset="-34"/>
      <p:regular r:id="rId23"/>
    </p:embeddedFont>
    <p:embeddedFont>
      <p:font typeface="#9Slide07 Altus" pitchFamily="2" charset="0"/>
      <p:regular r:id="rId24"/>
    </p:embeddedFont>
    <p:embeddedFont>
      <p:font typeface="#9Slide07 HoneyCream" pitchFamily="2" charset="0"/>
      <p:regular r:id="rId25"/>
    </p:embeddedFont>
    <p:embeddedFont>
      <p:font typeface="Cambria" panose="02040503050406030204" pitchFamily="18" charset="0"/>
      <p:regular r:id="rId26"/>
      <p:bold r:id="rId27"/>
      <p:italic r:id="rId28"/>
      <p:boldItalic r:id="rId29"/>
    </p:embeddedFont>
    <p:embeddedFont>
      <p:font typeface="SVN-Newton" panose="02040603050506020204" pitchFamily="18" charset="0"/>
      <p:regular r:id="rId30"/>
      <p:bold r:id="rId31"/>
      <p:italic r:id="rId32"/>
      <p:boldItalic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B7C"/>
    <a:srgbClr val="F8E4C8"/>
    <a:srgbClr val="D8DD75"/>
    <a:srgbClr val="FEB8B7"/>
    <a:srgbClr val="C0E9FD"/>
    <a:srgbClr val="C9DD4C"/>
    <a:srgbClr val="FCB237"/>
    <a:srgbClr val="E0BBA2"/>
    <a:srgbClr val="B76C39"/>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31" autoAdjust="0"/>
    <p:restoredTop sz="94660"/>
  </p:normalViewPr>
  <p:slideViewPr>
    <p:cSldViewPr snapToGrid="0">
      <p:cViewPr varScale="1">
        <p:scale>
          <a:sx n="55" d="100"/>
          <a:sy n="55" d="100"/>
        </p:scale>
        <p:origin x="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2024/2/19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33866" y="1243786"/>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42302" y="2009526"/>
            <a:ext cx="8285981" cy="2554545"/>
          </a:xfrm>
          <a:prstGeom prst="rect">
            <a:avLst/>
          </a:prstGeom>
          <a:noFill/>
        </p:spPr>
        <p:txBody>
          <a:bodyPr wrap="square" rtlCol="0">
            <a:spAutoFit/>
          </a:bodyPr>
          <a:lstStyle/>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Tìm kiếm sự hỗ trợ </a:t>
            </a:r>
          </a:p>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khi ở nhà</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6941608" y="911277"/>
            <a:ext cx="2214802"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Bài 11</a:t>
            </a: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sp>
        <p:nvSpPr>
          <p:cNvPr id="7" name="TextBox 6">
            <a:extLst>
              <a:ext uri="{FF2B5EF4-FFF2-40B4-BE49-F238E27FC236}">
                <a16:creationId xmlns:a16="http://schemas.microsoft.com/office/drawing/2014/main" id="{F63324F3-9F11-FF4A-862E-9C2D21556E12}"/>
              </a:ext>
            </a:extLst>
          </p:cNvPr>
          <p:cNvSpPr txBox="1"/>
          <p:nvPr/>
        </p:nvSpPr>
        <p:spPr>
          <a:xfrm>
            <a:off x="6567375" y="4471277"/>
            <a:ext cx="2963268" cy="1107996"/>
          </a:xfrm>
          <a:prstGeom prst="rect">
            <a:avLst/>
          </a:prstGeom>
          <a:noFill/>
        </p:spPr>
        <p:txBody>
          <a:bodyPr wrap="square" rtlCol="0">
            <a:spAutoFit/>
          </a:bodyPr>
          <a:lstStyle/>
          <a:p>
            <a:pPr algn="ctr"/>
            <a:r>
              <a:rPr lang="en-VN" sz="6600" dirty="0">
                <a:latin typeface="#9Slide05 Claudia" pitchFamily="2" charset="77"/>
                <a:ea typeface="#9Slide04 Tinos Bold" panose="02020803070505020304" pitchFamily="18" charset="0"/>
                <a:cs typeface="#9Slide04 Tinos Bold" panose="02020803070505020304" pitchFamily="18" charset="0"/>
              </a:rPr>
              <a:t>(Tiết 1)</a:t>
            </a:r>
          </a:p>
        </p:txBody>
      </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351307" y="-1"/>
            <a:ext cx="8420326" cy="6002345"/>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420343" y="854078"/>
            <a:ext cx="6282254"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a:t>
            </a:r>
            <a:r>
              <a:rPr lang="nl-NL" sz="4400" b="1" dirty="0" err="1">
                <a:solidFill>
                  <a:srgbClr val="C00000"/>
                </a:solidFill>
                <a:effectLst/>
                <a:latin typeface="Cambria" panose="02040503050406030204" pitchFamily="18" charset="0"/>
                <a:ea typeface="Cambria" panose="02040503050406030204" pitchFamily="18" charset="0"/>
              </a:rPr>
              <a:t>động</a:t>
            </a:r>
            <a:r>
              <a:rPr lang="nl-NL" sz="4400" b="1" dirty="0">
                <a:solidFill>
                  <a:srgbClr val="C00000"/>
                </a:solidFill>
                <a:effectLst/>
                <a:latin typeface="Cambria" panose="02040503050406030204" pitchFamily="18" charset="0"/>
                <a:ea typeface="Cambria" panose="02040503050406030204" pitchFamily="18" charset="0"/>
              </a:rPr>
              <a:t> 2: </a:t>
            </a:r>
          </a:p>
          <a:p>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hiểu</a:t>
            </a:r>
            <a:r>
              <a:rPr lang="en-US" sz="4400" b="1" dirty="0">
                <a:effectLst/>
                <a:latin typeface="Cambria" panose="02040503050406030204" pitchFamily="18" charset="0"/>
              </a:rPr>
              <a:t> </a:t>
            </a:r>
            <a:r>
              <a:rPr lang="en-US" sz="4400" b="1" dirty="0" err="1">
                <a:effectLst/>
                <a:latin typeface="Cambria" panose="02040503050406030204" pitchFamily="18" charset="0"/>
              </a:rPr>
              <a:t>cách</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và</a:t>
            </a:r>
            <a:r>
              <a:rPr lang="en-US" sz="4400" b="1" dirty="0">
                <a:effectLst/>
                <a:latin typeface="Cambria" panose="02040503050406030204" pitchFamily="18" charset="0"/>
              </a:rPr>
              <a:t> </a:t>
            </a:r>
            <a:r>
              <a:rPr lang="en-US" sz="4400" b="1" dirty="0" err="1">
                <a:effectLst/>
                <a:latin typeface="Cambria" panose="02040503050406030204" pitchFamily="18" charset="0"/>
              </a:rPr>
              <a:t>ý</a:t>
            </a:r>
            <a:r>
              <a:rPr lang="en-US" sz="4400" b="1" dirty="0">
                <a:effectLst/>
                <a:latin typeface="Cambria" panose="02040503050406030204" pitchFamily="18" charset="0"/>
              </a:rPr>
              <a:t> </a:t>
            </a:r>
            <a:r>
              <a:rPr lang="en-US" sz="4400" b="1" dirty="0" err="1">
                <a:effectLst/>
                <a:latin typeface="Cambria" panose="02040503050406030204" pitchFamily="18" charset="0"/>
              </a:rPr>
              <a:t>nghĩa</a:t>
            </a:r>
            <a:r>
              <a:rPr lang="en-US" sz="4400" b="1" dirty="0">
                <a:effectLst/>
                <a:latin typeface="Cambria" panose="02040503050406030204" pitchFamily="18" charset="0"/>
              </a:rPr>
              <a:t> </a:t>
            </a:r>
            <a:r>
              <a:rPr lang="en-US" sz="4400" b="1" dirty="0" err="1">
                <a:effectLst/>
                <a:latin typeface="Cambria" panose="02040503050406030204" pitchFamily="18" charset="0"/>
              </a:rPr>
              <a:t>của</a:t>
            </a:r>
            <a:r>
              <a:rPr lang="en-US" sz="4400" b="1" dirty="0">
                <a:effectLst/>
                <a:latin typeface="Cambria" panose="02040503050406030204" pitchFamily="18" charset="0"/>
              </a:rPr>
              <a:t> </a:t>
            </a:r>
            <a:r>
              <a:rPr lang="en-US" sz="4400" b="1" dirty="0" err="1">
                <a:effectLst/>
                <a:latin typeface="Cambria" panose="02040503050406030204" pitchFamily="18" charset="0"/>
              </a:rPr>
              <a:t>việc</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khi</a:t>
            </a:r>
            <a:r>
              <a:rPr lang="en-US" sz="4400" b="1" dirty="0">
                <a:effectLst/>
                <a:latin typeface="Cambria" panose="02040503050406030204" pitchFamily="18" charset="0"/>
              </a:rPr>
              <a:t> </a:t>
            </a:r>
            <a:r>
              <a:rPr lang="en-US" sz="4400" b="1" dirty="0" err="1">
                <a:effectLst/>
                <a:latin typeface="Cambria" panose="02040503050406030204" pitchFamily="18" charset="0"/>
              </a:rPr>
              <a:t>ở</a:t>
            </a:r>
            <a:r>
              <a:rPr lang="en-US" sz="4400" b="1" dirty="0">
                <a:effectLst/>
                <a:latin typeface="Cambria" panose="02040503050406030204" pitchFamily="18" charset="0"/>
              </a:rPr>
              <a:t> </a:t>
            </a:r>
            <a:r>
              <a:rPr lang="en-US" sz="4400" b="1" dirty="0" err="1">
                <a:effectLst/>
                <a:latin typeface="Cambria" panose="02040503050406030204" pitchFamily="18" charset="0"/>
              </a:rPr>
              <a:t>nhà</a:t>
            </a:r>
            <a:r>
              <a:rPr lang="en-VN" sz="4400" dirty="0">
                <a:effectLst/>
                <a:latin typeface="Cambria" panose="02040503050406030204" pitchFamily="18" charset="0"/>
              </a:rPr>
              <a:t> </a:t>
            </a:r>
            <a:endParaRPr lang="nl-NL" sz="4400" b="1"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129488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1" y="829340"/>
            <a:ext cx="7761767" cy="830997"/>
          </a:xfrm>
          <a:prstGeom prst="rect">
            <a:avLst/>
          </a:prstGeom>
          <a:noFill/>
        </p:spPr>
        <p:txBody>
          <a:bodyPr wrap="square" rtlCol="0">
            <a:spAutoFit/>
          </a:bodyPr>
          <a:lstStyle/>
          <a:p>
            <a:r>
              <a:rPr lang="en-VN" sz="4800" dirty="0">
                <a:latin typeface="#9Slide05 Claudia" pitchFamily="2" charset="77"/>
              </a:rPr>
              <a:t>Đọc tình huống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967433" y="2169120"/>
            <a:ext cx="4802624"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
        <p:nvSpPr>
          <p:cNvPr id="9" name="Rectangle 8">
            <a:extLst>
              <a:ext uri="{FF2B5EF4-FFF2-40B4-BE49-F238E27FC236}">
                <a16:creationId xmlns:a16="http://schemas.microsoft.com/office/drawing/2014/main" id="{9E92EC74-96F4-AD4F-B2AD-D5EE292363BD}"/>
              </a:ext>
            </a:extLst>
          </p:cNvPr>
          <p:cNvSpPr/>
          <p:nvPr/>
        </p:nvSpPr>
        <p:spPr>
          <a:xfrm>
            <a:off x="2967433" y="4307414"/>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327" y="1991306"/>
            <a:ext cx="3291733" cy="1885406"/>
          </a:xfrm>
          <a:prstGeom prst="rect">
            <a:avLst/>
          </a:prstGeom>
        </p:spPr>
      </p:pic>
      <p:pic>
        <p:nvPicPr>
          <p:cNvPr id="7" name="Picture 6">
            <a:extLst>
              <a:ext uri="{FF2B5EF4-FFF2-40B4-BE49-F238E27FC236}">
                <a16:creationId xmlns:a16="http://schemas.microsoft.com/office/drawing/2014/main" id="{F2B68209-D0D0-6141-896A-9CBAE5234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698" y="4200593"/>
            <a:ext cx="3118990" cy="1885406"/>
          </a:xfrm>
          <a:prstGeom prst="rect">
            <a:avLst/>
          </a:prstGeom>
        </p:spPr>
      </p:pic>
      <p:sp>
        <p:nvSpPr>
          <p:cNvPr id="8" name="Cloud 7">
            <a:extLst>
              <a:ext uri="{FF2B5EF4-FFF2-40B4-BE49-F238E27FC236}">
                <a16:creationId xmlns:a16="http://schemas.microsoft.com/office/drawing/2014/main" id="{FF1D9F3B-4AAA-C542-9849-B6362A015622}"/>
              </a:ext>
            </a:extLst>
          </p:cNvPr>
          <p:cNvSpPr/>
          <p:nvPr/>
        </p:nvSpPr>
        <p:spPr>
          <a:xfrm>
            <a:off x="3168816" y="1743739"/>
            <a:ext cx="7571652" cy="4249047"/>
          </a:xfrm>
          <a:prstGeom prst="cloud">
            <a:avLst/>
          </a:prstGeom>
          <a:solidFill>
            <a:srgbClr val="C0E9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Em hãy nhận xét về cách tìm kiếm hỗ trợ của các bạn trong tình huống trên</a:t>
            </a:r>
          </a:p>
        </p:txBody>
      </p:sp>
    </p:spTree>
    <p:extLst>
      <p:ext uri="{BB962C8B-B14F-4D97-AF65-F5344CB8AC3E}">
        <p14:creationId xmlns:p14="http://schemas.microsoft.com/office/powerpoint/2010/main" val="271371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9"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6073231" y="1079830"/>
            <a:ext cx="5110717" cy="4698337"/>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2800" dirty="0"/>
              <a:t> Bạn Nam đã biết tìm kiếm sự hỗ trợ kịp thời. Thấy trong nhà có mùi khí gas bạn đã bình tĩnh nói rõ sự việc với người lớn là chú hàng xóm và nhờ chú giúp đỡ. Nếu không nhờ người lớn giúp đỡ kiểm tra khí gas có trong nhà không thì có thể xảy ra hỏa hoạn.</a:t>
            </a:r>
            <a:endParaRPr lang="en-US" sz="40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93" y="1062259"/>
            <a:ext cx="4520735" cy="2589342"/>
          </a:xfrm>
          <a:prstGeom prst="rect">
            <a:avLst/>
          </a:prstGeom>
        </p:spPr>
      </p:pic>
      <p:sp>
        <p:nvSpPr>
          <p:cNvPr id="13" name="Rectangle 12">
            <a:extLst>
              <a:ext uri="{FF2B5EF4-FFF2-40B4-BE49-F238E27FC236}">
                <a16:creationId xmlns:a16="http://schemas.microsoft.com/office/drawing/2014/main" id="{15EA576E-49C1-0E45-9C92-87E59A69E1DD}"/>
              </a:ext>
            </a:extLst>
          </p:cNvPr>
          <p:cNvSpPr/>
          <p:nvPr/>
        </p:nvSpPr>
        <p:spPr>
          <a:xfrm>
            <a:off x="1030820" y="4023734"/>
            <a:ext cx="4661680"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10895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5940922" y="750797"/>
            <a:ext cx="5211765" cy="5356403"/>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3200" dirty="0"/>
              <a:t>Bạn Lan đã biết tìm kiếm sự hỗ trợ kịp thời. Việc anh hàng xóm sang chơi và đòi cầm tay là một việc quan trọng, cần nói với người thân thiết và đáng tin cậy. Bạn Lan đã bình tĩnh và kể lại ngay với mẹ, mẹ sẽ giúp Lan giải quyết vấn đề này.</a:t>
            </a:r>
            <a:endParaRPr lang="en-US" sz="32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5413151E-FCBA-CB46-BA73-96F1F7C54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20" y="948860"/>
            <a:ext cx="4498110" cy="2719074"/>
          </a:xfrm>
          <a:prstGeom prst="rect">
            <a:avLst/>
          </a:prstGeom>
        </p:spPr>
      </p:pic>
      <p:sp>
        <p:nvSpPr>
          <p:cNvPr id="7" name="Rectangle 6">
            <a:extLst>
              <a:ext uri="{FF2B5EF4-FFF2-40B4-BE49-F238E27FC236}">
                <a16:creationId xmlns:a16="http://schemas.microsoft.com/office/drawing/2014/main" id="{C6D32431-8E0D-7D49-925B-156F6221A86E}"/>
              </a:ext>
            </a:extLst>
          </p:cNvPr>
          <p:cNvSpPr/>
          <p:nvPr/>
        </p:nvSpPr>
        <p:spPr>
          <a:xfrm>
            <a:off x="929772" y="4137188"/>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AEF63B4A-8CC5-C946-BA4A-BC8AA0991494}"/>
              </a:ext>
            </a:extLst>
          </p:cNvPr>
          <p:cNvSpPr/>
          <p:nvPr/>
        </p:nvSpPr>
        <p:spPr>
          <a:xfrm>
            <a:off x="680485" y="3374242"/>
            <a:ext cx="8805897"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5" name="Oval Callout 4">
            <a:extLst>
              <a:ext uri="{FF2B5EF4-FFF2-40B4-BE49-F238E27FC236}">
                <a16:creationId xmlns:a16="http://schemas.microsoft.com/office/drawing/2014/main" id="{C31F37B6-343C-BA40-9C26-18FD8C0A9BD3}"/>
              </a:ext>
            </a:extLst>
          </p:cNvPr>
          <p:cNvSpPr/>
          <p:nvPr/>
        </p:nvSpPr>
        <p:spPr>
          <a:xfrm>
            <a:off x="841043" y="2594423"/>
            <a:ext cx="9186530" cy="3790135"/>
          </a:xfrm>
          <a:prstGeom prst="wedgeEllipseCallout">
            <a:avLst>
              <a:gd name="adj1" fmla="val 48004"/>
              <a:gd name="adj2" fmla="val -34019"/>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Em cần tìm kiếm sự hỗ trợ khi ở nhà  vì việc tìm kiếm sự hỗ trợ sẽ giúp chúng ta giả quyết các vấn đề khó khăn một cách dễ dàng và nhanh chóng hơn.</a:t>
            </a:r>
            <a:endParaRPr lang="en-VN" sz="36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EF63B4A-8CC5-C946-BA4A-BC8AA0991494}"/>
              </a:ext>
            </a:extLst>
          </p:cNvPr>
          <p:cNvSpPr/>
          <p:nvPr/>
        </p:nvSpPr>
        <p:spPr>
          <a:xfrm>
            <a:off x="659220" y="801163"/>
            <a:ext cx="9633096"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9E5BCB40-2DD9-7842-9689-E42015AA536A}"/>
              </a:ext>
            </a:extLst>
          </p:cNvPr>
          <p:cNvSpPr/>
          <p:nvPr/>
        </p:nvSpPr>
        <p:spPr>
          <a:xfrm>
            <a:off x="659220" y="3038519"/>
            <a:ext cx="9633096" cy="3429000"/>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 Khi có người thân ở nhà có thể nhờ ông bà, bố mẹ, anh chị giúp đỡ.</a:t>
            </a:r>
          </a:p>
          <a:p>
            <a:pPr algn="just"/>
            <a:r>
              <a:rPr lang="vi-VN" sz="3200" b="0" i="0" dirty="0">
                <a:solidFill>
                  <a:schemeClr val="bg1"/>
                </a:solidFill>
                <a:effectLst/>
                <a:latin typeface="Cambria" panose="02040503050406030204" pitchFamily="18" charset="0"/>
              </a:rPr>
              <a:t>+ Khi không có người thân ở nhà có thể nhờ những người tin tưởng được: hàng xóm thân quen với gia đình, thầy cô giáo.</a:t>
            </a:r>
          </a:p>
          <a:p>
            <a:pPr algn="just"/>
            <a:r>
              <a:rPr lang="vi-VN" sz="3200" b="0" i="0" dirty="0">
                <a:solidFill>
                  <a:schemeClr val="bg1"/>
                </a:solidFill>
                <a:effectLst/>
                <a:latin typeface="Cambria" panose="02040503050406030204" pitchFamily="18" charset="0"/>
              </a:rPr>
              <a:t>+ Khi gặp việc nguy hiểm có thể gọi điện cho công an .</a:t>
            </a:r>
          </a:p>
        </p:txBody>
      </p:sp>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622" y="2285096"/>
            <a:ext cx="3034802" cy="4352544"/>
          </a:xfrm>
          <a:prstGeom prst="rect">
            <a:avLst/>
          </a:prstGeom>
        </p:spPr>
      </p:pic>
    </p:spTree>
    <p:extLst>
      <p:ext uri="{BB962C8B-B14F-4D97-AF65-F5344CB8AC3E}">
        <p14:creationId xmlns:p14="http://schemas.microsoft.com/office/powerpoint/2010/main" val="151174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rPr>
              <a:t>Các</a:t>
            </a:r>
            <a:r>
              <a:rPr lang="en-US" sz="4400" dirty="0">
                <a:latin typeface="Cambria" panose="02040503050406030204" pitchFamily="18" charset="0"/>
              </a:rPr>
              <a:t> </a:t>
            </a:r>
            <a:r>
              <a:rPr lang="en-US" sz="4400" dirty="0" err="1">
                <a:latin typeface="Cambria" panose="02040503050406030204" pitchFamily="18" charset="0"/>
              </a:rPr>
              <a:t>bạn</a:t>
            </a:r>
            <a:r>
              <a:rPr lang="en-US" sz="4400" dirty="0">
                <a:latin typeface="Cambria" panose="02040503050406030204" pitchFamily="18" charset="0"/>
              </a:rPr>
              <a:t> </a:t>
            </a:r>
            <a:r>
              <a:rPr lang="en-US" sz="4400" dirty="0" err="1">
                <a:latin typeface="Cambria" panose="02040503050406030204" pitchFamily="18" charset="0"/>
              </a:rPr>
              <a:t>trong</a:t>
            </a:r>
            <a:r>
              <a:rPr lang="en-US" sz="4400" dirty="0">
                <a:latin typeface="Cambria" panose="02040503050406030204" pitchFamily="18" charset="0"/>
              </a:rPr>
              <a:t> </a:t>
            </a:r>
            <a:r>
              <a:rPr lang="en-US" sz="4400" dirty="0" err="1">
                <a:latin typeface="Cambria" panose="02040503050406030204" pitchFamily="18" charset="0"/>
              </a:rPr>
              <a:t>tình</a:t>
            </a:r>
            <a:r>
              <a:rPr lang="en-US" sz="4400" dirty="0">
                <a:latin typeface="Cambria" panose="02040503050406030204" pitchFamily="18" charset="0"/>
              </a:rPr>
              <a:t> </a:t>
            </a:r>
            <a:r>
              <a:rPr lang="en-US" sz="4400" dirty="0" err="1">
                <a:latin typeface="Cambria" panose="02040503050406030204" pitchFamily="18" charset="0"/>
              </a:rPr>
              <a:t>huống</a:t>
            </a:r>
            <a:r>
              <a:rPr lang="en-US" sz="4400" dirty="0">
                <a:latin typeface="Cambria" panose="02040503050406030204" pitchFamily="18" charset="0"/>
              </a:rPr>
              <a:t> </a:t>
            </a:r>
            <a:r>
              <a:rPr lang="en-US" sz="4400" dirty="0" err="1">
                <a:latin typeface="Cambria" panose="02040503050406030204" pitchFamily="18" charset="0"/>
              </a:rPr>
              <a:t>đã</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cách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khi</a:t>
            </a:r>
            <a:r>
              <a:rPr lang="en-US" sz="4400" dirty="0">
                <a:latin typeface="Cambria" panose="02040503050406030204" pitchFamily="18" charset="0"/>
              </a:rPr>
              <a:t> </a:t>
            </a:r>
            <a:r>
              <a:rPr lang="en-US" sz="4400" dirty="0" err="1">
                <a:latin typeface="Cambria" panose="02040503050406030204" pitchFamily="18" charset="0"/>
              </a:rPr>
              <a:t>ở</a:t>
            </a:r>
            <a:r>
              <a:rPr lang="en-US" sz="4400" dirty="0">
                <a:latin typeface="Cambria" panose="02040503050406030204" pitchFamily="18" charset="0"/>
              </a:rPr>
              <a:t> </a:t>
            </a:r>
            <a:r>
              <a:rPr lang="en-US" sz="4400" dirty="0" err="1">
                <a:latin typeface="Cambria" panose="02040503050406030204" pitchFamily="18" charset="0"/>
              </a:rPr>
              <a:t>nhà</a:t>
            </a:r>
            <a:r>
              <a:rPr lang="en-US" sz="4400" dirty="0">
                <a:latin typeface="Cambria" panose="02040503050406030204" pitchFamily="18" charset="0"/>
              </a:rPr>
              <a:t> </a:t>
            </a:r>
            <a:r>
              <a:rPr lang="en-US" sz="4400" dirty="0" err="1">
                <a:latin typeface="Cambria" panose="02040503050406030204" pitchFamily="18" charset="0"/>
              </a:rPr>
              <a:t>kịp</a:t>
            </a:r>
            <a:r>
              <a:rPr lang="en-US" sz="4400" dirty="0">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giữ</a:t>
            </a:r>
            <a:r>
              <a:rPr lang="en-US" sz="4400" dirty="0">
                <a:latin typeface="Cambria" panose="02040503050406030204" pitchFamily="18" charset="0"/>
              </a:rPr>
              <a:t> </a:t>
            </a:r>
            <a:r>
              <a:rPr lang="en-US" sz="4400" dirty="0" err="1">
                <a:latin typeface="Cambria" panose="02040503050406030204" pitchFamily="18" charset="0"/>
              </a:rPr>
              <a:t>thái</a:t>
            </a:r>
            <a:r>
              <a:rPr lang="en-US" sz="4400" dirty="0">
                <a:latin typeface="Cambria" panose="02040503050406030204" pitchFamily="18" charset="0"/>
              </a:rPr>
              <a:t> </a:t>
            </a:r>
            <a:r>
              <a:rPr lang="en-US" sz="4400" dirty="0" err="1">
                <a:latin typeface="Cambria" panose="02040503050406030204" pitchFamily="18" charset="0"/>
              </a:rPr>
              <a:t>độ</a:t>
            </a:r>
            <a:r>
              <a:rPr lang="en-US" sz="4400" dirty="0">
                <a:latin typeface="Cambria" panose="02040503050406030204" pitchFamily="18" charset="0"/>
              </a:rPr>
              <a:t> </a:t>
            </a:r>
            <a:r>
              <a:rPr lang="en-US" sz="4400" dirty="0" err="1">
                <a:latin typeface="Cambria" panose="02040503050406030204" pitchFamily="18" charset="0"/>
              </a:rPr>
              <a:t>bình</a:t>
            </a:r>
            <a:r>
              <a:rPr lang="en-US" sz="4400" dirty="0">
                <a:latin typeface="Cambria" panose="02040503050406030204" pitchFamily="18" charset="0"/>
              </a:rPr>
              <a:t> </a:t>
            </a:r>
            <a:r>
              <a:rPr lang="en-US" sz="4400" dirty="0" err="1">
                <a:latin typeface="Cambria" panose="02040503050406030204" pitchFamily="18" charset="0"/>
              </a:rPr>
              <a:t>tĩnh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đúng</a:t>
            </a:r>
            <a:r>
              <a:rPr lang="en-US" sz="4400" dirty="0">
                <a:latin typeface="Cambria" panose="02040503050406030204" pitchFamily="18" charset="0"/>
              </a:rPr>
              <a:t> </a:t>
            </a:r>
            <a:r>
              <a:rPr lang="en-US" sz="4400" dirty="0" err="1">
                <a:latin typeface="Cambria" panose="02040503050406030204" pitchFamily="18" charset="0"/>
              </a:rPr>
              <a:t>người</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thể</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nói</a:t>
            </a:r>
            <a:r>
              <a:rPr lang="en-US" sz="4400" dirty="0">
                <a:latin typeface="Cambria" panose="02040503050406030204" pitchFamily="18" charset="0"/>
              </a:rPr>
              <a:t> </a:t>
            </a:r>
            <a:r>
              <a:rPr lang="en-US" sz="4400" dirty="0" err="1">
                <a:latin typeface="Cambria" panose="02040503050406030204" pitchFamily="18" charset="0"/>
              </a:rPr>
              <a:t>rõ</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việc</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sẽ</a:t>
            </a:r>
            <a:r>
              <a:rPr lang="en-US" sz="4400" dirty="0">
                <a:latin typeface="Cambria" panose="02040503050406030204" pitchFamily="18" charset="0"/>
              </a:rPr>
              <a:t> </a:t>
            </a:r>
            <a:r>
              <a:rPr lang="en-US" sz="4400" dirty="0" err="1">
                <a:latin typeface="Cambria" panose="02040503050406030204" pitchFamily="18" charset="0"/>
              </a:rPr>
              <a:t>giúp</a:t>
            </a:r>
            <a:r>
              <a:rPr lang="en-US" sz="4400" dirty="0">
                <a:latin typeface="Cambria" panose="02040503050406030204" pitchFamily="18" charset="0"/>
              </a:rPr>
              <a:t> </a:t>
            </a:r>
            <a:r>
              <a:rPr lang="en-US" sz="4400" dirty="0" err="1">
                <a:latin typeface="Cambria" panose="02040503050406030204" pitchFamily="18" charset="0"/>
              </a:rPr>
              <a:t>chúng</a:t>
            </a:r>
            <a:r>
              <a:rPr lang="en-US" sz="4400" dirty="0">
                <a:latin typeface="Cambria" panose="02040503050406030204" pitchFamily="18" charset="0"/>
              </a:rPr>
              <a:t> ta </a:t>
            </a:r>
            <a:r>
              <a:rPr lang="en-US" sz="4400" dirty="0" err="1">
                <a:latin typeface="Cambria" panose="02040503050406030204" pitchFamily="18" charset="0"/>
              </a:rPr>
              <a:t>giải</a:t>
            </a:r>
            <a:r>
              <a:rPr lang="en-US" sz="4400" dirty="0">
                <a:latin typeface="Cambria" panose="02040503050406030204" pitchFamily="18" charset="0"/>
              </a:rPr>
              <a:t> </a:t>
            </a:r>
            <a:r>
              <a:rPr lang="en-US" sz="4400" dirty="0" err="1">
                <a:latin typeface="Cambria" panose="02040503050406030204" pitchFamily="18" charset="0"/>
              </a:rPr>
              <a:t>quyết</a:t>
            </a:r>
            <a:r>
              <a:rPr lang="en-US" sz="4400" dirty="0">
                <a:latin typeface="Cambria" panose="02040503050406030204" pitchFamily="18" charset="0"/>
              </a:rPr>
              <a:t> </a:t>
            </a:r>
            <a:r>
              <a:rPr lang="en-US" sz="4400" dirty="0" err="1">
                <a:latin typeface="Cambria" panose="02040503050406030204" pitchFamily="18" charset="0"/>
              </a:rPr>
              <a:t>được</a:t>
            </a:r>
            <a:r>
              <a:rPr lang="en-US" sz="4400" dirty="0">
                <a:latin typeface="Cambria" panose="02040503050406030204" pitchFamily="18" charset="0"/>
              </a:rPr>
              <a:t> </a:t>
            </a:r>
            <a:r>
              <a:rPr lang="en-US" sz="4400" dirty="0" err="1">
                <a:latin typeface="Cambria" panose="02040503050406030204" pitchFamily="18" charset="0"/>
              </a:rPr>
              <a:t>những</a:t>
            </a:r>
            <a:r>
              <a:rPr lang="en-US" sz="4400" dirty="0">
                <a:latin typeface="Cambria" panose="02040503050406030204" pitchFamily="18" charset="0"/>
              </a:rPr>
              <a:t> </a:t>
            </a:r>
            <a:r>
              <a:rPr lang="en-US" sz="4400" dirty="0" err="1">
                <a:latin typeface="Cambria" panose="02040503050406030204" pitchFamily="18" charset="0"/>
              </a:rPr>
              <a:t>khó</a:t>
            </a:r>
            <a:r>
              <a:rPr lang="en-US" sz="4400" dirty="0">
                <a:latin typeface="Cambria" panose="02040503050406030204" pitchFamily="18" charset="0"/>
              </a:rPr>
              <a:t> </a:t>
            </a:r>
            <a:r>
              <a:rPr lang="en-US" sz="4400" dirty="0" err="1">
                <a:latin typeface="Cambria" panose="02040503050406030204" pitchFamily="18" charset="0"/>
              </a:rPr>
              <a:t>khăn</a:t>
            </a:r>
            <a:r>
              <a:rPr lang="en-US" sz="4400" dirty="0">
                <a:latin typeface="Cambria" panose="02040503050406030204" pitchFamily="18" charset="0"/>
              </a:rPr>
              <a:t>.</a:t>
            </a:r>
            <a:r>
              <a:rPr lang="en-VN" sz="4400" dirty="0">
                <a:latin typeface="Cambria" panose="02040503050406030204" pitchFamily="18" charset="0"/>
              </a:rPr>
              <a:t> </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sp>
        <p:nvSpPr>
          <p:cNvPr id="3" name="TextBox 2">
            <a:extLst>
              <a:ext uri="{FF2B5EF4-FFF2-40B4-BE49-F238E27FC236}">
                <a16:creationId xmlns:a16="http://schemas.microsoft.com/office/drawing/2014/main" id="{4835F2C8-42B9-0D4B-93D8-AABBE4DA2A3F}"/>
              </a:ext>
            </a:extLst>
          </p:cNvPr>
          <p:cNvSpPr txBox="1"/>
          <p:nvPr/>
        </p:nvSpPr>
        <p:spPr>
          <a:xfrm>
            <a:off x="4701624" y="612291"/>
            <a:ext cx="3530009" cy="1015663"/>
          </a:xfrm>
          <a:prstGeom prst="rect">
            <a:avLst/>
          </a:prstGeom>
          <a:noFill/>
        </p:spPr>
        <p:txBody>
          <a:bodyPr wrap="square" rtlCol="0">
            <a:spAutoFit/>
          </a:bodyPr>
          <a:lstStyle/>
          <a:p>
            <a:r>
              <a:rPr lang="en-VN" sz="6000" u="sng" dirty="0">
                <a:solidFill>
                  <a:srgbClr val="C00000"/>
                </a:solidFill>
                <a:latin typeface="#9Slide05 Claudia" pitchFamily="2" charset="77"/>
              </a:rPr>
              <a:t>Kết luận</a:t>
            </a:r>
            <a:r>
              <a:rPr lang="en-VN" sz="6000" dirty="0">
                <a:solidFill>
                  <a:srgbClr val="C00000"/>
                </a:solidFill>
                <a:latin typeface="#9Slide05 Claudia" pitchFamily="2" charset="77"/>
              </a:rPr>
              <a:t>:</a:t>
            </a:r>
          </a:p>
        </p:txBody>
      </p:sp>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39654"/>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ở</a:t>
            </a:r>
            <a:r>
              <a:rPr lang="en-VN" sz="13800" dirty="0">
                <a:solidFill>
                  <a:srgbClr val="E75B7C"/>
                </a:solidFill>
                <a:latin typeface="#9Slide05 Pattaya" pitchFamily="2" charset="-34"/>
                <a:cs typeface="#9Slide05 Pattaya" pitchFamily="2" charset="-34"/>
              </a:rPr>
              <a:t>i</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đ</a:t>
            </a:r>
            <a:r>
              <a:rPr lang="en-VN" sz="13800" dirty="0">
                <a:solidFill>
                  <a:srgbClr val="40C4AF"/>
                </a:solidFill>
                <a:latin typeface="#9Slide05 Pattaya" pitchFamily="2" charset="-34"/>
                <a:cs typeface="#9Slide05 Pattaya" pitchFamily="2" charset="-34"/>
              </a:rPr>
              <a:t>ộ</a:t>
            </a:r>
            <a:r>
              <a:rPr lang="en-VN" sz="13800" dirty="0">
                <a:solidFill>
                  <a:srgbClr val="FCB237"/>
                </a:solidFill>
                <a:latin typeface="#9Slide05 Pattaya" pitchFamily="2" charset="-34"/>
                <a:cs typeface="#9Slide05 Pattaya" pitchFamily="2" charset="-34"/>
              </a:rPr>
              <a:t>n</a:t>
            </a:r>
            <a:r>
              <a:rPr lang="en-VN" sz="13800" dirty="0">
                <a:solidFill>
                  <a:srgbClr val="E75B7C"/>
                </a:solidFill>
                <a:latin typeface="#9Slide05 Pattaya" pitchFamily="2" charset="-34"/>
                <a:cs typeface="#9Slide05 Pattaya" pitchFamily="2" charset="-34"/>
              </a:rPr>
              <a:t>g</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D8556-F3A4-3347-B847-44669702D9AA}"/>
              </a:ext>
            </a:extLst>
          </p:cNvPr>
          <p:cNvSpPr txBox="1"/>
          <p:nvPr/>
        </p:nvSpPr>
        <p:spPr>
          <a:xfrm>
            <a:off x="3820632" y="1772662"/>
            <a:ext cx="5450959" cy="923330"/>
          </a:xfrm>
          <a:prstGeom prst="rect">
            <a:avLst/>
          </a:prstGeom>
          <a:noFill/>
        </p:spPr>
        <p:txBody>
          <a:bodyPr wrap="square" rtlCol="0">
            <a:spAutoFit/>
          </a:bodyPr>
          <a:lstStyle/>
          <a:p>
            <a:r>
              <a:rPr lang="en-VN" sz="5400" dirty="0">
                <a:latin typeface="#9Slide05 Claudia" pitchFamily="2" charset="77"/>
              </a:rPr>
              <a:t>Thảo luận nhóm đôi</a:t>
            </a:r>
          </a:p>
        </p:txBody>
      </p:sp>
      <p:sp>
        <p:nvSpPr>
          <p:cNvPr id="6" name="TextBox 5">
            <a:extLst>
              <a:ext uri="{FF2B5EF4-FFF2-40B4-BE49-F238E27FC236}">
                <a16:creationId xmlns:a16="http://schemas.microsoft.com/office/drawing/2014/main" id="{190A2639-9E79-E749-9C5A-B86A6ADC03B2}"/>
              </a:ext>
            </a:extLst>
          </p:cNvPr>
          <p:cNvSpPr txBox="1"/>
          <p:nvPr/>
        </p:nvSpPr>
        <p:spPr>
          <a:xfrm>
            <a:off x="2690156" y="2767280"/>
            <a:ext cx="6811687" cy="1323439"/>
          </a:xfrm>
          <a:prstGeom prst="rect">
            <a:avLst/>
          </a:prstGeom>
          <a:noFill/>
        </p:spPr>
        <p:txBody>
          <a:bodyPr wrap="square" rtlCol="0">
            <a:spAutoFit/>
          </a:bodyPr>
          <a:lstStyle/>
          <a:p>
            <a:pPr marL="571500" indent="-571500">
              <a:buFontTx/>
              <a:buChar char="-"/>
            </a:pPr>
            <a:r>
              <a:rPr lang="nl-NL" sz="4000" dirty="0" err="1">
                <a:latin typeface="Cambria" panose="02040503050406030204" pitchFamily="18" charset="0"/>
                <a:ea typeface="Cambria" panose="02040503050406030204" pitchFamily="18" charset="0"/>
              </a:rPr>
              <a:t>Hãy</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chia</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sẻ</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về</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một</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lần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khi</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em</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gặp</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khó</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khăn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ở</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nhà</a:t>
            </a:r>
            <a:r>
              <a:rPr lang="nl-NL" sz="4000" dirty="0">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5" name="文本框 17">
            <a:extLst>
              <a:ext uri="{FF2B5EF4-FFF2-40B4-BE49-F238E27FC236}">
                <a16:creationId xmlns:a16="http://schemas.microsoft.com/office/drawing/2014/main" id="{85B2E6E8-FEFE-4046-BC07-C451A8754423}"/>
              </a:ext>
            </a:extLst>
          </p:cNvPr>
          <p:cNvSpPr txBox="1"/>
          <p:nvPr/>
        </p:nvSpPr>
        <p:spPr>
          <a:xfrm>
            <a:off x="3472534" y="4405588"/>
            <a:ext cx="5246930" cy="707886"/>
          </a:xfrm>
          <a:prstGeom prst="rect">
            <a:avLst/>
          </a:prstGeom>
          <a:solidFill>
            <a:srgbClr val="FEB8B7"/>
          </a:solidFill>
          <a:ln w="38100">
            <a:solidFill>
              <a:schemeClr val="tx1"/>
            </a:solidFill>
            <a:prstDash val="dashDot"/>
          </a:ln>
        </p:spPr>
        <p:txBody>
          <a:bodyPr wrap="square" rtlCol="0">
            <a:spAutoFit/>
          </a:bodyPr>
          <a:lstStyle/>
          <a:p>
            <a:pPr lvl="0" algn="ctr"/>
            <a:r>
              <a:rPr lang="en-US" sz="4000" b="1" dirty="0">
                <a:solidFill>
                  <a:srgbClr val="C00000"/>
                </a:solidFill>
                <a:latin typeface="Cambria" panose="02040503050406030204" pitchFamily="18" charset="0"/>
                <a:ea typeface="Cambria" panose="02040503050406030204" pitchFamily="18" charset="0"/>
              </a:rPr>
              <a:t>Khi </a:t>
            </a:r>
            <a:r>
              <a:rPr lang="en-US" sz="4000" b="1" dirty="0" err="1">
                <a:solidFill>
                  <a:srgbClr val="C00000"/>
                </a:solidFill>
                <a:latin typeface="Cambria" panose="02040503050406030204" pitchFamily="18" charset="0"/>
                <a:ea typeface="Cambria" panose="02040503050406030204" pitchFamily="18" charset="0"/>
              </a:rPr>
              <a:t>đó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đã</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gì</a:t>
            </a:r>
            <a:r>
              <a:rPr lang="en-US" sz="4000" b="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939732" y="1351508"/>
            <a:ext cx="894854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cs typeface="#9Slide05 Pattaya" pitchFamily="2" charset="-34"/>
              </a:rPr>
              <a:t>Ở</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thể</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làm</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nhưng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cũng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người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xung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quanh</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Hãy</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sẵn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sàng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nhờ</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ông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khi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thiết</a:t>
            </a:r>
            <a:r>
              <a:rPr lang="en-US" sz="4400" dirty="0">
                <a:latin typeface="Cambria" panose="02040503050406030204" pitchFamily="18" charset="0"/>
                <a:cs typeface="#9Slide05 Pattaya" pitchFamily="2" charset="-34"/>
              </a:rPr>
              <a:t>.</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441" y="3027094"/>
            <a:ext cx="4593096" cy="4593096"/>
          </a:xfrm>
          <a:prstGeom prst="rect">
            <a:avLst/>
          </a:prstGeom>
        </p:spPr>
      </p:pic>
    </p:spTree>
    <p:extLst>
      <p:ext uri="{BB962C8B-B14F-4D97-AF65-F5344CB8AC3E}">
        <p14:creationId xmlns:p14="http://schemas.microsoft.com/office/powerpoint/2010/main" val="281995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79533"/>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á</a:t>
            </a:r>
            <a:r>
              <a:rPr lang="en-VN" sz="13800" dirty="0">
                <a:solidFill>
                  <a:srgbClr val="E75B7C"/>
                </a:solidFill>
                <a:latin typeface="#9Slide05 Pattaya" pitchFamily="2" charset="-34"/>
                <a:cs typeface="#9Slide05 Pattaya" pitchFamily="2" charset="-34"/>
              </a:rPr>
              <a:t>m</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p</a:t>
            </a:r>
            <a:r>
              <a:rPr lang="en-VN" sz="13800" dirty="0">
                <a:solidFill>
                  <a:srgbClr val="40C4AF"/>
                </a:solidFill>
                <a:latin typeface="#9Slide05 Pattaya" pitchFamily="2" charset="-34"/>
                <a:cs typeface="#9Slide05 Pattaya" pitchFamily="2" charset="-34"/>
              </a:rPr>
              <a:t>h</a:t>
            </a:r>
            <a:r>
              <a:rPr lang="en-VN" sz="13800" dirty="0">
                <a:solidFill>
                  <a:schemeClr val="accent4"/>
                </a:solidFill>
                <a:latin typeface="#9Slide05 Pattaya" pitchFamily="2" charset="-34"/>
                <a:cs typeface="#9Slide05 Pattaya" pitchFamily="2" charset="-34"/>
              </a:rPr>
              <a:t>á</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38439" y="936966"/>
            <a:ext cx="6282254" cy="326243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en-US" sz="5400" b="1" dirty="0" err="1">
                <a:effectLst/>
                <a:latin typeface="Cambria" panose="02040503050406030204" pitchFamily="18" charset="0"/>
              </a:rPr>
              <a:t>Tìm</a:t>
            </a:r>
            <a:r>
              <a:rPr lang="en-US" sz="5400" b="1" dirty="0">
                <a:effectLst/>
                <a:latin typeface="Cambria" panose="02040503050406030204" pitchFamily="18" charset="0"/>
              </a:rPr>
              <a:t> </a:t>
            </a:r>
            <a:r>
              <a:rPr lang="en-US" sz="5400" b="1" dirty="0" err="1">
                <a:effectLst/>
                <a:latin typeface="Cambria" panose="02040503050406030204" pitchFamily="18" charset="0"/>
              </a:rPr>
              <a:t>hiểu</a:t>
            </a:r>
            <a:r>
              <a:rPr lang="en-US" sz="5400" b="1" dirty="0">
                <a:effectLst/>
                <a:latin typeface="Cambria" panose="02040503050406030204" pitchFamily="18" charset="0"/>
              </a:rPr>
              <a:t> </a:t>
            </a:r>
            <a:r>
              <a:rPr lang="en-US" sz="5400" b="1" dirty="0" err="1">
                <a:effectLst/>
                <a:latin typeface="Cambria" panose="02040503050406030204" pitchFamily="18" charset="0"/>
              </a:rPr>
              <a:t>những</a:t>
            </a:r>
            <a:r>
              <a:rPr lang="en-US" sz="5400" b="1" dirty="0">
                <a:effectLst/>
                <a:latin typeface="Cambria" panose="02040503050406030204" pitchFamily="18" charset="0"/>
              </a:rPr>
              <a:t> </a:t>
            </a:r>
            <a:r>
              <a:rPr lang="en-US" sz="5400" b="1" dirty="0" err="1">
                <a:effectLst/>
                <a:latin typeface="Cambria" panose="02040503050406030204" pitchFamily="18" charset="0"/>
              </a:rPr>
              <a:t>tình</a:t>
            </a:r>
            <a:r>
              <a:rPr lang="en-US" sz="5400" b="1" dirty="0">
                <a:effectLst/>
                <a:latin typeface="Cambria" panose="02040503050406030204" pitchFamily="18" charset="0"/>
              </a:rPr>
              <a:t> </a:t>
            </a:r>
            <a:r>
              <a:rPr lang="en-US" sz="5400" b="1" dirty="0" err="1">
                <a:effectLst/>
                <a:latin typeface="Cambria" panose="02040503050406030204" pitchFamily="18" charset="0"/>
              </a:rPr>
              <a:t>huống</a:t>
            </a:r>
            <a:r>
              <a:rPr lang="en-US" sz="5400" b="1" dirty="0">
                <a:effectLst/>
                <a:latin typeface="Cambria" panose="02040503050406030204" pitchFamily="18" charset="0"/>
              </a:rPr>
              <a:t> </a:t>
            </a:r>
            <a:r>
              <a:rPr lang="en-US" sz="5400" b="1" dirty="0" err="1">
                <a:effectLst/>
                <a:latin typeface="Cambria" panose="02040503050406030204" pitchFamily="18" charset="0"/>
              </a:rPr>
              <a:t>cần</a:t>
            </a:r>
            <a:r>
              <a:rPr lang="en-US" sz="5400" b="1" dirty="0">
                <a:effectLst/>
                <a:latin typeface="Cambria" panose="02040503050406030204" pitchFamily="18" charset="0"/>
              </a:rPr>
              <a:t> </a:t>
            </a:r>
            <a:r>
              <a:rPr lang="en-US" sz="5400" b="1" dirty="0" err="1">
                <a:effectLst/>
                <a:latin typeface="Cambria" panose="02040503050406030204" pitchFamily="18" charset="0"/>
              </a:rPr>
              <a:t>sự</a:t>
            </a:r>
            <a:r>
              <a:rPr lang="en-US" sz="5400" b="1" dirty="0">
                <a:effectLst/>
                <a:latin typeface="Cambria" panose="02040503050406030204" pitchFamily="18" charset="0"/>
              </a:rPr>
              <a:t> </a:t>
            </a:r>
            <a:r>
              <a:rPr lang="en-US" sz="5400" b="1" dirty="0" err="1">
                <a:effectLst/>
                <a:latin typeface="Cambria" panose="02040503050406030204" pitchFamily="18" charset="0"/>
              </a:rPr>
              <a:t>hỗ</a:t>
            </a:r>
            <a:r>
              <a:rPr lang="en-US" sz="5400" b="1" dirty="0">
                <a:effectLst/>
                <a:latin typeface="Cambria" panose="02040503050406030204" pitchFamily="18" charset="0"/>
              </a:rPr>
              <a:t> </a:t>
            </a:r>
            <a:r>
              <a:rPr lang="en-US" sz="5400" b="1" dirty="0" err="1">
                <a:effectLst/>
                <a:latin typeface="Cambria" panose="02040503050406030204" pitchFamily="18" charset="0"/>
              </a:rPr>
              <a:t>trợ</a:t>
            </a:r>
            <a:r>
              <a:rPr lang="en-US" sz="5400" b="1" dirty="0">
                <a:effectLst/>
                <a:latin typeface="Cambria" panose="02040503050406030204" pitchFamily="18" charset="0"/>
              </a:rPr>
              <a:t> </a:t>
            </a:r>
            <a:r>
              <a:rPr lang="en-US" sz="5400" b="1" dirty="0" err="1">
                <a:effectLst/>
                <a:latin typeface="Cambria" panose="02040503050406030204" pitchFamily="18" charset="0"/>
              </a:rPr>
              <a:t>khi</a:t>
            </a:r>
            <a:r>
              <a:rPr lang="en-US" sz="5400" b="1" dirty="0">
                <a:effectLst/>
                <a:latin typeface="Cambria" panose="02040503050406030204" pitchFamily="18" charset="0"/>
              </a:rPr>
              <a:t> </a:t>
            </a:r>
            <a:r>
              <a:rPr lang="en-US" sz="5400" b="1" dirty="0" err="1">
                <a:effectLst/>
                <a:latin typeface="Cambria" panose="02040503050406030204" pitchFamily="18" charset="0"/>
              </a:rPr>
              <a:t>ở</a:t>
            </a:r>
            <a:r>
              <a:rPr lang="en-US" sz="5400" b="1" dirty="0">
                <a:effectLst/>
                <a:latin typeface="Cambria" panose="02040503050406030204" pitchFamily="18" charset="0"/>
              </a:rPr>
              <a:t> </a:t>
            </a:r>
            <a:r>
              <a:rPr lang="en-US" sz="5400" b="1" dirty="0" err="1">
                <a:effectLst/>
                <a:latin typeface="Cambria" panose="02040503050406030204" pitchFamily="18" charset="0"/>
              </a:rPr>
              <a:t>nhà</a:t>
            </a:r>
            <a:endParaRPr lang="en-VN" sz="5400" dirty="0">
              <a:effectLst/>
              <a:latin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2" y="829340"/>
            <a:ext cx="6677246" cy="830997"/>
          </a:xfrm>
          <a:prstGeom prst="rect">
            <a:avLst/>
          </a:prstGeom>
          <a:noFill/>
        </p:spPr>
        <p:txBody>
          <a:bodyPr wrap="square" rtlCol="0">
            <a:spAutoFit/>
          </a:bodyPr>
          <a:lstStyle/>
          <a:p>
            <a:r>
              <a:rPr lang="en-VN" sz="4800" dirty="0">
                <a:latin typeface="#9Slide05 Claudia" pitchFamily="2" charset="77"/>
              </a:rPr>
              <a:t>Quan sát tranh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828260" y="1950448"/>
            <a:ext cx="4258241" cy="4174476"/>
          </a:xfrm>
          <a:prstGeom prst="rect">
            <a:avLst/>
          </a:prstGeom>
          <a:solidFill>
            <a:schemeClr val="bg1"/>
          </a:solidFill>
          <a:ln w="38100">
            <a:solidFill>
              <a:srgbClr val="C74D56"/>
            </a:solidFill>
          </a:ln>
        </p:spPr>
        <p:txBody>
          <a:bodyPr wrap="square">
            <a:spAutoFit/>
          </a:bodyPr>
          <a:lstStyle/>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cần</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kiếm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hỗ</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trợ</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có</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thể</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giải</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quyết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Vì</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sao</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53" y="1675656"/>
            <a:ext cx="3927873" cy="2369532"/>
          </a:xfrm>
          <a:prstGeom prst="rect">
            <a:avLst/>
          </a:prstGeom>
        </p:spPr>
      </p:pic>
      <p:pic>
        <p:nvPicPr>
          <p:cNvPr id="16" name="Picture 15">
            <a:extLst>
              <a:ext uri="{FF2B5EF4-FFF2-40B4-BE49-F238E27FC236}">
                <a16:creationId xmlns:a16="http://schemas.microsoft.com/office/drawing/2014/main" id="{D0558960-EF06-2E48-8DF1-5F380AD6F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010" y="4078723"/>
            <a:ext cx="3910859" cy="2207242"/>
          </a:xfrm>
          <a:prstGeom prst="rect">
            <a:avLst/>
          </a:prstGeom>
        </p:spPr>
      </p:pic>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050489" y="4200593"/>
            <a:ext cx="8028637" cy="196868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vi-VN" sz="2600" dirty="0"/>
              <a:t>Những tình huống em cần tìm kiếm sự hỗ trợ là tình huống 1 và 2 vì khi em bị đau bụng cần có người lớn đưa đi khám hoặc cho uống thuốc; vòi nước không khóa lại được thì cần người lớn sửa chữa.</a:t>
            </a:r>
            <a:endParaRPr lang="en-US" sz="26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497" y="603071"/>
            <a:ext cx="5854641" cy="3531876"/>
          </a:xfrm>
          <a:prstGeom prst="rect">
            <a:avLst/>
          </a:prstGeom>
        </p:spPr>
      </p:pic>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329912" y="4323587"/>
            <a:ext cx="7611324" cy="1810817"/>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đức</a:t>
            </a:r>
            <a:r>
              <a:rPr lang="en-US" sz="3200" dirty="0">
                <a:latin typeface="Arial" panose="020B0604020202020204" pitchFamily="34" charset="0"/>
                <a:cs typeface="Arial" panose="020B0604020202020204" pitchFamily="34" charset="0"/>
              </a:rPr>
              <a:t>.</a:t>
            </a:r>
            <a:endParaRPr lang="en-US" sz="54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5C5565D2-A4CC-E041-B242-DA74A9D9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81" y="763007"/>
            <a:ext cx="5715098" cy="3225533"/>
          </a:xfrm>
          <a:prstGeom prst="rect">
            <a:avLst/>
          </a:prstGeom>
        </p:spPr>
      </p:pic>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983</TotalTime>
  <Words>694</Words>
  <Application>Microsoft Office PowerPoint</Application>
  <PresentationFormat>Widescreen</PresentationFormat>
  <Paragraphs>38</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#9Slide05 Claudia</vt:lpstr>
      <vt:lpstr>Cambria</vt:lpstr>
      <vt:lpstr>Times New Roman</vt:lpstr>
      <vt:lpstr>等线</vt:lpstr>
      <vt:lpstr>Calibri</vt:lpstr>
      <vt:lpstr>#9Slide07 Altus</vt:lpstr>
      <vt:lpstr>SVN-Newton</vt:lpstr>
      <vt:lpstr>Wingdings</vt:lpstr>
      <vt:lpstr>#9Slide07 HoneyCream</vt:lpstr>
      <vt:lpstr>#9Slide05 Pattaya</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Admin</cp:lastModifiedBy>
  <cp:revision>133</cp:revision>
  <dcterms:created xsi:type="dcterms:W3CDTF">2020-12-18T11:03:25Z</dcterms:created>
  <dcterms:modified xsi:type="dcterms:W3CDTF">2024-02-19T03:40:33Z</dcterms:modified>
</cp:coreProperties>
</file>