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583" r:id="rId2"/>
    <p:sldId id="389" r:id="rId3"/>
    <p:sldId id="390" r:id="rId4"/>
    <p:sldId id="391" r:id="rId5"/>
    <p:sldId id="584" r:id="rId6"/>
    <p:sldId id="393" r:id="rId7"/>
    <p:sldId id="394" r:id="rId8"/>
    <p:sldId id="396" r:id="rId9"/>
    <p:sldId id="398" r:id="rId10"/>
    <p:sldId id="399" r:id="rId11"/>
    <p:sldId id="400" r:id="rId12"/>
    <p:sldId id="409" r:id="rId13"/>
    <p:sldId id="410" r:id="rId14"/>
  </p:sldIdLst>
  <p:sldSz cx="12192000" cy="6858000"/>
  <p:notesSz cx="6858000" cy="9144000"/>
  <p:embeddedFontLst>
    <p:embeddedFont>
      <p:font typeface="SimSun" panose="02010600030101010101" pitchFamily="2" charset="-122"/>
      <p:regular r:id="rId16"/>
    </p:embeddedFont>
    <p:embeddedFont>
      <p:font typeface="Yu Gothic" panose="020B0400000000000000" pitchFamily="34" charset="-128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#9Slide03 Quicksand Medium" panose="00000600000000000000" pitchFamily="2" charset="0"/>
      <p:regular r:id="rId23"/>
    </p:embeddedFont>
    <p:embeddedFont>
      <p:font typeface="Cambria Math" panose="02040503050406030204" pitchFamily="18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E8EE59"/>
    <a:srgbClr val="FF8119"/>
    <a:srgbClr val="FF7707"/>
    <a:srgbClr val="FFAF6C"/>
    <a:srgbClr val="FFFFFF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>
        <p:scale>
          <a:sx n="44" d="100"/>
          <a:sy n="44" d="100"/>
        </p:scale>
        <p:origin x="1440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74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59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2/21/2022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72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03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86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80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1" r:id="rId8"/>
    <p:sldLayoutId id="2147483652" r:id="rId9"/>
    <p:sldLayoutId id="2147483655" r:id="rId10"/>
    <p:sldLayoutId id="2147483661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1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7.GIF"/><Relationship Id="rId12" Type="http://schemas.openxmlformats.org/officeDocument/2006/relationships/image" Target="../media/image41.png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microsoft.com/office/2007/relationships/hdphoto" Target="../media/hdphoto9.wdp"/><Relationship Id="rId5" Type="http://schemas.microsoft.com/office/2007/relationships/hdphoto" Target="../media/hdphoto8.wdp"/><Relationship Id="rId15" Type="http://schemas.openxmlformats.org/officeDocument/2006/relationships/image" Target="../media/image32.png"/><Relationship Id="rId10" Type="http://schemas.openxmlformats.org/officeDocument/2006/relationships/image" Target="../media/image40.png"/><Relationship Id="rId19" Type="http://schemas.openxmlformats.org/officeDocument/2006/relationships/image" Target="../media/image34.png"/><Relationship Id="rId4" Type="http://schemas.openxmlformats.org/officeDocument/2006/relationships/image" Target="../media/image35.jpeg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1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8.png"/><Relationship Id="rId12" Type="http://schemas.openxmlformats.org/officeDocument/2006/relationships/image" Target="../media/image31.png"/><Relationship Id="rId17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20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image" Target="../media/image37.GIF"/><Relationship Id="rId11" Type="http://schemas.microsoft.com/office/2007/relationships/hdphoto" Target="../media/hdphoto9.wdp"/><Relationship Id="rId5" Type="http://schemas.openxmlformats.org/officeDocument/2006/relationships/image" Target="../media/image36.pn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45.png"/><Relationship Id="rId4" Type="http://schemas.openxmlformats.org/officeDocument/2006/relationships/image" Target="../media/image22.jpeg"/><Relationship Id="rId9" Type="http://schemas.microsoft.com/office/2007/relationships/hdphoto" Target="../media/hdphoto10.wdp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1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8.png"/><Relationship Id="rId12" Type="http://schemas.openxmlformats.org/officeDocument/2006/relationships/image" Target="../media/image31.png"/><Relationship Id="rId17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20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image" Target="../media/image37.GIF"/><Relationship Id="rId11" Type="http://schemas.microsoft.com/office/2007/relationships/hdphoto" Target="../media/hdphoto9.wdp"/><Relationship Id="rId5" Type="http://schemas.openxmlformats.org/officeDocument/2006/relationships/image" Target="../media/image36.pn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45.png"/><Relationship Id="rId4" Type="http://schemas.openxmlformats.org/officeDocument/2006/relationships/image" Target="../media/image22.jpeg"/><Relationship Id="rId9" Type="http://schemas.microsoft.com/office/2007/relationships/hdphoto" Target="../media/hdphoto10.wdp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1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7.GIF"/><Relationship Id="rId12" Type="http://schemas.openxmlformats.org/officeDocument/2006/relationships/image" Target="../media/image41.png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microsoft.com/office/2007/relationships/hdphoto" Target="../media/hdphoto9.wdp"/><Relationship Id="rId5" Type="http://schemas.microsoft.com/office/2007/relationships/hdphoto" Target="../media/hdphoto8.wdp"/><Relationship Id="rId15" Type="http://schemas.openxmlformats.org/officeDocument/2006/relationships/image" Target="../media/image32.png"/><Relationship Id="rId10" Type="http://schemas.openxmlformats.org/officeDocument/2006/relationships/image" Target="../media/image40.png"/><Relationship Id="rId19" Type="http://schemas.openxmlformats.org/officeDocument/2006/relationships/image" Target="../media/image34.png"/><Relationship Id="rId4" Type="http://schemas.openxmlformats.org/officeDocument/2006/relationships/image" Target="../media/image35.jpeg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4.wdp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32.png"/><Relationship Id="rId7" Type="http://schemas.microsoft.com/office/2007/relationships/hdphoto" Target="../media/hdphoto1.wdp"/><Relationship Id="rId12" Type="http://schemas.openxmlformats.org/officeDocument/2006/relationships/image" Target="../media/image27.png"/><Relationship Id="rId17" Type="http://schemas.microsoft.com/office/2007/relationships/hdphoto" Target="../media/hdphoto6.wdp"/><Relationship Id="rId2" Type="http://schemas.openxmlformats.org/officeDocument/2006/relationships/audio" Target="../media/media1.wav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microsoft.com/office/2007/relationships/media" Target="../media/media1.wav"/><Relationship Id="rId6" Type="http://schemas.openxmlformats.org/officeDocument/2006/relationships/image" Target="../media/image24.png"/><Relationship Id="rId11" Type="http://schemas.microsoft.com/office/2007/relationships/hdphoto" Target="../media/hdphoto3.wdp"/><Relationship Id="rId24" Type="http://schemas.openxmlformats.org/officeDocument/2006/relationships/image" Target="../media/image34.png"/><Relationship Id="rId5" Type="http://schemas.openxmlformats.org/officeDocument/2006/relationships/image" Target="../media/image23.png"/><Relationship Id="rId15" Type="http://schemas.microsoft.com/office/2007/relationships/hdphoto" Target="../media/hdphoto5.wdp"/><Relationship Id="rId23" Type="http://schemas.openxmlformats.org/officeDocument/2006/relationships/image" Target="../media/image33.png"/><Relationship Id="rId10" Type="http://schemas.openxmlformats.org/officeDocument/2006/relationships/image" Target="../media/image26.png"/><Relationship Id="rId19" Type="http://schemas.microsoft.com/office/2007/relationships/hdphoto" Target="../media/hdphoto7.wdp"/><Relationship Id="rId4" Type="http://schemas.openxmlformats.org/officeDocument/2006/relationships/image" Target="../media/image22.jpeg"/><Relationship Id="rId9" Type="http://schemas.microsoft.com/office/2007/relationships/hdphoto" Target="../media/hdphoto2.wdp"/><Relationship Id="rId14" Type="http://schemas.openxmlformats.org/officeDocument/2006/relationships/image" Target="../media/image28.png"/><Relationship Id="rId22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4075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23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48: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1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4" y="4028628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3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-11427" y="2029218"/>
            <a:ext cx="4093163" cy="14986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chục 2 đơn vị</a:t>
            </a:r>
            <a:endParaRPr lang="vi-VN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115320" y="1998860"/>
            <a:ext cx="4071620" cy="152717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 chục 3 đơn vị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229619" y="2048387"/>
            <a:ext cx="4071620" cy="149098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chục 1 đơn vị</a:t>
            </a:r>
            <a:endParaRPr lang="vi-VN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4051" y="850857"/>
            <a:ext cx="7413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51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endParaRPr lang="vi-VN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5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146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46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146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9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09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244329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82525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Explosion 2 54"/>
          <p:cNvSpPr/>
          <p:nvPr/>
        </p:nvSpPr>
        <p:spPr>
          <a:xfrm>
            <a:off x="1139085" y="3129838"/>
            <a:ext cx="4245715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  <p:bldP spid="25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  <p:bldP spid="55" grpId="0" bldLvl="0" animBg="1"/>
      <p:bldP spid="55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1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8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5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1"/>
            <a:ext cx="589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endParaRPr lang="vi-V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16954" y="2166344"/>
            <a:ext cx="3950126" cy="127825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chục 0 đơn vị</a:t>
            </a:r>
            <a:endParaRPr lang="vi-VN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100987" y="2123147"/>
            <a:ext cx="4015794" cy="133096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chục 1 đơn vị</a:t>
            </a:r>
            <a:endParaRPr lang="vi-VN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250693" y="2161903"/>
            <a:ext cx="4075219" cy="134683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vi-VN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chục 1 đơn vị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146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46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146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3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988113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626309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Explosion 2 68"/>
          <p:cNvSpPr/>
          <p:nvPr/>
        </p:nvSpPr>
        <p:spPr>
          <a:xfrm>
            <a:off x="1640235" y="345485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0" grpId="1" animBg="1"/>
      <p:bldP spid="51" grpId="0" bldLvl="0" animBg="1"/>
      <p:bldP spid="69" grpId="0" bldLvl="0" animBg="1"/>
      <p:bldP spid="69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1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8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5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1"/>
            <a:ext cx="589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endParaRPr lang="vi-VN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4542" y="2221601"/>
            <a:ext cx="4249390" cy="127825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chục  3 đơn vị</a:t>
            </a:r>
            <a:endParaRPr lang="vi-VN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421689" y="2166299"/>
            <a:ext cx="3975734" cy="133096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chục 2 đơn vị</a:t>
            </a:r>
            <a:endParaRPr lang="vi-VN" altLang="en-US" sz="3600" dirty="0" err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443636" y="2158361"/>
            <a:ext cx="3975735" cy="134683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vi-VN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chục 1 đơn vị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146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46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146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3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988113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626309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Explosion 2 68"/>
          <p:cNvSpPr/>
          <p:nvPr/>
        </p:nvSpPr>
        <p:spPr>
          <a:xfrm>
            <a:off x="1640235" y="345485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0" grpId="1" animBg="1"/>
      <p:bldP spid="51" grpId="0" bldLvl="0" animBg="1"/>
      <p:bldP spid="69" grpId="0" bldLvl="0" animBg="1"/>
      <p:bldP spid="69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1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4" y="4028628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3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-1512" y="2142372"/>
            <a:ext cx="4168624" cy="14986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chục 2 đơn vị</a:t>
            </a:r>
            <a:endParaRPr lang="vi-VN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284918" y="2111375"/>
            <a:ext cx="3937424" cy="152717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chục 3 đơn vị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287582" y="2148205"/>
            <a:ext cx="4090937" cy="149098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chục 6 đơn vị</a:t>
            </a:r>
            <a:endParaRPr lang="vi-VN" alt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0799" y="768015"/>
            <a:ext cx="7413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 66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gồm</a:t>
            </a:r>
            <a:endParaRPr lang="vi-VN" altLang="en-US" sz="4400" b="1" dirty="0">
              <a:solidFill>
                <a:schemeClr val="bg1"/>
              </a:solidFill>
              <a:latin typeface="Times New Roman" panose="02020603050405020304" pitchFamily="18" charset="0"/>
              <a:ea typeface="Yu Gothic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5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146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465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146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9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09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244329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82525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Explosion 2 5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  <p:bldP spid="25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  <p:bldP spid="55" grpId="0" bldLvl="0" animBg="1"/>
      <p:bldP spid="55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530"/>
            <a:ext cx="12192000" cy="64274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2" y="789265"/>
            <a:ext cx="761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000" dirty="0" err="1">
                <a:solidFill>
                  <a:srgbClr val="0070C0"/>
                </a:solidFill>
                <a:latin typeface="#9Slide03 Quicksand Medium" panose="00000600000000000000" pitchFamily="2" charset="0"/>
                <a:cs typeface="Arial" panose="020B0604020202020204" pitchFamily="34" charset="0"/>
              </a:rPr>
              <a:t>1.</a:t>
            </a:r>
            <a:r>
              <a:rPr lang="en-US" sz="4000" dirty="0" err="1">
                <a:solidFill>
                  <a:srgbClr val="0070C0"/>
                </a:solidFill>
                <a:latin typeface="#9Slide03 Quicksand Medium" panose="00000600000000000000" pitchFamily="2" charset="0"/>
                <a:cs typeface="Arial" panose="020B0604020202020204" pitchFamily="34" charset="0"/>
              </a:rPr>
              <a:t>Điền</a:t>
            </a:r>
            <a:r>
              <a:rPr lang="en-US" sz="4000" dirty="0">
                <a:solidFill>
                  <a:srgbClr val="0070C0"/>
                </a:solidFill>
                <a:latin typeface="#9Slide03 Quicksand Medium" panose="00000600000000000000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Quicksand Medium" panose="00000600000000000000" pitchFamily="2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70C0"/>
                </a:solidFill>
                <a:latin typeface="#9Slide03 Quicksand Medium" panose="00000600000000000000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Quicksand Medium" panose="00000600000000000000" pitchFamily="2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solidFill>
                  <a:srgbClr val="0070C0"/>
                </a:solidFill>
                <a:latin typeface="#9Slide03 Quicksand Medium" panose="00000600000000000000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Quicksand Medium" panose="00000600000000000000" pitchFamily="2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rgbClr val="0070C0"/>
                </a:solidFill>
                <a:latin typeface="#9Slide03 Quicksand Medium" panose="00000600000000000000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Quicksand Medium" panose="00000600000000000000" pitchFamily="2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rgbClr val="0070C0"/>
                </a:solidFill>
                <a:latin typeface="#9Slide03 Quicksand Medium" panose="00000600000000000000" pitchFamily="2" charset="0"/>
                <a:cs typeface="Arial" panose="020B0604020202020204" pitchFamily="34" charset="0"/>
              </a:rPr>
              <a:t> ô </a:t>
            </a:r>
            <a:r>
              <a:rPr lang="en-US" sz="4000" dirty="0" err="1">
                <a:solidFill>
                  <a:srgbClr val="0070C0"/>
                </a:solidFill>
                <a:latin typeface="#9Slide03 Quicksand Medium" panose="00000600000000000000" pitchFamily="2" charset="0"/>
                <a:cs typeface="Arial" panose="020B0604020202020204" pitchFamily="34" charset="0"/>
              </a:rPr>
              <a:t>trống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7" y="2046605"/>
            <a:ext cx="52578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93801" y="4643120"/>
            <a:ext cx="787399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</p:txBody>
      </p:sp>
      <p:sp>
        <p:nvSpPr>
          <p:cNvPr id="8" name="Rectangle 7"/>
          <p:cNvSpPr/>
          <p:nvPr/>
        </p:nvSpPr>
        <p:spPr>
          <a:xfrm>
            <a:off x="2753609" y="3401695"/>
            <a:ext cx="1385078" cy="8382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60601" y="3398520"/>
            <a:ext cx="1385078" cy="8382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405" y="2313214"/>
            <a:ext cx="5697537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391400" y="4713514"/>
            <a:ext cx="787399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56013" y="3569770"/>
            <a:ext cx="1311165" cy="7812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1" y="1612615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24602" y="1612615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467175" y="3564699"/>
            <a:ext cx="1328585" cy="7812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10" grpId="0" bldLvl="0" animBg="1"/>
      <p:bldP spid="12" grpId="0" bldLvl="0" animBg="1"/>
      <p:bldP spid="13" grpId="0" bldLvl="0" animBg="1"/>
      <p:bldP spid="9" grpId="0"/>
      <p:bldP spid="17" grpId="0"/>
      <p:bldP spid="1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530"/>
            <a:ext cx="12192000" cy="642747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224" y="2131742"/>
            <a:ext cx="5588315" cy="348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7" y="2131742"/>
            <a:ext cx="5138312" cy="3354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11102" y="4646420"/>
            <a:ext cx="856612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8" name="Rectangle 7"/>
          <p:cNvSpPr/>
          <p:nvPr/>
        </p:nvSpPr>
        <p:spPr>
          <a:xfrm>
            <a:off x="2667001" y="3401750"/>
            <a:ext cx="1402973" cy="78925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63288" y="4746781"/>
            <a:ext cx="856612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004631" y="3517265"/>
            <a:ext cx="1396008" cy="7812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655" y="1548177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79224" y="1526445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400639" y="3517264"/>
            <a:ext cx="1328585" cy="7812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89400" y="3403601"/>
            <a:ext cx="1402973" cy="78925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12" grpId="0" bldLvl="0" animBg="1"/>
      <p:bldP spid="13" grpId="0" bldLvl="0" animBg="1"/>
      <p:bldP spid="9" grpId="0"/>
      <p:bldP spid="17" grpId="0"/>
      <p:bldP spid="18" grpId="0" bldLvl="0" animBg="1"/>
      <p:bldP spid="1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" r="6" b="20516"/>
          <a:stretch>
            <a:fillRect/>
          </a:stretch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2310717" y="1353006"/>
            <a:ext cx="7502983" cy="103822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200" b="1" dirty="0" smtClean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a) </a:t>
            </a:r>
            <a:r>
              <a:rPr lang="en-SG" sz="3200" b="1" dirty="0" err="1" smtClean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Số</a:t>
            </a:r>
            <a:r>
              <a:rPr lang="en-SG" sz="3200" b="1" dirty="0" smtClean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3200" b="1" dirty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27 </a:t>
            </a:r>
            <a:r>
              <a:rPr lang="en-SG" sz="3200" b="1" dirty="0" err="1" smtClean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3200" b="1" dirty="0" smtClean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….. </a:t>
            </a:r>
            <a:r>
              <a:rPr lang="en-SG" sz="3200" b="1" dirty="0" err="1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3200" b="1" dirty="0" smtClean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…... </a:t>
            </a:r>
            <a:r>
              <a:rPr lang="en-SG" sz="3200" b="1" dirty="0" err="1" smtClean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đơn</a:t>
            </a:r>
            <a:r>
              <a:rPr lang="en-SG" sz="3200" b="1" dirty="0" smtClean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vị</a:t>
            </a:r>
            <a:r>
              <a:rPr lang="en-SG" sz="3200" b="1" dirty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.</a:t>
            </a:r>
            <a:endParaRPr lang="en-SG" sz="3200" dirty="0">
              <a:solidFill>
                <a:srgbClr val="FFFFFF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2332560" y="2702904"/>
            <a:ext cx="7481140" cy="103822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200" b="1" dirty="0" smtClean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b) </a:t>
            </a:r>
            <a:r>
              <a:rPr lang="en-SG" sz="3200" b="1" dirty="0" err="1" smtClean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Số</a:t>
            </a:r>
            <a:r>
              <a:rPr lang="en-SG" sz="3200" b="1" dirty="0" smtClean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3200" b="1" dirty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63 </a:t>
            </a:r>
            <a:r>
              <a:rPr lang="en-SG" sz="3200" b="1" dirty="0" err="1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3200" b="1" dirty="0" smtClean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….. </a:t>
            </a:r>
            <a:r>
              <a:rPr lang="en-SG" sz="3200" b="1" dirty="0" err="1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3200" b="1" dirty="0" smtClean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….. </a:t>
            </a:r>
            <a:r>
              <a:rPr lang="en-SG" sz="3200" b="1" dirty="0" err="1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vị</a:t>
            </a:r>
            <a:r>
              <a:rPr lang="en-SG" sz="3200" b="1" dirty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.</a:t>
            </a:r>
            <a:endParaRPr lang="en-SG" sz="3200" dirty="0">
              <a:solidFill>
                <a:srgbClr val="FFFFFF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2376246" y="4052802"/>
            <a:ext cx="7437454" cy="103822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3200" b="1" dirty="0" smtClean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c) </a:t>
            </a:r>
            <a:r>
              <a:rPr lang="en-SG" sz="3200" b="1" dirty="0" err="1" smtClean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Số</a:t>
            </a:r>
            <a:r>
              <a:rPr lang="en-SG" sz="3200" b="1" dirty="0" smtClean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3200" b="1" dirty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90 </a:t>
            </a:r>
            <a:r>
              <a:rPr lang="en-SG" sz="3200" b="1" dirty="0" err="1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3200" b="1" dirty="0" smtClean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….. </a:t>
            </a:r>
            <a:r>
              <a:rPr lang="en-SG" sz="3200" b="1" dirty="0" err="1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3200" b="1" dirty="0" smtClean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….. </a:t>
            </a:r>
            <a:r>
              <a:rPr lang="en-SG" sz="3200" b="1" dirty="0" err="1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vị</a:t>
            </a:r>
            <a:r>
              <a:rPr lang="en-SG" sz="3200" b="1" dirty="0">
                <a:solidFill>
                  <a:srgbClr val="FFFFFF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.</a:t>
            </a:r>
            <a:endParaRPr lang="en-SG" sz="3200" dirty="0">
              <a:solidFill>
                <a:srgbClr val="FFFFFF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157482" y="645120"/>
            <a:ext cx="4324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4000" dirty="0">
                <a:latin typeface="#9Slide03 Quicksand Medium" panose="00000600000000000000" pitchFamily="2" charset="0"/>
                <a:cs typeface="Arial" panose="020B0604020202020204" pitchFamily="34" charset="0"/>
              </a:rPr>
              <a:t>2. </a:t>
            </a:r>
            <a:r>
              <a:rPr lang="en-US" altLang="en-US" sz="4000" dirty="0" err="1">
                <a:latin typeface="#9Slide03 Quicksand Medium" panose="00000600000000000000" pitchFamily="2" charset="0"/>
                <a:cs typeface="Arial" panose="020B0604020202020204" pitchFamily="34" charset="0"/>
              </a:rPr>
              <a:t>Trả</a:t>
            </a:r>
            <a:r>
              <a:rPr lang="en-US" altLang="en-US" sz="4000" dirty="0">
                <a:latin typeface="#9Slide03 Quicksand Medium" panose="000006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#9Slide03 Quicksand Medium" panose="00000600000000000000" pitchFamily="2" charset="0"/>
                <a:cs typeface="Arial" panose="020B0604020202020204" pitchFamily="34" charset="0"/>
              </a:rPr>
              <a:t>lời</a:t>
            </a:r>
            <a:r>
              <a:rPr lang="en-US" altLang="en-US" sz="4000" dirty="0">
                <a:latin typeface="#9Slide03 Quicksand Medium" panose="000006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#9Slide03 Quicksand Medium" panose="00000600000000000000" pitchFamily="2" charset="0"/>
                <a:cs typeface="Arial" panose="020B0604020202020204" pitchFamily="34" charset="0"/>
              </a:rPr>
              <a:t>câu</a:t>
            </a:r>
            <a:r>
              <a:rPr lang="en-US" altLang="en-US" sz="4000" dirty="0">
                <a:latin typeface="#9Slide03 Quicksand Medium" panose="000006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#9Slide03 Quicksand Medium" panose="00000600000000000000" pitchFamily="2" charset="0"/>
                <a:cs typeface="Arial" panose="020B0604020202020204" pitchFamily="34" charset="0"/>
              </a:rPr>
              <a:t>hỏi</a:t>
            </a:r>
            <a:r>
              <a:rPr lang="en-US" altLang="en-US" sz="4000" dirty="0">
                <a:latin typeface="#9Slide03 Quicksand Medium" panose="00000600000000000000" pitchFamily="2" charset="0"/>
                <a:cs typeface="Arial" panose="020B0604020202020204" pitchFamily="34" charset="0"/>
              </a:rPr>
              <a:t>:</a:t>
            </a:r>
            <a:endParaRPr lang="vi-VN" altLang="en-US" sz="4000" dirty="0" err="1">
              <a:latin typeface="#9Slide03 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21191" y="1553204"/>
            <a:ext cx="540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08366" y="1567692"/>
            <a:ext cx="540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64606" y="2885723"/>
            <a:ext cx="540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6</a:t>
            </a:r>
            <a:endParaRPr lang="en-US" sz="3200" b="1" dirty="0">
              <a:solidFill>
                <a:srgbClr val="FF0000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90134" y="2912250"/>
            <a:ext cx="540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21191" y="4263075"/>
            <a:ext cx="540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9</a:t>
            </a:r>
            <a:endParaRPr lang="en-US" sz="3200" b="1" dirty="0">
              <a:solidFill>
                <a:srgbClr val="FF0000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08366" y="4279527"/>
            <a:ext cx="540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5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" r="6" b="20516"/>
          <a:stretch>
            <a:fillRect/>
          </a:stretch>
        </p:blipFill>
        <p:spPr>
          <a:xfrm>
            <a:off x="100230" y="-7602"/>
            <a:ext cx="12191980" cy="685799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1248836" y="2380766"/>
            <a:ext cx="7316390" cy="8115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SG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100230" y="489284"/>
            <a:ext cx="9677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vi-VN" altLang="en-US" sz="40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682388" y="1419367"/>
            <a:ext cx="7670042" cy="739202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2388" y="1488706"/>
            <a:ext cx="767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Mẫu</a:t>
            </a:r>
            <a:r>
              <a:rPr lang="en-US" sz="3200" dirty="0" smtClean="0"/>
              <a:t>: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gồm</a:t>
            </a:r>
            <a:r>
              <a:rPr lang="en-US" sz="3200" dirty="0" smtClean="0"/>
              <a:t> 5 </a:t>
            </a:r>
            <a:r>
              <a:rPr lang="en-US" sz="3200" dirty="0" err="1" smtClean="0"/>
              <a:t>chục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1 </a:t>
            </a:r>
            <a:r>
              <a:rPr lang="en-US" sz="3200" dirty="0" err="1" smtClean="0"/>
              <a:t>đơn</a:t>
            </a:r>
            <a:r>
              <a:rPr lang="en-US" sz="3200" dirty="0" smtClean="0"/>
              <a:t> </a:t>
            </a:r>
            <a:r>
              <a:rPr lang="en-US" sz="3200" dirty="0" err="1" smtClean="0"/>
              <a:t>vị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51.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1248835" y="2513490"/>
            <a:ext cx="6939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-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Số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gồm</a:t>
            </a:r>
            <a:r>
              <a:rPr lang="en-US" sz="3200" b="1" dirty="0" smtClean="0">
                <a:solidFill>
                  <a:srgbClr val="7030A0"/>
                </a:solidFill>
              </a:rPr>
              <a:t> 1 </a:t>
            </a:r>
            <a:r>
              <a:rPr lang="en-US" sz="3200" b="1" dirty="0" err="1" smtClean="0">
                <a:solidFill>
                  <a:srgbClr val="7030A0"/>
                </a:solidFill>
              </a:rPr>
              <a:t>chục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và</a:t>
            </a:r>
            <a:r>
              <a:rPr lang="en-US" sz="3200" b="1" dirty="0" smtClean="0">
                <a:solidFill>
                  <a:srgbClr val="7030A0"/>
                </a:solidFill>
              </a:rPr>
              <a:t> 5 </a:t>
            </a:r>
            <a:r>
              <a:rPr lang="en-US" sz="3200" b="1" dirty="0" err="1" smtClean="0">
                <a:solidFill>
                  <a:srgbClr val="7030A0"/>
                </a:solidFill>
              </a:rPr>
              <a:t>đơn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vị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là</a:t>
            </a:r>
            <a:r>
              <a:rPr lang="en-US" sz="3200" b="1" dirty="0" smtClean="0">
                <a:solidFill>
                  <a:srgbClr val="7030A0"/>
                </a:solidFill>
              </a:rPr>
              <a:t> …..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18" name="Rectangle: Rounded Corners 2"/>
          <p:cNvSpPr/>
          <p:nvPr/>
        </p:nvSpPr>
        <p:spPr>
          <a:xfrm>
            <a:off x="1248836" y="3383429"/>
            <a:ext cx="7316390" cy="74853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SG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48835" y="3465307"/>
            <a:ext cx="6939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-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Số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gồm</a:t>
            </a:r>
            <a:r>
              <a:rPr lang="en-US" sz="3200" b="1" dirty="0" smtClean="0">
                <a:solidFill>
                  <a:srgbClr val="7030A0"/>
                </a:solidFill>
              </a:rPr>
              <a:t> 4 </a:t>
            </a:r>
            <a:r>
              <a:rPr lang="en-US" sz="3200" b="1" dirty="0" err="1" smtClean="0">
                <a:solidFill>
                  <a:srgbClr val="7030A0"/>
                </a:solidFill>
              </a:rPr>
              <a:t>chục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và</a:t>
            </a:r>
            <a:r>
              <a:rPr lang="en-US" sz="3200" b="1" dirty="0" smtClean="0">
                <a:solidFill>
                  <a:srgbClr val="7030A0"/>
                </a:solidFill>
              </a:rPr>
              <a:t> 3 </a:t>
            </a:r>
            <a:r>
              <a:rPr lang="en-US" sz="3200" b="1" dirty="0" err="1" smtClean="0">
                <a:solidFill>
                  <a:srgbClr val="7030A0"/>
                </a:solidFill>
              </a:rPr>
              <a:t>đơn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vị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là</a:t>
            </a:r>
            <a:r>
              <a:rPr lang="en-US" sz="3200" b="1" dirty="0" smtClean="0">
                <a:solidFill>
                  <a:srgbClr val="7030A0"/>
                </a:solidFill>
              </a:rPr>
              <a:t> …..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20" name="Rectangle: Rounded Corners 2"/>
          <p:cNvSpPr/>
          <p:nvPr/>
        </p:nvSpPr>
        <p:spPr>
          <a:xfrm>
            <a:off x="1248836" y="4334693"/>
            <a:ext cx="7316390" cy="8115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SG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8835" y="4467417"/>
            <a:ext cx="6939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-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Số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gồm</a:t>
            </a:r>
            <a:r>
              <a:rPr lang="en-US" sz="3200" b="1" dirty="0" smtClean="0">
                <a:solidFill>
                  <a:srgbClr val="7030A0"/>
                </a:solidFill>
              </a:rPr>
              <a:t> 8 </a:t>
            </a:r>
            <a:r>
              <a:rPr lang="en-US" sz="3200" b="1" dirty="0" err="1" smtClean="0">
                <a:solidFill>
                  <a:srgbClr val="7030A0"/>
                </a:solidFill>
              </a:rPr>
              <a:t>chục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và</a:t>
            </a:r>
            <a:r>
              <a:rPr lang="en-US" sz="3200" b="1" dirty="0" smtClean="0">
                <a:solidFill>
                  <a:srgbClr val="7030A0"/>
                </a:solidFill>
              </a:rPr>
              <a:t> 2 </a:t>
            </a:r>
            <a:r>
              <a:rPr lang="en-US" sz="3200" b="1" dirty="0" err="1" smtClean="0">
                <a:solidFill>
                  <a:srgbClr val="7030A0"/>
                </a:solidFill>
              </a:rPr>
              <a:t>đơn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vị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là</a:t>
            </a:r>
            <a:r>
              <a:rPr lang="en-US" sz="3200" b="1" dirty="0" smtClean="0">
                <a:solidFill>
                  <a:srgbClr val="7030A0"/>
                </a:solidFill>
              </a:rPr>
              <a:t> …..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22" name="Rectangle: Rounded Corners 2"/>
          <p:cNvSpPr/>
          <p:nvPr/>
        </p:nvSpPr>
        <p:spPr>
          <a:xfrm>
            <a:off x="1293192" y="5348924"/>
            <a:ext cx="7316390" cy="74853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SG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8835" y="5419234"/>
            <a:ext cx="6939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-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Số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gồm</a:t>
            </a:r>
            <a:r>
              <a:rPr lang="en-US" sz="3200" b="1" dirty="0" smtClean="0">
                <a:solidFill>
                  <a:srgbClr val="7030A0"/>
                </a:solidFill>
              </a:rPr>
              <a:t> 3 </a:t>
            </a:r>
            <a:r>
              <a:rPr lang="en-US" sz="3200" b="1" dirty="0" err="1" smtClean="0">
                <a:solidFill>
                  <a:srgbClr val="7030A0"/>
                </a:solidFill>
              </a:rPr>
              <a:t>chục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và</a:t>
            </a:r>
            <a:r>
              <a:rPr lang="en-US" sz="3200" b="1" dirty="0" smtClean="0">
                <a:solidFill>
                  <a:srgbClr val="7030A0"/>
                </a:solidFill>
              </a:rPr>
              <a:t> 3 </a:t>
            </a:r>
            <a:r>
              <a:rPr lang="en-US" sz="3200" b="1" dirty="0" err="1" smtClean="0">
                <a:solidFill>
                  <a:srgbClr val="7030A0"/>
                </a:solidFill>
              </a:rPr>
              <a:t>đơn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vị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là</a:t>
            </a:r>
            <a:r>
              <a:rPr lang="en-US" sz="3200" b="1" dirty="0" smtClean="0">
                <a:solidFill>
                  <a:srgbClr val="7030A0"/>
                </a:solidFill>
              </a:rPr>
              <a:t> …..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85546" y="2473928"/>
            <a:ext cx="668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40138" y="3417471"/>
            <a:ext cx="668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43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40138" y="4436607"/>
            <a:ext cx="668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82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74257" y="5378831"/>
            <a:ext cx="668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33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7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31800"/>
            <a:ext cx="12192000" cy="64262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5340" y="1889253"/>
            <a:ext cx="11176085" cy="3699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47899" y="4705103"/>
            <a:ext cx="711201" cy="590797"/>
          </a:xfrm>
          <a:prstGeom prst="rect">
            <a:avLst/>
          </a:prstGeom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5744237" y="4705103"/>
            <a:ext cx="855925" cy="590797"/>
          </a:xfrm>
          <a:prstGeom prst="rect">
            <a:avLst/>
          </a:prstGeom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81129" y="3389564"/>
            <a:ext cx="1010301" cy="614044"/>
          </a:xfrm>
          <a:prstGeom prst="rect">
            <a:avLst/>
          </a:prstGeom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247282" y="4085074"/>
            <a:ext cx="877993" cy="511109"/>
          </a:xfrm>
          <a:prstGeom prst="rect">
            <a:avLst/>
          </a:prstGeom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2F62BD-AF9B-4CD7-89AA-0B06F0ACC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74" y="884112"/>
            <a:ext cx="1893825" cy="923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362" y="480008"/>
            <a:ext cx="10521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6775" y="1186815"/>
            <a:ext cx="8098450" cy="567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9813" t="17500" r="12469" b="16453"/>
          <a:stretch>
            <a:fillRect/>
          </a:stretch>
        </p:blipFill>
        <p:spPr>
          <a:xfrm>
            <a:off x="1815921" y="1223493"/>
            <a:ext cx="3337104" cy="289194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4853305" y="1932940"/>
            <a:ext cx="2271395" cy="2255520"/>
            <a:chOff x="5815" y="1822"/>
            <a:chExt cx="3917" cy="4182"/>
          </a:xfrm>
        </p:grpSpPr>
        <p:pic>
          <p:nvPicPr>
            <p:cNvPr id="7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15" y="1822"/>
              <a:ext cx="3752" cy="4182"/>
            </a:xfrm>
            <a:prstGeom prst="rect">
              <a:avLst/>
            </a:prstGeom>
          </p:spPr>
        </p:pic>
        <p:sp>
          <p:nvSpPr>
            <p:cNvPr id="2" name="Text Box 1"/>
            <p:cNvSpPr txBox="1"/>
            <p:nvPr/>
          </p:nvSpPr>
          <p:spPr>
            <a:xfrm>
              <a:off x="6184" y="3045"/>
              <a:ext cx="3548" cy="1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  <a:endParaRPr lang="vi-VN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/>
          <p:cNvPicPr/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1661" t="4601" r="11661" b="7859"/>
          <a:stretch>
            <a:fillRect/>
          </a:stretch>
        </p:blipFill>
        <p:spPr>
          <a:xfrm>
            <a:off x="7468870" y="522605"/>
            <a:ext cx="3048000" cy="22555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9723120" y="2516505"/>
            <a:ext cx="2252980" cy="1824990"/>
            <a:chOff x="14914" y="3670"/>
            <a:chExt cx="3548" cy="2874"/>
          </a:xfrm>
        </p:grpSpPr>
        <p:pic>
          <p:nvPicPr>
            <p:cNvPr id="9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14" y="3670"/>
              <a:ext cx="3313" cy="2874"/>
            </a:xfrm>
            <a:prstGeom prst="rect">
              <a:avLst/>
            </a:prstGeom>
          </p:spPr>
        </p:pic>
        <p:sp>
          <p:nvSpPr>
            <p:cNvPr id="3" name="Text Box 2"/>
            <p:cNvSpPr txBox="1"/>
            <p:nvPr/>
          </p:nvSpPr>
          <p:spPr>
            <a:xfrm>
              <a:off x="14914" y="4381"/>
              <a:ext cx="3548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5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54</a:t>
              </a:r>
              <a:endParaRPr lang="vi-VN" alt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" name="Picture 101"/>
          <p:cNvPicPr/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974" r="5364" b="2570"/>
          <a:stretch>
            <a:fillRect/>
          </a:stretch>
        </p:blipFill>
        <p:spPr>
          <a:xfrm>
            <a:off x="167425" y="4188460"/>
            <a:ext cx="2163650" cy="23221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8718550" y="5251450"/>
            <a:ext cx="2296160" cy="1622425"/>
            <a:chOff x="13951" y="8097"/>
            <a:chExt cx="3616" cy="2555"/>
          </a:xfrm>
        </p:grpSpPr>
        <p:pic>
          <p:nvPicPr>
            <p:cNvPr id="13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51" y="8097"/>
              <a:ext cx="3357" cy="2555"/>
            </a:xfrm>
            <a:prstGeom prst="rect">
              <a:avLst/>
            </a:prstGeom>
          </p:spPr>
        </p:pic>
        <p:sp>
          <p:nvSpPr>
            <p:cNvPr id="4" name="Text Box 3"/>
            <p:cNvSpPr txBox="1"/>
            <p:nvPr/>
          </p:nvSpPr>
          <p:spPr>
            <a:xfrm>
              <a:off x="14019" y="8648"/>
              <a:ext cx="3548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5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</a:t>
              </a:r>
              <a:endParaRPr lang="vi-VN" altLang="en-US" sz="5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4" name="Picture 103"/>
          <p:cNvPicPr/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1472" t="4713" r="10685" b="5972"/>
          <a:stretch>
            <a:fillRect/>
          </a:stretch>
        </p:blipFill>
        <p:spPr>
          <a:xfrm>
            <a:off x="6697345" y="3996690"/>
            <a:ext cx="2039620" cy="25139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2686685" y="4735195"/>
            <a:ext cx="2308860" cy="2117090"/>
            <a:chOff x="4231" y="7457"/>
            <a:chExt cx="3636" cy="3334"/>
          </a:xfrm>
        </p:grpSpPr>
        <p:pic>
          <p:nvPicPr>
            <p:cNvPr id="11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1" y="7457"/>
              <a:ext cx="3411" cy="3334"/>
            </a:xfrm>
            <a:prstGeom prst="rect">
              <a:avLst/>
            </a:prstGeom>
          </p:spPr>
        </p:pic>
        <p:sp>
          <p:nvSpPr>
            <p:cNvPr id="5" name="Text Box 4"/>
            <p:cNvSpPr txBox="1"/>
            <p:nvPr/>
          </p:nvSpPr>
          <p:spPr>
            <a:xfrm>
              <a:off x="4319" y="8398"/>
              <a:ext cx="3548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5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</a:t>
              </a:r>
              <a:endParaRPr lang="vi-VN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70" y="245745"/>
            <a:ext cx="2275205" cy="1988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6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4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3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1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2825161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35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6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TRỐN TÌM </a:t>
            </a:r>
          </a:p>
          <a:p>
            <a:pPr algn="ctr"/>
            <a:r>
              <a:rPr lang="en-US" sz="306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69" y="5901541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308</Words>
  <Application>Microsoft Office PowerPoint</Application>
  <PresentationFormat>Widescreen</PresentationFormat>
  <Paragraphs>79</Paragraphs>
  <Slides>13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SimSun</vt:lpstr>
      <vt:lpstr>Yu Gothic</vt:lpstr>
      <vt:lpstr>Calibri</vt:lpstr>
      <vt:lpstr>UTM Avo</vt:lpstr>
      <vt:lpstr>#9Slide03 Quicksand Medium</vt:lpstr>
      <vt:lpstr>Cambria Math</vt:lpstr>
      <vt:lpstr>Arial</vt:lpstr>
      <vt:lpstr>Times New Roman</vt:lpstr>
      <vt:lpstr>Green Color</vt:lpstr>
      <vt:lpstr>Tuần 23 Bài 48: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78</cp:revision>
  <dcterms:created xsi:type="dcterms:W3CDTF">2021-11-01T08:16:00Z</dcterms:created>
  <dcterms:modified xsi:type="dcterms:W3CDTF">2022-02-21T03:02:46Z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6EFC26F4205D46C8927E11DAD7558511</vt:lpwstr>
  </property>
  <property fmtid="{D5CDD505-2E9C-101B-9397-08002B2CF9AE}" pid="3" name="KSOProductBuildVer">
    <vt:lpwstr>1033-11.2.0.10443</vt:lpwstr>
  </property>
</Properties>
</file>