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97" r:id="rId2"/>
    <p:sldId id="292" r:id="rId3"/>
    <p:sldId id="293" r:id="rId4"/>
    <p:sldId id="272" r:id="rId5"/>
    <p:sldId id="278" r:id="rId6"/>
    <p:sldId id="296" r:id="rId7"/>
    <p:sldId id="294" r:id="rId8"/>
    <p:sldId id="295" r:id="rId9"/>
    <p:sldId id="277" r:id="rId10"/>
    <p:sldId id="280" r:id="rId11"/>
    <p:sldId id="259" r:id="rId12"/>
    <p:sldId id="282" r:id="rId13"/>
    <p:sldId id="283" r:id="rId14"/>
    <p:sldId id="284" r:id="rId15"/>
    <p:sldId id="285" r:id="rId16"/>
    <p:sldId id="276" r:id="rId17"/>
    <p:sldId id="286" r:id="rId18"/>
    <p:sldId id="287" r:id="rId19"/>
    <p:sldId id="289" r:id="rId20"/>
    <p:sldId id="268" r:id="rId21"/>
    <p:sldId id="290" r:id="rId22"/>
    <p:sldId id="273" r:id="rId23"/>
    <p:sldId id="256" r:id="rId24"/>
  </p:sldIdLst>
  <p:sldSz cx="18288000" cy="10287000"/>
  <p:notesSz cx="6858000" cy="9144000"/>
  <p:embeddedFontLst>
    <p:embeddedFont>
      <p:font typeface="Majesty" panose="020B0604020202020204" charset="-128"/>
      <p:regular r:id="rId26"/>
    </p:embeddedFont>
    <p:embeddedFont>
      <p:font typeface="#9Slide07 SVNBeachwood Sans" charset="0"/>
      <p:bold r:id="rId27"/>
    </p:embeddedFont>
    <p:embeddedFont>
      <p:font typeface="#9Slide07 SVNSunshine" panose="00000500000000000000" charset="0"/>
      <p:regular r:id="rId28"/>
    </p:embeddedFont>
    <p:embeddedFont>
      <p:font typeface="Cambria Math" panose="02040503050406030204" pitchFamily="18" charset="0"/>
      <p:regular r:id="rId29"/>
    </p:embeddedFont>
    <p:embeddedFont>
      <p:font typeface="Faustina SemiBold" panose="020B0604020202020204" charset="0"/>
      <p:regular r:id="rId30"/>
    </p:embeddedFont>
    <p:embeddedFont>
      <p:font typeface="UTM Aquarelle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EA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364" autoAdjust="0"/>
  </p:normalViewPr>
  <p:slideViewPr>
    <p:cSldViewPr>
      <p:cViewPr varScale="1">
        <p:scale>
          <a:sx n="44" d="100"/>
          <a:sy n="44" d="100"/>
        </p:scale>
        <p:origin x="65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9E88D-B1CF-433B-A5F6-3D17BECF18C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290C-A395-4112-A66D-F581D04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Trang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baseline="0" dirty="0"/>
              <a:t> </a:t>
            </a:r>
            <a:r>
              <a:rPr lang="en-GB" baseline="0" dirty="0" err="1"/>
              <a:t>chị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điều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r>
              <a:rPr lang="en-GB" baseline="0" dirty="0"/>
              <a:t> </a:t>
            </a:r>
            <a:r>
              <a:rPr lang="en-GB" baseline="0" dirty="0" err="1"/>
              <a:t>tựa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42FDE1E-080A-4518-8FD9-5DDE78DEB34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18" Type="http://schemas.openxmlformats.org/officeDocument/2006/relationships/image" Target="../media/image40.png"/><Relationship Id="rId3" Type="http://schemas.openxmlformats.org/officeDocument/2006/relationships/image" Target="../media/image18.svg"/><Relationship Id="rId7" Type="http://schemas.openxmlformats.org/officeDocument/2006/relationships/image" Target="../media/image11.svg"/><Relationship Id="rId12" Type="http://schemas.openxmlformats.org/officeDocument/2006/relationships/image" Target="../media/image21.png"/><Relationship Id="rId17" Type="http://schemas.openxmlformats.org/officeDocument/2006/relationships/image" Target="../media/image66.svg"/><Relationship Id="rId2" Type="http://schemas.openxmlformats.org/officeDocument/2006/relationships/image" Target="../media/image17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.svg"/><Relationship Id="rId5" Type="http://schemas.openxmlformats.org/officeDocument/2006/relationships/image" Target="../media/image20.svg"/><Relationship Id="rId15" Type="http://schemas.openxmlformats.org/officeDocument/2006/relationships/image" Target="../media/image9.svg"/><Relationship Id="rId10" Type="http://schemas.openxmlformats.org/officeDocument/2006/relationships/image" Target="../media/image6.png"/><Relationship Id="rId19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73.png"/><Relationship Id="rId5" Type="http://schemas.openxmlformats.org/officeDocument/2006/relationships/image" Target="../media/image2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2.png"/><Relationship Id="rId7" Type="http://schemas.openxmlformats.org/officeDocument/2006/relationships/image" Target="../media/image77.png"/><Relationship Id="rId12" Type="http://schemas.openxmlformats.org/officeDocument/2006/relationships/image" Target="../media/image3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29.png"/><Relationship Id="rId5" Type="http://schemas.openxmlformats.org/officeDocument/2006/relationships/image" Target="../media/image75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0.svg"/><Relationship Id="rId18" Type="http://schemas.openxmlformats.org/officeDocument/2006/relationships/image" Target="../media/image8.png"/><Relationship Id="rId3" Type="http://schemas.openxmlformats.org/officeDocument/2006/relationships/image" Target="../media/image79.jpeg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72.svg"/><Relationship Id="rId23" Type="http://schemas.openxmlformats.org/officeDocument/2006/relationships/image" Target="../media/image7.svg"/><Relationship Id="rId10" Type="http://schemas.openxmlformats.org/officeDocument/2006/relationships/image" Target="../media/image82.png"/><Relationship Id="rId19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48.svg"/><Relationship Id="rId14" Type="http://schemas.openxmlformats.org/officeDocument/2006/relationships/image" Target="../media/image71.png"/><Relationship Id="rId2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.svg"/><Relationship Id="rId18" Type="http://schemas.openxmlformats.org/officeDocument/2006/relationships/image" Target="../media/image6.png"/><Relationship Id="rId26" Type="http://schemas.openxmlformats.org/officeDocument/2006/relationships/image" Target="../media/image49.png"/><Relationship Id="rId3" Type="http://schemas.openxmlformats.org/officeDocument/2006/relationships/image" Target="../media/image42.png"/><Relationship Id="rId21" Type="http://schemas.openxmlformats.org/officeDocument/2006/relationships/image" Target="../media/image22.svg"/><Relationship Id="rId7" Type="http://schemas.openxmlformats.org/officeDocument/2006/relationships/image" Target="../media/image46.png"/><Relationship Id="rId12" Type="http://schemas.openxmlformats.org/officeDocument/2006/relationships/image" Target="../media/image29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16.jpeg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40.png"/><Relationship Id="rId5" Type="http://schemas.openxmlformats.org/officeDocument/2006/relationships/image" Target="../media/image44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31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8.png"/><Relationship Id="rId22" Type="http://schemas.openxmlformats.org/officeDocument/2006/relationships/image" Target="../media/image14.png"/><Relationship Id="rId27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2.png"/><Relationship Id="rId7" Type="http://schemas.openxmlformats.org/officeDocument/2006/relationships/image" Target="../media/image77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29.png"/><Relationship Id="rId5" Type="http://schemas.openxmlformats.org/officeDocument/2006/relationships/image" Target="../media/image75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9.svg"/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12" Type="http://schemas.openxmlformats.org/officeDocument/2006/relationships/image" Target="../media/image20.sv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19.png"/><Relationship Id="rId5" Type="http://schemas.openxmlformats.org/officeDocument/2006/relationships/image" Target="../media/image51.png"/><Relationship Id="rId15" Type="http://schemas.openxmlformats.org/officeDocument/2006/relationships/image" Target="../media/image21.png"/><Relationship Id="rId10" Type="http://schemas.openxmlformats.org/officeDocument/2006/relationships/image" Target="../media/image89.svg"/><Relationship Id="rId4" Type="http://schemas.openxmlformats.org/officeDocument/2006/relationships/image" Target="../media/image87.svg"/><Relationship Id="rId9" Type="http://schemas.openxmlformats.org/officeDocument/2006/relationships/image" Target="../media/image88.png"/><Relationship Id="rId1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4.svg"/><Relationship Id="rId7" Type="http://schemas.openxmlformats.org/officeDocument/2006/relationships/image" Target="../media/image7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9.png"/><Relationship Id="rId18" Type="http://schemas.openxmlformats.org/officeDocument/2006/relationships/image" Target="../media/image22.svg"/><Relationship Id="rId26" Type="http://schemas.openxmlformats.org/officeDocument/2006/relationships/image" Target="../media/image13.svg"/><Relationship Id="rId3" Type="http://schemas.openxmlformats.org/officeDocument/2006/relationships/image" Target="../media/image91.png"/><Relationship Id="rId21" Type="http://schemas.openxmlformats.org/officeDocument/2006/relationships/image" Target="../media/image38.png"/><Relationship Id="rId7" Type="http://schemas.openxmlformats.org/officeDocument/2006/relationships/image" Target="../media/image93.png"/><Relationship Id="rId12" Type="http://schemas.openxmlformats.org/officeDocument/2006/relationships/image" Target="../media/image5.svg"/><Relationship Id="rId17" Type="http://schemas.openxmlformats.org/officeDocument/2006/relationships/image" Target="../media/image21.png"/><Relationship Id="rId25" Type="http://schemas.openxmlformats.org/officeDocument/2006/relationships/image" Target="../media/image12.png"/><Relationship Id="rId2" Type="http://schemas.openxmlformats.org/officeDocument/2006/relationships/image" Target="../media/image90.jpeg"/><Relationship Id="rId16" Type="http://schemas.openxmlformats.org/officeDocument/2006/relationships/image" Target="../media/image7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4.png"/><Relationship Id="rId24" Type="http://schemas.openxmlformats.org/officeDocument/2006/relationships/image" Target="../media/image11.svg"/><Relationship Id="rId5" Type="http://schemas.openxmlformats.org/officeDocument/2006/relationships/image" Target="../media/image80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15.svg"/><Relationship Id="rId10" Type="http://schemas.openxmlformats.org/officeDocument/2006/relationships/image" Target="../media/image3.svg"/><Relationship Id="rId19" Type="http://schemas.openxmlformats.org/officeDocument/2006/relationships/image" Target="../media/image8.png"/><Relationship Id="rId4" Type="http://schemas.openxmlformats.org/officeDocument/2006/relationships/image" Target="../media/image92.svg"/><Relationship Id="rId9" Type="http://schemas.openxmlformats.org/officeDocument/2006/relationships/image" Target="../media/image2.png"/><Relationship Id="rId14" Type="http://schemas.openxmlformats.org/officeDocument/2006/relationships/image" Target="../media/image20.svg"/><Relationship Id="rId22" Type="http://schemas.openxmlformats.org/officeDocument/2006/relationships/image" Target="../media/image39.svg"/><Relationship Id="rId27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.sv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9" Type="http://schemas.openxmlformats.org/officeDocument/2006/relationships/image" Target="../media/image3.svg"/><Relationship Id="rId3" Type="http://schemas.openxmlformats.org/officeDocument/2006/relationships/image" Target="../media/image108.jpeg"/><Relationship Id="rId21" Type="http://schemas.openxmlformats.org/officeDocument/2006/relationships/image" Target="../media/image120.svg"/><Relationship Id="rId34" Type="http://schemas.openxmlformats.org/officeDocument/2006/relationships/image" Target="../media/image133.png"/><Relationship Id="rId42" Type="http://schemas.openxmlformats.org/officeDocument/2006/relationships/image" Target="../media/image73.png"/><Relationship Id="rId7" Type="http://schemas.openxmlformats.org/officeDocument/2006/relationships/image" Target="../media/image110.svg"/><Relationship Id="rId12" Type="http://schemas.openxmlformats.org/officeDocument/2006/relationships/image" Target="../media/image115.png"/><Relationship Id="rId17" Type="http://schemas.openxmlformats.org/officeDocument/2006/relationships/image" Target="../media/image94.svg"/><Relationship Id="rId25" Type="http://schemas.openxmlformats.org/officeDocument/2006/relationships/image" Target="../media/image124.svg"/><Relationship Id="rId33" Type="http://schemas.openxmlformats.org/officeDocument/2006/relationships/image" Target="../media/image132.svg"/><Relationship Id="rId38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3.png"/><Relationship Id="rId20" Type="http://schemas.openxmlformats.org/officeDocument/2006/relationships/image" Target="../media/image119.png"/><Relationship Id="rId29" Type="http://schemas.openxmlformats.org/officeDocument/2006/relationships/image" Target="../media/image128.svg"/><Relationship Id="rId41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24" Type="http://schemas.openxmlformats.org/officeDocument/2006/relationships/image" Target="../media/image123.png"/><Relationship Id="rId32" Type="http://schemas.openxmlformats.org/officeDocument/2006/relationships/image" Target="../media/image131.png"/><Relationship Id="rId37" Type="http://schemas.openxmlformats.org/officeDocument/2006/relationships/image" Target="../media/image136.svg"/><Relationship Id="rId40" Type="http://schemas.openxmlformats.org/officeDocument/2006/relationships/image" Target="../media/image71.png"/><Relationship Id="rId5" Type="http://schemas.openxmlformats.org/officeDocument/2006/relationships/image" Target="../media/image20.svg"/><Relationship Id="rId15" Type="http://schemas.openxmlformats.org/officeDocument/2006/relationships/image" Target="../media/image22.svg"/><Relationship Id="rId23" Type="http://schemas.openxmlformats.org/officeDocument/2006/relationships/image" Target="../media/image122.svg"/><Relationship Id="rId28" Type="http://schemas.openxmlformats.org/officeDocument/2006/relationships/image" Target="../media/image127.png"/><Relationship Id="rId36" Type="http://schemas.openxmlformats.org/officeDocument/2006/relationships/image" Target="../media/image135.png"/><Relationship Id="rId10" Type="http://schemas.openxmlformats.org/officeDocument/2006/relationships/image" Target="../media/image113.png"/><Relationship Id="rId19" Type="http://schemas.openxmlformats.org/officeDocument/2006/relationships/image" Target="../media/image118.svg"/><Relationship Id="rId31" Type="http://schemas.openxmlformats.org/officeDocument/2006/relationships/image" Target="../media/image130.svg"/><Relationship Id="rId4" Type="http://schemas.openxmlformats.org/officeDocument/2006/relationships/image" Target="../media/image19.png"/><Relationship Id="rId9" Type="http://schemas.openxmlformats.org/officeDocument/2006/relationships/image" Target="../media/image112.svg"/><Relationship Id="rId14" Type="http://schemas.openxmlformats.org/officeDocument/2006/relationships/image" Target="../media/image21.png"/><Relationship Id="rId22" Type="http://schemas.openxmlformats.org/officeDocument/2006/relationships/image" Target="../media/image121.png"/><Relationship Id="rId27" Type="http://schemas.openxmlformats.org/officeDocument/2006/relationships/image" Target="../media/image126.svg"/><Relationship Id="rId30" Type="http://schemas.openxmlformats.org/officeDocument/2006/relationships/image" Target="../media/image129.png"/><Relationship Id="rId35" Type="http://schemas.openxmlformats.org/officeDocument/2006/relationships/image" Target="../media/image134.svg"/><Relationship Id="rId43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7.svg"/><Relationship Id="rId2" Type="http://schemas.openxmlformats.org/officeDocument/2006/relationships/image" Target="../media/image16.jpe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18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2.png"/><Relationship Id="rId18" Type="http://schemas.openxmlformats.org/officeDocument/2006/relationships/image" Target="../media/image7.svg"/><Relationship Id="rId3" Type="http://schemas.openxmlformats.org/officeDocument/2006/relationships/image" Target="../media/image34.png"/><Relationship Id="rId21" Type="http://schemas.openxmlformats.org/officeDocument/2006/relationships/image" Target="../media/image40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17" Type="http://schemas.openxmlformats.org/officeDocument/2006/relationships/image" Target="../media/image6.png"/><Relationship Id="rId2" Type="http://schemas.openxmlformats.org/officeDocument/2006/relationships/image" Target="../media/image33.jpeg"/><Relationship Id="rId16" Type="http://schemas.openxmlformats.org/officeDocument/2006/relationships/image" Target="../media/image15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41.png"/><Relationship Id="rId10" Type="http://schemas.openxmlformats.org/officeDocument/2006/relationships/image" Target="../media/image39.svg"/><Relationship Id="rId19" Type="http://schemas.openxmlformats.org/officeDocument/2006/relationships/image" Target="../media/image21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13.sv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.svg"/><Relationship Id="rId18" Type="http://schemas.openxmlformats.org/officeDocument/2006/relationships/image" Target="../media/image6.png"/><Relationship Id="rId26" Type="http://schemas.openxmlformats.org/officeDocument/2006/relationships/image" Target="../media/image49.png"/><Relationship Id="rId3" Type="http://schemas.openxmlformats.org/officeDocument/2006/relationships/image" Target="../media/image42.png"/><Relationship Id="rId21" Type="http://schemas.openxmlformats.org/officeDocument/2006/relationships/image" Target="../media/image22.svg"/><Relationship Id="rId7" Type="http://schemas.openxmlformats.org/officeDocument/2006/relationships/image" Target="../media/image46.png"/><Relationship Id="rId12" Type="http://schemas.openxmlformats.org/officeDocument/2006/relationships/image" Target="../media/image29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16.jpeg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40.png"/><Relationship Id="rId5" Type="http://schemas.openxmlformats.org/officeDocument/2006/relationships/image" Target="../media/image44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31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8.png"/><Relationship Id="rId22" Type="http://schemas.openxmlformats.org/officeDocument/2006/relationships/image" Target="../media/image14.png"/><Relationship Id="rId27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svg"/><Relationship Id="rId7" Type="http://schemas.openxmlformats.org/officeDocument/2006/relationships/image" Target="../media/image1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4.wdp"/><Relationship Id="rId5" Type="http://schemas.openxmlformats.org/officeDocument/2006/relationships/image" Target="../media/image58.sv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C43954-2F79-5535-CB8D-CB36F87B9C5E}"/>
              </a:ext>
            </a:extLst>
          </p:cNvPr>
          <p:cNvSpPr txBox="1"/>
          <p:nvPr/>
        </p:nvSpPr>
        <p:spPr>
          <a:xfrm>
            <a:off x="5638800" y="2667624"/>
            <a:ext cx="6137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rgbClr val="C00000"/>
                </a:solidFill>
                <a:latin typeface="#9Slide07 SVNSunshine" panose="00000500000000000000" pitchFamily="2" charset="0"/>
              </a:rPr>
              <a:t>TOÁN</a:t>
            </a:r>
            <a:endParaRPr lang="en-US" sz="8800" b="1" dirty="0">
              <a:solidFill>
                <a:srgbClr val="C00000"/>
              </a:solidFill>
              <a:latin typeface="#9Slide07 SVNSunshine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FF3E2-6F08-5BC8-B655-68C73420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694"/>
            <a:ext cx="2362200" cy="23622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76BD50-0152-43EA-FF1F-33A7660A2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019931"/>
              </p:ext>
            </p:extLst>
          </p:nvPr>
        </p:nvGraphicFramePr>
        <p:xfrm>
          <a:off x="3288725" y="558513"/>
          <a:ext cx="11710549" cy="1327617"/>
        </p:xfrm>
        <a:graphic>
          <a:graphicData uri="http://schemas.openxmlformats.org/drawingml/2006/table">
            <a:tbl>
              <a:tblPr/>
              <a:tblGrid>
                <a:gridCol w="11710549">
                  <a:extLst>
                    <a:ext uri="{9D8B030D-6E8A-4147-A177-3AD203B41FA5}">
                      <a16:colId xmlns:a16="http://schemas.microsoft.com/office/drawing/2014/main" val="577790053"/>
                    </a:ext>
                  </a:extLst>
                </a:gridCol>
              </a:tblGrid>
              <a:tr h="1327617">
                <a:tc>
                  <a:txBody>
                    <a:bodyPr/>
                    <a:lstStyle/>
                    <a:p>
                      <a:r>
                        <a:rPr lang="vi-VN" sz="5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TIỂU HỌC ĐOÀN KẾT</a:t>
                      </a:r>
                      <a:r>
                        <a:rPr lang="vi-VN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6616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0C5684F-DC66-0615-DDE0-E1263AF006EC}"/>
              </a:ext>
            </a:extLst>
          </p:cNvPr>
          <p:cNvSpPr/>
          <p:nvPr/>
        </p:nvSpPr>
        <p:spPr>
          <a:xfrm>
            <a:off x="3657600" y="4349545"/>
            <a:ext cx="10361030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Hình</a:t>
            </a:r>
            <a:r>
              <a:rPr lang="en-US" sz="72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tròn</a:t>
            </a:r>
            <a:r>
              <a:rPr lang="en-US" sz="7200" b="1" dirty="0">
                <a:solidFill>
                  <a:srgbClr val="C00000"/>
                </a:solidFill>
                <a:latin typeface="UTM Aquarelle" panose="02040603050506020204" pitchFamily="18" charset="0"/>
              </a:rPr>
              <a:t>. </a:t>
            </a:r>
            <a:r>
              <a:rPr lang="en-US" sz="72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Đường</a:t>
            </a:r>
            <a:r>
              <a:rPr lang="en-US" sz="72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tròn</a:t>
            </a:r>
            <a:endParaRPr lang="en-US" sz="72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D1792F-22FE-96C6-1FDC-576353C8E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96499"/>
              </p:ext>
            </p:extLst>
          </p:nvPr>
        </p:nvGraphicFramePr>
        <p:xfrm>
          <a:off x="6028664" y="6451528"/>
          <a:ext cx="6230672" cy="2286674"/>
        </p:xfrm>
        <a:graphic>
          <a:graphicData uri="http://schemas.openxmlformats.org/drawingml/2006/table">
            <a:tbl>
              <a:tblPr/>
              <a:tblGrid>
                <a:gridCol w="6230672">
                  <a:extLst>
                    <a:ext uri="{9D8B030D-6E8A-4147-A177-3AD203B41FA5}">
                      <a16:colId xmlns:a16="http://schemas.microsoft.com/office/drawing/2014/main" val="2472702354"/>
                    </a:ext>
                  </a:extLst>
                </a:gridCol>
              </a:tblGrid>
              <a:tr h="2286674">
                <a:tc>
                  <a:txBody>
                    <a:bodyPr/>
                    <a:lstStyle/>
                    <a:p>
                      <a:pPr algn="ctr"/>
                      <a:r>
                        <a:rPr lang="en-US" sz="40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Giáo</a:t>
                      </a:r>
                      <a:r>
                        <a:rPr lang="en-US" sz="40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viên</a:t>
                      </a:r>
                      <a:r>
                        <a:rPr lang="en-US" sz="40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Khúc</a:t>
                      </a:r>
                      <a:r>
                        <a:rPr lang="en-US" sz="40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lang="en-US" sz="40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Yến</a:t>
                      </a:r>
                      <a:endParaRPr lang="en-US" sz="4000" i="0" dirty="0">
                        <a:effectLst/>
                      </a:endParaRPr>
                    </a:p>
                    <a:p>
                      <a:pPr algn="ctr"/>
                      <a:r>
                        <a:rPr lang="en-US" sz="40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lang="en-US" sz="40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5A2</a:t>
                      </a:r>
                      <a:r>
                        <a:rPr lang="en-US" sz="4000" i="0" dirty="0"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663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40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31313" y="6011858"/>
            <a:ext cx="35691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3445217" y="7621826"/>
            <a:ext cx="1029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>
                <a:solidFill>
                  <a:schemeClr val="bg1"/>
                </a:solidFill>
              </a:rPr>
              <a:t>Người</a:t>
            </a:r>
            <a:r>
              <a:rPr lang="en-US" altLang="en-US" sz="4800" b="1" i="1" dirty="0">
                <a:solidFill>
                  <a:schemeClr val="bg1"/>
                </a:solidFill>
              </a:rPr>
              <a:t> ta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thường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dùng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dụng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cụ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vẽ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tròn</a:t>
            </a:r>
            <a:r>
              <a:rPr lang="en-US" altLang="en-US" sz="4800" b="1" i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11260931" y="5962360"/>
            <a:ext cx="3527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6" name="Group 25"/>
          <p:cNvGrpSpPr/>
          <p:nvPr/>
        </p:nvGrpSpPr>
        <p:grpSpPr>
          <a:xfrm>
            <a:off x="10668000" y="1195223"/>
            <a:ext cx="4152901" cy="4152901"/>
            <a:chOff x="7067550" y="3067050"/>
            <a:chExt cx="4152901" cy="4152901"/>
          </a:xfrm>
        </p:grpSpPr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8991600" y="4381500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Oval 61"/>
            <p:cNvSpPr>
              <a:spLocks noChangeArrowheads="1"/>
            </p:cNvSpPr>
            <p:nvPr/>
          </p:nvSpPr>
          <p:spPr bwMode="auto">
            <a:xfrm>
              <a:off x="7067550" y="3067050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31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7629" y="-266700"/>
            <a:ext cx="1297015" cy="1215951"/>
          </a:xfrm>
          <a:prstGeom prst="rect">
            <a:avLst/>
          </a:prstGeom>
        </p:spPr>
      </p:pic>
      <p:sp>
        <p:nvSpPr>
          <p:cNvPr id="40" name="TextBox 19"/>
          <p:cNvSpPr txBox="1"/>
          <p:nvPr/>
        </p:nvSpPr>
        <p:spPr>
          <a:xfrm>
            <a:off x="2983596" y="7211233"/>
            <a:ext cx="8890359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spc="414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35" y="7005178"/>
            <a:ext cx="2765584" cy="27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6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1" grpId="0"/>
      <p:bldP spid="22" grpId="0" animBg="1"/>
      <p:bldP spid="24" grpId="0" animBg="1"/>
      <p:bldP spid="2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0"/>
          <p:cNvGrpSpPr/>
          <p:nvPr/>
        </p:nvGrpSpPr>
        <p:grpSpPr>
          <a:xfrm rot="5400000">
            <a:off x="1294244" y="2475836"/>
            <a:ext cx="6744603" cy="8130529"/>
            <a:chOff x="0" y="0"/>
            <a:chExt cx="1272668" cy="1385864"/>
          </a:xfrm>
        </p:grpSpPr>
        <p:sp>
          <p:nvSpPr>
            <p:cNvPr id="35" name="Freeform 11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895600" y="1227234"/>
            <a:ext cx="11146007" cy="962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bước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để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vẽ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đường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tròn</a:t>
            </a:r>
            <a:endParaRPr lang="en-US" sz="5400" spc="414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20032" y="1323814"/>
            <a:ext cx="749180" cy="80341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75987" y="1323814"/>
            <a:ext cx="749180" cy="8034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5121" y="3877458"/>
            <a:ext cx="630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312" y="5240381"/>
            <a:ext cx="760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2"/>
          <p:cNvSpPr>
            <a:spLocks noChangeArrowheads="1"/>
          </p:cNvSpPr>
          <p:nvPr/>
        </p:nvSpPr>
        <p:spPr bwMode="auto">
          <a:xfrm flipH="1" flipV="1">
            <a:off x="14194007" y="578271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18" name="Group 3"/>
          <p:cNvGrpSpPr>
            <a:grpSpLocks/>
          </p:cNvGrpSpPr>
          <p:nvPr/>
        </p:nvGrpSpPr>
        <p:grpSpPr bwMode="auto">
          <a:xfrm flipH="1">
            <a:off x="10415929" y="7231471"/>
            <a:ext cx="3714750" cy="5068888"/>
            <a:chOff x="3162" y="515"/>
            <a:chExt cx="2340" cy="3193"/>
          </a:xfrm>
        </p:grpSpPr>
        <p:grpSp>
          <p:nvGrpSpPr>
            <p:cNvPr id="119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133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3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44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120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2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2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2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145" name="AutoShape 30"/>
          <p:cNvSpPr>
            <a:spLocks noChangeArrowheads="1"/>
          </p:cNvSpPr>
          <p:nvPr/>
        </p:nvSpPr>
        <p:spPr bwMode="auto">
          <a:xfrm rot="20674274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AutoShape 31"/>
          <p:cNvSpPr>
            <a:spLocks noChangeArrowheads="1"/>
          </p:cNvSpPr>
          <p:nvPr/>
        </p:nvSpPr>
        <p:spPr bwMode="auto">
          <a:xfrm rot="9166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AutoShape 32"/>
          <p:cNvSpPr>
            <a:spLocks noChangeArrowheads="1"/>
          </p:cNvSpPr>
          <p:nvPr/>
        </p:nvSpPr>
        <p:spPr bwMode="auto">
          <a:xfrm rot="6290864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AutoShape 33"/>
          <p:cNvSpPr>
            <a:spLocks noChangeArrowheads="1"/>
          </p:cNvSpPr>
          <p:nvPr/>
        </p:nvSpPr>
        <p:spPr bwMode="auto">
          <a:xfrm rot="80739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34"/>
          <p:cNvSpPr>
            <a:spLocks noChangeArrowheads="1"/>
          </p:cNvSpPr>
          <p:nvPr/>
        </p:nvSpPr>
        <p:spPr bwMode="auto">
          <a:xfrm rot="18901168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AutoShape 35"/>
          <p:cNvSpPr>
            <a:spLocks noChangeArrowheads="1"/>
          </p:cNvSpPr>
          <p:nvPr/>
        </p:nvSpPr>
        <p:spPr bwMode="auto">
          <a:xfrm rot="2740021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utoShape 36"/>
          <p:cNvSpPr>
            <a:spLocks noChangeArrowheads="1"/>
          </p:cNvSpPr>
          <p:nvPr/>
        </p:nvSpPr>
        <p:spPr bwMode="auto">
          <a:xfrm rot="455584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37"/>
          <p:cNvSpPr>
            <a:spLocks noChangeArrowheads="1"/>
          </p:cNvSpPr>
          <p:nvPr/>
        </p:nvSpPr>
        <p:spPr bwMode="auto">
          <a:xfrm rot="13522789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AutoShape 38"/>
          <p:cNvSpPr>
            <a:spLocks noChangeArrowheads="1"/>
          </p:cNvSpPr>
          <p:nvPr/>
        </p:nvSpPr>
        <p:spPr bwMode="auto">
          <a:xfrm rot="991160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AutoShape 39"/>
          <p:cNvSpPr>
            <a:spLocks noChangeArrowheads="1"/>
          </p:cNvSpPr>
          <p:nvPr/>
        </p:nvSpPr>
        <p:spPr bwMode="auto">
          <a:xfrm rot="11709761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40"/>
          <p:cNvSpPr>
            <a:spLocks noChangeArrowheads="1"/>
          </p:cNvSpPr>
          <p:nvPr/>
        </p:nvSpPr>
        <p:spPr bwMode="auto">
          <a:xfrm rot="15325746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41"/>
          <p:cNvSpPr>
            <a:spLocks noChangeArrowheads="1"/>
          </p:cNvSpPr>
          <p:nvPr/>
        </p:nvSpPr>
        <p:spPr bwMode="auto">
          <a:xfrm rot="17113732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Text Box 42"/>
          <p:cNvSpPr txBox="1">
            <a:spLocks noChangeArrowheads="1"/>
          </p:cNvSpPr>
          <p:nvPr/>
        </p:nvSpPr>
        <p:spPr bwMode="auto">
          <a:xfrm>
            <a:off x="14041607" y="593511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158" name="Line 14"/>
          <p:cNvSpPr>
            <a:spLocks noChangeShapeType="1"/>
          </p:cNvSpPr>
          <p:nvPr/>
        </p:nvSpPr>
        <p:spPr bwMode="auto">
          <a:xfrm>
            <a:off x="12365207" y="585891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104"/>
          <p:cNvSpPr txBox="1">
            <a:spLocks noChangeArrowheads="1"/>
          </p:cNvSpPr>
          <p:nvPr/>
        </p:nvSpPr>
        <p:spPr bwMode="auto">
          <a:xfrm>
            <a:off x="12822407" y="555411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pic>
        <p:nvPicPr>
          <p:cNvPr id="16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98210" y="4672203"/>
            <a:ext cx="2055781" cy="5813861"/>
          </a:xfrm>
          <a:prstGeom prst="rect">
            <a:avLst/>
          </a:prstGeom>
        </p:spPr>
      </p:pic>
      <p:pic>
        <p:nvPicPr>
          <p:cNvPr id="161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2456" y="1227234"/>
            <a:ext cx="1105711" cy="1122031"/>
          </a:xfrm>
          <a:prstGeom prst="rect">
            <a:avLst/>
          </a:prstGeom>
        </p:spPr>
      </p:pic>
      <p:pic>
        <p:nvPicPr>
          <p:cNvPr id="162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16849137" y="980534"/>
            <a:ext cx="728178" cy="728178"/>
          </a:xfrm>
          <a:prstGeom prst="rect">
            <a:avLst/>
          </a:prstGeom>
        </p:spPr>
      </p:pic>
      <p:pic>
        <p:nvPicPr>
          <p:cNvPr id="163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5116" y="9170690"/>
            <a:ext cx="437968" cy="43796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14707" y="7475152"/>
            <a:ext cx="7603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com-pa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0.00586 L 0.1073 -0.387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-19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57" grpId="0"/>
      <p:bldP spid="159" grpId="0"/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-5364" y="-995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91214" y="3942886"/>
            <a:ext cx="13705572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Up to      % </a:t>
            </a:r>
          </a:p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of</a:t>
            </a: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 the human adult body </a:t>
            </a:r>
          </a:p>
          <a:p>
            <a:pPr algn="ctr">
              <a:lnSpc>
                <a:spcPts val="7280"/>
              </a:lnSpc>
            </a:pP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is water.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525284" y="6657677"/>
            <a:ext cx="1610934" cy="36764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24146">
            <a:off x="6594525" y="-231253"/>
            <a:ext cx="1084856" cy="1699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35026" y="-47082"/>
            <a:ext cx="2847221" cy="9538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42696" y="895973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00237" y="684193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3741264" y="4781358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51885" y="8425561"/>
            <a:ext cx="5003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91551" y="3131509"/>
            <a:ext cx="953645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88780" y="6591352"/>
            <a:ext cx="9322893" cy="16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OA = OB = OC.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960557" y="2988315"/>
            <a:ext cx="1885138" cy="216079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798862" y="2234243"/>
            <a:ext cx="55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70754" y="5196903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25905" y="2288217"/>
            <a:ext cx="5829581" cy="570003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985641" y="5174056"/>
            <a:ext cx="2088653" cy="184292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199707" y="7190188"/>
            <a:ext cx="434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</a:rPr>
              <a:t>B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 flipV="1">
            <a:off x="1049783" y="4938886"/>
            <a:ext cx="2909962" cy="21022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71913" y="4799158"/>
            <a:ext cx="30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+mj-lt"/>
              </a:rPr>
              <a:t>C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3712095" y="4147634"/>
            <a:ext cx="2476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45695" y="6128834"/>
            <a:ext cx="114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816495" y="3919034"/>
            <a:ext cx="457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4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 animBg="1"/>
      <p:bldP spid="21" grpId="0"/>
      <p:bldP spid="23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838701" y="-3429000"/>
            <a:ext cx="8610598" cy="17145000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8061555" y="5278757"/>
            <a:ext cx="921245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gấp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8084946" y="2095500"/>
            <a:ext cx="9212454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nối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M,N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qua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O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418487" y="2849562"/>
            <a:ext cx="5494338" cy="549433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1418487" y="5596732"/>
            <a:ext cx="5494338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7035788" y="5596731"/>
            <a:ext cx="665496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N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09600" y="5491123"/>
            <a:ext cx="766652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M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41025" y="4610100"/>
            <a:ext cx="497792" cy="14465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3941025" y="5814289"/>
            <a:ext cx="729385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O</a:t>
            </a:r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8730" y="4473139"/>
            <a:ext cx="2055781" cy="5813861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74">
            <a:off x="15831654" y="6078769"/>
            <a:ext cx="2841104" cy="447738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13021">
            <a:off x="17509969" y="21893"/>
            <a:ext cx="637179" cy="2384003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03468" y="7649484"/>
            <a:ext cx="1989394" cy="2675224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6025" y="531427"/>
            <a:ext cx="1120227" cy="1136762"/>
          </a:xfrm>
          <a:prstGeom prst="rect">
            <a:avLst/>
          </a:prstGeom>
        </p:spPr>
      </p:pic>
      <p:pic>
        <p:nvPicPr>
          <p:cNvPr id="46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10128" y="409509"/>
            <a:ext cx="550610" cy="550610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9659" y="8917473"/>
            <a:ext cx="894783" cy="89478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5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35788" y="9883853"/>
            <a:ext cx="2276917" cy="58371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134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2" y="2769302"/>
            <a:ext cx="8947460" cy="6869997"/>
            <a:chOff x="0" y="0"/>
            <a:chExt cx="4562371" cy="1352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73843" y="7091822"/>
            <a:ext cx="1390673" cy="3173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342254">
            <a:off x="245567" y="1295639"/>
            <a:ext cx="1444400" cy="2263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43883" y="514135"/>
            <a:ext cx="5656595" cy="1186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46024" y="456776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290851" y="1104477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4092604" y="3227328"/>
            <a:ext cx="3245869" cy="2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/>
          <p:cNvSpPr txBox="1"/>
          <p:nvPr/>
        </p:nvSpPr>
        <p:spPr>
          <a:xfrm>
            <a:off x="5924209" y="514135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atin typeface="+mj-lt"/>
              </a:rPr>
              <a:t>Thử</a:t>
            </a:r>
            <a:r>
              <a:rPr lang="en-GB" sz="6600" dirty="0">
                <a:latin typeface="+mj-lt"/>
              </a:rPr>
              <a:t> </a:t>
            </a:r>
            <a:r>
              <a:rPr lang="en-GB" sz="6600" dirty="0" err="1">
                <a:latin typeface="+mj-lt"/>
              </a:rPr>
              <a:t>thách</a:t>
            </a:r>
            <a:r>
              <a:rPr lang="en-GB" sz="6600" dirty="0">
                <a:latin typeface="+mj-lt"/>
              </a:rPr>
              <a:t> 1</a:t>
            </a:r>
            <a:endParaRPr lang="en-US" sz="6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5996" y="3194082"/>
            <a:ext cx="79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/>
              <a:t>Vẽ</a:t>
            </a:r>
            <a:r>
              <a:rPr lang="en-GB" sz="4800" b="1" dirty="0"/>
              <a:t> </a:t>
            </a:r>
            <a:r>
              <a:rPr lang="en-GB" sz="4800" b="1" dirty="0" err="1"/>
              <a:t>hình</a:t>
            </a:r>
            <a:r>
              <a:rPr lang="en-GB" sz="4800" b="1" dirty="0"/>
              <a:t> </a:t>
            </a:r>
            <a:r>
              <a:rPr lang="en-GB" sz="4800" b="1" dirty="0" err="1"/>
              <a:t>tròn</a:t>
            </a:r>
            <a:r>
              <a:rPr lang="en-GB" sz="4800" b="1" dirty="0"/>
              <a:t> </a:t>
            </a:r>
            <a:r>
              <a:rPr lang="en-GB" sz="4800" b="1" dirty="0" err="1"/>
              <a:t>có</a:t>
            </a:r>
            <a:r>
              <a:rPr lang="en-GB" sz="4800" b="1" dirty="0"/>
              <a:t> </a:t>
            </a:r>
            <a:r>
              <a:rPr lang="en-GB" sz="4800" b="1" dirty="0" err="1"/>
              <a:t>bán</a:t>
            </a:r>
            <a:r>
              <a:rPr lang="en-GB" sz="4800" b="1" dirty="0"/>
              <a:t> </a:t>
            </a:r>
            <a:r>
              <a:rPr lang="en-GB" sz="4800" b="1" dirty="0" err="1"/>
              <a:t>kính</a:t>
            </a:r>
            <a:r>
              <a:rPr lang="en-GB" sz="4800" b="1" dirty="0"/>
              <a:t> 3 cm</a:t>
            </a:r>
            <a:endParaRPr lang="en-US" sz="4800" b="1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368630" y="5582112"/>
            <a:ext cx="71988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4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3 cm.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368630" y="4609579"/>
            <a:ext cx="41770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464013" y="7139969"/>
            <a:ext cx="82325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2433717" y="4451820"/>
            <a:ext cx="1658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3cm</a:t>
            </a: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1125200" y="3443444"/>
            <a:ext cx="5160977" cy="4976656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3716000" y="3443442"/>
            <a:ext cx="0" cy="26144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3631998" y="2628900"/>
            <a:ext cx="998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9900"/>
                </a:solidFill>
                <a:latin typeface="+mj-lt"/>
              </a:rPr>
              <a:t>A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3487400" y="4936510"/>
            <a:ext cx="73728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dirty="0">
                <a:latin typeface="+mj-lt"/>
                <a:cs typeface="Arial" panose="020B0604020202020204" pitchFamily="34" charset="0"/>
              </a:rPr>
              <a:t>.</a:t>
            </a:r>
            <a:r>
              <a:rPr lang="en-US" altLang="en-US" sz="60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565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307427" y="1421786"/>
            <a:ext cx="9903373" cy="8393246"/>
            <a:chOff x="0" y="0"/>
            <a:chExt cx="2706135" cy="192686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47523" y="723900"/>
            <a:ext cx="2596296" cy="869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322" y="1851400"/>
            <a:ext cx="847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Vẽ</a:t>
            </a:r>
            <a:r>
              <a:rPr lang="en-GB" sz="4800" dirty="0"/>
              <a:t> </a:t>
            </a:r>
            <a:r>
              <a:rPr lang="en-GB" sz="4800" dirty="0" err="1"/>
              <a:t>hình</a:t>
            </a:r>
            <a:r>
              <a:rPr lang="en-GB" sz="4800" dirty="0"/>
              <a:t> </a:t>
            </a:r>
            <a:r>
              <a:rPr lang="en-GB" sz="4800" dirty="0" err="1"/>
              <a:t>tròn</a:t>
            </a:r>
            <a:r>
              <a:rPr lang="en-GB" sz="4800" dirty="0"/>
              <a:t> </a:t>
            </a:r>
            <a:r>
              <a:rPr lang="en-GB" sz="4800" dirty="0" err="1"/>
              <a:t>có</a:t>
            </a:r>
            <a:r>
              <a:rPr lang="en-GB" sz="4800" dirty="0"/>
              <a:t> </a:t>
            </a:r>
            <a:r>
              <a:rPr lang="en-GB" sz="4800" dirty="0" err="1"/>
              <a:t>đường</a:t>
            </a:r>
            <a:r>
              <a:rPr lang="en-GB" sz="4800" dirty="0"/>
              <a:t> </a:t>
            </a:r>
            <a:r>
              <a:rPr lang="en-GB" sz="4800" dirty="0" err="1"/>
              <a:t>kính</a:t>
            </a:r>
            <a:r>
              <a:rPr lang="en-GB" sz="4800" dirty="0"/>
              <a:t> 5 cm</a:t>
            </a:r>
            <a:endParaRPr lang="en-US" sz="48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8728" y="6388789"/>
            <a:ext cx="9482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err="1"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000"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2,5 cm.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97842" y="4700508"/>
            <a:ext cx="3810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17040" y="7807673"/>
            <a:ext cx="87079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817041" y="3335902"/>
            <a:ext cx="6026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Bán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kính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tròn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là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: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273348" y="3397456"/>
            <a:ext cx="34467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5 : 2 = 2,5 cm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2486386" y="4762500"/>
            <a:ext cx="4353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4349161" y="4048297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5cm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2962231" y="4177725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j-lt"/>
              </a:rPr>
              <a:t>2,5cm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4478000" y="4116675"/>
            <a:ext cx="674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+mj-lt"/>
              </a:rPr>
              <a:t>.O</a:t>
            </a:r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>
            <a:off x="12486386" y="2682397"/>
            <a:ext cx="4353814" cy="43538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86386" y="4842258"/>
            <a:ext cx="3095867" cy="3739913"/>
            <a:chOff x="12486386" y="4842258"/>
            <a:chExt cx="3095867" cy="3739913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539289" y="4842258"/>
              <a:ext cx="2054647" cy="3108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486386" y="7874285"/>
              <a:ext cx="30958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/>
                <a:t>Tâm</a:t>
              </a:r>
              <a:r>
                <a:rPr lang="en-GB" sz="4000" dirty="0"/>
                <a:t> O</a:t>
              </a:r>
              <a:endParaRPr lang="en-US" sz="4000" dirty="0"/>
            </a:p>
          </p:txBody>
        </p:sp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id="{79962CFD-783B-4E23-847E-726F0290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895734" y="7113264"/>
            <a:ext cx="1390673" cy="3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1104900"/>
            <a:ext cx="17221200" cy="87197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0" y="134724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Thử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thách</a:t>
            </a:r>
            <a:r>
              <a:rPr lang="en-GB" sz="6000" b="1" dirty="0">
                <a:solidFill>
                  <a:schemeClr val="bg1"/>
                </a:solidFill>
              </a:rPr>
              <a:t> 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43000" y="2255287"/>
            <a:ext cx="1600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	Cho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AB = 4cm.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Hãy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vẽ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B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đều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2cm.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92516" y="7046058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704502" y="6951000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6888161" y="6961026"/>
            <a:ext cx="2884678" cy="11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251192" y="7046058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8615815" y="7012554"/>
            <a:ext cx="1152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713865" y="6438900"/>
            <a:ext cx="309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31869" y="6431459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pic>
        <p:nvPicPr>
          <p:cNvPr id="3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56420" flipH="1">
            <a:off x="-258303" y="3497254"/>
            <a:ext cx="4119377" cy="6907492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88202" flipH="1">
            <a:off x="16823431" y="1846643"/>
            <a:ext cx="1441515" cy="1441515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82164" y="5941028"/>
            <a:ext cx="4499284" cy="4114800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92795">
            <a:off x="3931390" y="9841374"/>
            <a:ext cx="2276917" cy="583719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891272" y="6364548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8451913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5351970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918513" y="6120825"/>
            <a:ext cx="1408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8273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759069" y="5130377"/>
            <a:ext cx="6769862" cy="89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442">
                <a:solidFill>
                  <a:srgbClr val="F6EA9D"/>
                </a:solidFill>
                <a:latin typeface="IreneFlorentina Bold"/>
              </a:rPr>
              <a:t>Round 2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242240" y="4078504"/>
            <a:ext cx="4616863" cy="620849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8117" y="1885391"/>
            <a:ext cx="5882319" cy="3351074"/>
            <a:chOff x="-267042" y="-249612"/>
            <a:chExt cx="2310851" cy="1352117"/>
          </a:xfrm>
        </p:grpSpPr>
        <p:sp>
          <p:nvSpPr>
            <p:cNvPr id="9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4146">
            <a:off x="-155171" y="1592548"/>
            <a:ext cx="1116705" cy="174982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342" y="1451167"/>
            <a:ext cx="5146128" cy="953819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02775" y="1499703"/>
            <a:ext cx="969772" cy="1187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4096" y="1481656"/>
            <a:ext cx="441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9846" y="3190243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chemeClr val="bg1"/>
                </a:solidFill>
              </a:rPr>
              <a:t>Vẽ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theo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mẫu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1" name="Oval 2">
            <a:extLst>
              <a:ext uri="{FF2B5EF4-FFF2-40B4-BE49-F238E27FC236}">
                <a16:creationId xmlns:a16="http://schemas.microsoft.com/office/drawing/2014/main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090" y="2890117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32" name="Arc 3">
            <a:extLst>
              <a:ext uri="{FF2B5EF4-FFF2-40B4-BE49-F238E27FC236}">
                <a16:creationId xmlns:a16="http://schemas.microsoft.com/office/drawing/2014/main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7143088" y="5585694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33" name="Arc 4">
            <a:extLst>
              <a:ext uri="{FF2B5EF4-FFF2-40B4-BE49-F238E27FC236}">
                <a16:creationId xmlns:a16="http://schemas.microsoft.com/office/drawing/2014/main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0114890" y="4433169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87474"/>
              </p:ext>
            </p:extLst>
          </p:nvPr>
        </p:nvGraphicFramePr>
        <p:xfrm>
          <a:off x="6342988" y="2090017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1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/>
          <p:nvPr/>
        </p:nvGrpSpPr>
        <p:grpSpPr>
          <a:xfrm>
            <a:off x="475263" y="1662112"/>
            <a:ext cx="8572252" cy="6681788"/>
            <a:chOff x="0" y="0"/>
            <a:chExt cx="2706135" cy="1926860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5362" name="Oval 2">
            <a:extLst>
              <a:ext uri="{FF2B5EF4-FFF2-40B4-BE49-F238E27FC236}">
                <a16:creationId xmlns:a16="http://schemas.microsoft.com/office/drawing/2014/main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100" y="2971800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363" name="Arc 3">
            <a:extLst>
              <a:ext uri="{FF2B5EF4-FFF2-40B4-BE49-F238E27FC236}">
                <a16:creationId xmlns:a16="http://schemas.microsoft.com/office/drawing/2014/main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10706098" y="5667377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364" name="Arc 4">
            <a:extLst>
              <a:ext uri="{FF2B5EF4-FFF2-40B4-BE49-F238E27FC236}">
                <a16:creationId xmlns:a16="http://schemas.microsoft.com/office/drawing/2014/main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3677900" y="4514852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5365" name="Group 5">
            <a:extLst>
              <a:ext uri="{FF2B5EF4-FFF2-40B4-BE49-F238E27FC236}">
                <a16:creationId xmlns:a16="http://schemas.microsoft.com/office/drawing/2014/main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18502"/>
              </p:ext>
            </p:extLst>
          </p:nvPr>
        </p:nvGraphicFramePr>
        <p:xfrm>
          <a:off x="9905998" y="2171700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88" name="Text Box 128">
            <a:extLst>
              <a:ext uri="{FF2B5EF4-FFF2-40B4-BE49-F238E27FC236}">
                <a16:creationId xmlns:a16="http://schemas.microsoft.com/office/drawing/2014/main" id="{A30BD29C-AA03-420B-9FC6-2EC440BB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788195"/>
            <a:ext cx="2762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491" name="Text Box 131">
            <a:extLst>
              <a:ext uri="{FF2B5EF4-FFF2-40B4-BE49-F238E27FC236}">
                <a16:creationId xmlns:a16="http://schemas.microsoft.com/office/drawing/2014/main" id="{D5AC6B13-A656-483E-9D75-582D2EAE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82" y="3446977"/>
            <a:ext cx="8493518" cy="44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4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cạnh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trái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ô vuông.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492" name="Text Box 132">
            <a:extLst>
              <a:ext uri="{FF2B5EF4-FFF2-40B4-BE49-F238E27FC236}">
                <a16:creationId xmlns:a16="http://schemas.microsoft.com/office/drawing/2014/main" id="{D5FF00B0-C95B-4E68-B0C1-00D3E278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4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3" name="Line 133">
            <a:extLst>
              <a:ext uri="{FF2B5EF4-FFF2-40B4-BE49-F238E27FC236}">
                <a16:creationId xmlns:a16="http://schemas.microsoft.com/office/drawing/2014/main" id="{CFD125D7-4E3B-483B-85A9-8F245AA33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77898" y="2971800"/>
            <a:ext cx="0" cy="2971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4" name="Text Box 134">
            <a:extLst>
              <a:ext uri="{FF2B5EF4-FFF2-40B4-BE49-F238E27FC236}">
                <a16:creationId xmlns:a16="http://schemas.microsoft.com/office/drawing/2014/main" id="{25FF074A-9476-4EF8-88A0-C6F39EC7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13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5" name="Text Box 135">
            <a:extLst>
              <a:ext uri="{FF2B5EF4-FFF2-40B4-BE49-F238E27FC236}">
                <a16:creationId xmlns:a16="http://schemas.microsoft.com/office/drawing/2014/main" id="{27E56833-1D84-4F52-8662-4517D21C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100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6" name="Line 136">
            <a:extLst>
              <a:ext uri="{FF2B5EF4-FFF2-40B4-BE49-F238E27FC236}">
                <a16:creationId xmlns:a16="http://schemas.microsoft.com/office/drawing/2014/main" id="{5D2A470A-FB61-4977-8242-32440D476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637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7" name="Line 137">
            <a:extLst>
              <a:ext uri="{FF2B5EF4-FFF2-40B4-BE49-F238E27FC236}">
                <a16:creationId xmlns:a16="http://schemas.microsoft.com/office/drawing/2014/main" id="{CB8FD192-D9BA-454E-85AA-8EB0EE0347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060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17" name="Group 3"/>
          <p:cNvGrpSpPr/>
          <p:nvPr/>
        </p:nvGrpSpPr>
        <p:grpSpPr>
          <a:xfrm>
            <a:off x="1050382" y="763718"/>
            <a:ext cx="4007754" cy="2308271"/>
            <a:chOff x="-267042" y="-249612"/>
            <a:chExt cx="2310851" cy="1352117"/>
          </a:xfrm>
        </p:grpSpPr>
        <p:sp>
          <p:nvSpPr>
            <p:cNvPr id="18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4146">
            <a:off x="249075" y="307814"/>
            <a:ext cx="1484788" cy="2326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0594" y="916887"/>
            <a:ext cx="414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48910" y="1968909"/>
            <a:ext cx="281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Vẽ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theo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mẫu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2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6" dur="1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  <p:bldP spid="15492" grpId="0"/>
      <p:bldP spid="15494" grpId="0"/>
      <p:bldP spid="15494" grpId="1"/>
      <p:bldP spid="15495" grpId="0"/>
      <p:bldP spid="154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88202" flipH="1">
            <a:off x="13947701" y="1006836"/>
            <a:ext cx="1441515" cy="1441515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64576">
            <a:off x="5784787" y="5928659"/>
            <a:ext cx="2275268" cy="1340340"/>
          </a:xfrm>
          <a:prstGeom prst="rect">
            <a:avLst/>
          </a:prstGeom>
        </p:spPr>
      </p:pic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4114801" y="1481138"/>
            <a:ext cx="9751220" cy="25003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vi-VN" sz="8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KHỞI ĐỘNG</a:t>
            </a:r>
            <a:endParaRPr lang="en-US" altLang="vi-VN" sz="81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799263" y="344481"/>
            <a:ext cx="11721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</a:rPr>
              <a:t>Trò chơi</a:t>
            </a:r>
            <a:r>
              <a:rPr lang="en-US" altLang="en-US" sz="4800"/>
              <a:t> : </a:t>
            </a:r>
            <a:r>
              <a:rPr lang="en-US" altLang="en-US" sz="4800">
                <a:solidFill>
                  <a:srgbClr val="FF0000"/>
                </a:solidFill>
              </a:rPr>
              <a:t>Tự giới thiệu bản thân của mình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28650" y="3369846"/>
            <a:ext cx="3200400" cy="2286000"/>
          </a:xfrm>
          <a:prstGeom prst="flowChart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8642781" y="3468604"/>
            <a:ext cx="4457700" cy="2057400"/>
          </a:xfrm>
          <a:prstGeom prst="flowChartInputOutpu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914400" y="7444600"/>
            <a:ext cx="4572000" cy="251460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9198978" y="6837004"/>
            <a:ext cx="6172200" cy="2628900"/>
          </a:xfrm>
          <a:prstGeom prst="flowChartExtra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28650" y="1154484"/>
            <a:ext cx="5294993" cy="2038125"/>
          </a:xfrm>
          <a:prstGeom prst="cloudCallout">
            <a:avLst>
              <a:gd name="adj1" fmla="val 7219"/>
              <a:gd name="adj2" fmla="val 91595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Chào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bạn</a:t>
            </a:r>
            <a:r>
              <a:rPr lang="en-US" altLang="en-US" sz="2400" b="1" dirty="0">
                <a:cs typeface="Arial" panose="020B0604020202020204" pitchFamily="34" charset="0"/>
              </a:rPr>
              <a:t>!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xin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tự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thiệu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chữ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nhật</a:t>
            </a:r>
            <a:r>
              <a:rPr lang="en-US" altLang="en-US" sz="24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16200000">
            <a:off x="1870643" y="4458972"/>
            <a:ext cx="659265" cy="1085849"/>
          </a:xfrm>
          <a:prstGeom prst="moon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 flipH="1">
            <a:off x="12573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 flipH="1">
            <a:off x="27432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16200000">
            <a:off x="10553379" y="4023058"/>
            <a:ext cx="533400" cy="1600200"/>
          </a:xfrm>
          <a:prstGeom prst="moon">
            <a:avLst>
              <a:gd name="adj" fmla="val 50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100056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14915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12801600" y="1307983"/>
            <a:ext cx="4400506" cy="18446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Chào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hành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16200000">
            <a:off x="2960300" y="8141900"/>
            <a:ext cx="480200" cy="1600200"/>
          </a:xfrm>
          <a:prstGeom prst="moon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 flipH="1">
            <a:off x="22517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 flipH="1">
            <a:off x="37376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4457699" y="6305549"/>
            <a:ext cx="4505269" cy="1954249"/>
          </a:xfrm>
          <a:prstGeom prst="cloudCallout">
            <a:avLst>
              <a:gd name="adj1" fmla="val -68680"/>
              <a:gd name="adj2" fmla="val 2806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Hello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 rot="16200000">
            <a:off x="12125440" y="8189566"/>
            <a:ext cx="480195" cy="1164222"/>
          </a:xfrm>
          <a:prstGeom prst="moon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114617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129476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13313778" y="5143497"/>
            <a:ext cx="4669422" cy="20574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, ai </a:t>
            </a:r>
            <a:r>
              <a:rPr lang="en-US" altLang="en-US" sz="2800" b="1" dirty="0" err="1">
                <a:cs typeface="Arial" panose="020B0604020202020204" pitchFamily="34" charset="0"/>
              </a:rPr>
              <a:t>cũng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tam </a:t>
            </a:r>
            <a:r>
              <a:rPr lang="en-US" altLang="en-US" sz="2800" b="1" dirty="0" err="1">
                <a:cs typeface="Arial" panose="020B0604020202020204" pitchFamily="34" charset="0"/>
              </a:rPr>
              <a:t>giác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8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098" grpId="0"/>
      <p:bldP spid="4099" grpId="0" animBg="1"/>
      <p:bldP spid="4100" grpId="0" animBg="1"/>
      <p:bldP spid="4101" grpId="0" animBg="1"/>
      <p:bldP spid="4102" grpId="0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8" grpId="0" animBg="1"/>
      <p:bldP spid="4109" grpId="0" animBg="1"/>
      <p:bldP spid="4110" grpId="0" animBg="1"/>
      <p:bldP spid="4110" grpId="1" animBg="1"/>
      <p:bldP spid="4111" grpId="0" animBg="1"/>
      <p:bldP spid="4112" grpId="0" animBg="1"/>
      <p:bldP spid="4113" grpId="0" animBg="1"/>
      <p:bldP spid="4114" grpId="0" animBg="1"/>
      <p:bldP spid="4114" grpId="1" animBg="1"/>
      <p:bldP spid="4115" grpId="0" animBg="1"/>
      <p:bldP spid="4116" grpId="0" animBg="1"/>
      <p:bldP spid="4117" grpId="0" animBg="1"/>
      <p:bldP spid="4118" grpId="0" animBg="1"/>
      <p:bldP spid="41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3935920" y="4607072"/>
            <a:ext cx="4228254" cy="6663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43000" y="5438054"/>
            <a:ext cx="3129774" cy="484894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688202" flipH="1">
            <a:off x="16658977" y="1750648"/>
            <a:ext cx="1441515" cy="144151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20206">
            <a:off x="1344155" y="1070701"/>
            <a:ext cx="1877377" cy="260746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764576">
            <a:off x="9555076" y="5706527"/>
            <a:ext cx="2275268" cy="1340340"/>
          </a:xfrm>
          <a:prstGeom prst="rect">
            <a:avLst/>
          </a:prstGeom>
        </p:spPr>
      </p:pic>
      <p:sp>
        <p:nvSpPr>
          <p:cNvPr id="18" name="文本框 42">
            <a:extLst>
              <a:ext uri="{FF2B5EF4-FFF2-40B4-BE49-F238E27FC236}">
                <a16:creationId xmlns:a16="http://schemas.microsoft.com/office/drawing/2014/main" id="{0BAC9B54-2235-40B8-A95E-4642B60F642F}"/>
              </a:ext>
            </a:extLst>
          </p:cNvPr>
          <p:cNvSpPr txBox="1"/>
          <p:nvPr/>
        </p:nvSpPr>
        <p:spPr>
          <a:xfrm>
            <a:off x="4814283" y="3121808"/>
            <a:ext cx="758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VẬN DỤNG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ABE475-F2E2-4071-92B9-05A54EE2254F}"/>
              </a:ext>
            </a:extLst>
          </p:cNvPr>
          <p:cNvSpPr/>
          <p:nvPr/>
        </p:nvSpPr>
        <p:spPr>
          <a:xfrm>
            <a:off x="2172943" y="190500"/>
            <a:ext cx="11730555" cy="1905000"/>
          </a:xfrm>
          <a:prstGeom prst="roundRect">
            <a:avLst>
              <a:gd name="adj" fmla="val 6232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67000" y="7335217"/>
            <a:ext cx="11541920" cy="2671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B1040268-265E-4A8E-BA56-DEA053B0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641" y="69265"/>
            <a:ext cx="1146685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7" name="Oval 3">
            <a:extLst>
              <a:ext uri="{FF2B5EF4-FFF2-40B4-BE49-F238E27FC236}">
                <a16:creationId xmlns:a16="http://schemas.microsoft.com/office/drawing/2014/main" id="{D6A1FFE1-A302-48A2-9E57-B5340420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743200"/>
            <a:ext cx="3429000" cy="3429000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>
              <a:solidFill>
                <a:srgbClr val="FF3300"/>
              </a:solidFill>
            </a:endParaRPr>
          </a:p>
        </p:txBody>
      </p:sp>
      <p:sp>
        <p:nvSpPr>
          <p:cNvPr id="16388" name="Oval 4">
            <a:extLst>
              <a:ext uri="{FF2B5EF4-FFF2-40B4-BE49-F238E27FC236}">
                <a16:creationId xmlns:a16="http://schemas.microsoft.com/office/drawing/2014/main" id="{4F05E193-B947-444A-97AC-69FC19AE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570" y="2805113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89" name="Oval 5">
            <a:extLst>
              <a:ext uri="{FF2B5EF4-FFF2-40B4-BE49-F238E27FC236}">
                <a16:creationId xmlns:a16="http://schemas.microsoft.com/office/drawing/2014/main" id="{FB512DAC-E7EB-4313-B64B-8D380757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263" y="2857500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0" name="Line 6">
            <a:extLst>
              <a:ext uri="{FF2B5EF4-FFF2-40B4-BE49-F238E27FC236}">
                <a16:creationId xmlns:a16="http://schemas.microsoft.com/office/drawing/2014/main" id="{55D7E80B-27D9-4AA6-AE24-4C71585EB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4686300"/>
            <a:ext cx="5715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E3138BBA-F0E8-4864-A4B7-281D0665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90" y="6515101"/>
            <a:ext cx="23561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err="1">
                <a:latin typeface="+mj-lt"/>
              </a:rPr>
              <a:t>Hình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tròn</a:t>
            </a:r>
            <a:endParaRPr lang="en-US" altLang="en-US" sz="4000" dirty="0">
              <a:latin typeface="+mj-lt"/>
            </a:endParaRP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37E83AC9-C4BC-4BC5-9754-96B4CE88A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5100" y="57150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B3609C4E-129C-400C-9408-3B5D246C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6515101"/>
            <a:ext cx="28619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Đường tròn</a:t>
            </a: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D40D275-81C9-4B98-8FB4-344F786F4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707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id="{3F0CD174-F326-4A68-B80C-F48ABCF6472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25375" y="4519613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9123089A-A6A7-45C1-B1B5-4D4F10AFDFB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208920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5A193289-8DBF-41C0-B2CF-BB5424CABF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822782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52280DA0-91D3-4B99-A286-A901350F5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0" y="2286000"/>
            <a:ext cx="914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8A0D9455-53D8-4E74-81DA-A1FCC05D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3498" y="1743818"/>
            <a:ext cx="2643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 err="1"/>
              <a:t>Đường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kính</a:t>
            </a:r>
            <a:endParaRPr lang="en-US" altLang="en-US" sz="3600" dirty="0"/>
          </a:p>
        </p:txBody>
      </p:sp>
      <p:sp>
        <p:nvSpPr>
          <p:cNvPr id="16400" name="AutoShape 16">
            <a:extLst>
              <a:ext uri="{FF2B5EF4-FFF2-40B4-BE49-F238E27FC236}">
                <a16:creationId xmlns:a16="http://schemas.microsoft.com/office/drawing/2014/main" id="{F3D14E8A-BD43-4AA8-85F1-1D00694DC5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49213" y="6203157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0D87CC4E-5546-4DB1-8921-0E491000C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94432" y="4572000"/>
            <a:ext cx="207168" cy="171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DFC52C91-6AD1-42F6-B83C-71AF23F084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7100" y="5372100"/>
            <a:ext cx="1600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id="{5AC33DFD-68D8-4D92-9364-C8FE17CB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89" y="6574633"/>
            <a:ext cx="2289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Bán kính </a:t>
            </a: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id="{71E541D8-D16F-480F-AAAC-752DD5D3B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0100" y="4136233"/>
            <a:ext cx="45397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O</a:t>
            </a:r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id="{E112D107-405A-4643-8420-CF707DC8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825" y="4305302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A</a:t>
            </a:r>
          </a:p>
        </p:txBody>
      </p:sp>
      <p:sp>
        <p:nvSpPr>
          <p:cNvPr id="16406" name="Text Box 22">
            <a:extLst>
              <a:ext uri="{FF2B5EF4-FFF2-40B4-BE49-F238E27FC236}">
                <a16:creationId xmlns:a16="http://schemas.microsoft.com/office/drawing/2014/main" id="{38F8B3B0-7A5F-42F5-8994-6D423272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9888" y="4312445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B</a:t>
            </a: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B2F2A951-98D8-4074-8841-3BD9DB94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6246020"/>
            <a:ext cx="43473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gấp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2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lần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bằng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blipFill>
                <a:blip r:embed="rId3"/>
                <a:stretch>
                  <a:fillRect l="-2021" t="-5435" b="-7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09" name="Rectangle 25">
            <a:extLst>
              <a:ext uri="{FF2B5EF4-FFF2-40B4-BE49-F238E27FC236}">
                <a16:creationId xmlns:a16="http://schemas.microsoft.com/office/drawing/2014/main" id="{00FF57DB-93E1-4D80-B8C8-31AA6026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881" y="7296420"/>
            <a:ext cx="7488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latin typeface="+mj-lt"/>
              </a:rPr>
              <a:t>+ </a:t>
            </a:r>
            <a:r>
              <a:rPr lang="en-US" altLang="en-US" sz="4000" b="1" dirty="0" err="1">
                <a:latin typeface="+mj-lt"/>
              </a:rPr>
              <a:t>Các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bán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kính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đều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bằng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nhau</a:t>
            </a:r>
            <a:r>
              <a:rPr lang="en-US" altLang="en-US" sz="4000" b="1" dirty="0">
                <a:latin typeface="+mj-lt"/>
              </a:rPr>
              <a:t>.</a:t>
            </a: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687884" y="4559217"/>
            <a:ext cx="3675647" cy="569466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67" y="6398364"/>
            <a:ext cx="1363311" cy="38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 tmFilter="0,0; .5, 1; 1, 1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6" grpId="0"/>
      <p:bldP spid="16387" grpId="0" animBg="1"/>
      <p:bldP spid="16388" grpId="0" animBg="1"/>
      <p:bldP spid="16389" grpId="0" animBg="1"/>
      <p:bldP spid="16391" grpId="0"/>
      <p:bldP spid="16393" grpId="0"/>
      <p:bldP spid="16395" grpId="0" animBg="1"/>
      <p:bldP spid="16396" grpId="0" animBg="1"/>
      <p:bldP spid="16397" grpId="0" animBg="1"/>
      <p:bldP spid="16399" grpId="0"/>
      <p:bldP spid="16400" grpId="0" animBg="1"/>
      <p:bldP spid="16403" grpId="0"/>
      <p:bldP spid="16404" grpId="0"/>
      <p:bldP spid="16405" grpId="0"/>
      <p:bldP spid="16406" grpId="0"/>
      <p:bldP spid="16407" grpId="0"/>
      <p:bldP spid="16408" grpId="0" build="allAtOnce"/>
      <p:bldP spid="164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67190" y="5549600"/>
            <a:ext cx="8153619" cy="659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200" y="2906739"/>
            <a:ext cx="14765860" cy="2566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CẢM ƠN CÁC </a:t>
            </a: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EM </a:t>
            </a:r>
          </a:p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ĐÃ </a:t>
            </a: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LẮNG NGHE!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2486" y="8781197"/>
            <a:ext cx="1229283" cy="15058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7249" y="5143500"/>
            <a:ext cx="1361553" cy="3107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259169">
            <a:off x="17358006" y="3449382"/>
            <a:ext cx="948055" cy="522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90253" y="3113057"/>
            <a:ext cx="8008145" cy="310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HÌNH TRÒN</a:t>
            </a:r>
          </a:p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ĐƯỜNG TRÒN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398398" y="4510869"/>
            <a:ext cx="5182448" cy="8029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76303" y="6949477"/>
            <a:ext cx="1296684" cy="1123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255739" y="4907844"/>
            <a:ext cx="1003561" cy="10035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48772" y="637935"/>
            <a:ext cx="2518508" cy="2243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980550" y="3255932"/>
            <a:ext cx="1859205" cy="3146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2341593" cy="22186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798328" y="217311"/>
            <a:ext cx="3657600" cy="8412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3118258" y="6949477"/>
            <a:ext cx="831383" cy="940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013529" y="9004923"/>
            <a:ext cx="2011116" cy="10583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5027244" y="2341219"/>
            <a:ext cx="1251468" cy="10809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6627128" y="6697139"/>
            <a:ext cx="987731" cy="9877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7297206" y="4907844"/>
            <a:ext cx="2055781" cy="58138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 rot="-1448480">
            <a:off x="1246556" y="8686492"/>
            <a:ext cx="636863" cy="6368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9885349" y="4221501"/>
            <a:ext cx="513050" cy="51305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 rot="-589352">
            <a:off x="10547860" y="1001364"/>
            <a:ext cx="8767798" cy="19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01"/>
              </a:lnSpc>
              <a:spcBef>
                <a:spcPct val="0"/>
              </a:spcBef>
            </a:pPr>
            <a:r>
              <a:rPr lang="en-US" sz="14779">
                <a:solidFill>
                  <a:srgbClr val="FFF5DE"/>
                </a:solidFill>
                <a:latin typeface="Majesty"/>
              </a:rPr>
              <a:t>Toán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6110978" y="1211886"/>
            <a:ext cx="5372100" cy="5372100"/>
          </a:xfrm>
          <a:prstGeom prst="ellipse">
            <a:avLst/>
          </a:prstGeom>
          <a:solidFill>
            <a:srgbClr val="EAE5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rot="5400000">
            <a:off x="7439716" y="1383336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5400000">
            <a:off x="9654278" y="1366668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 rot="5400000">
            <a:off x="8396978" y="2926386"/>
            <a:ext cx="1257300" cy="28575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796778" y="6583987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Hình tròn</a:t>
            </a: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01523">
            <a:off x="1438963" y="3596392"/>
            <a:ext cx="942062" cy="214993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19505" y="6881364"/>
            <a:ext cx="909162" cy="9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5" grpId="2" animBg="1"/>
      <p:bldP spid="5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9978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9514" y="1376792"/>
            <a:ext cx="8714480" cy="3600899"/>
            <a:chOff x="-30749" y="-128596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-30749" y="-128596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66172" y="1028700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0897" y="6423092"/>
            <a:ext cx="5772044" cy="29594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8423" y="3158104"/>
            <a:ext cx="9036661" cy="710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72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01369" y="2637065"/>
            <a:ext cx="8283431" cy="26511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780" y="6423092"/>
            <a:ext cx="8341620" cy="25451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59114" y="6248846"/>
            <a:ext cx="969772" cy="1187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7583304"/>
            <a:ext cx="892361" cy="9569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88189" y="3308713"/>
            <a:ext cx="670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8189" y="7096496"/>
            <a:ext cx="63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627366"/>
            <a:ext cx="988030" cy="12102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71830" flipH="1">
            <a:off x="3146225" y="5772939"/>
            <a:ext cx="884990" cy="1386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476" y="331217"/>
            <a:ext cx="2765584" cy="2765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98000">
                        <a14:foregroundMark x1="8000" y1="53889" x2="82667" y2="15556"/>
                        <a14:foregroundMark x1="8000" y1="62222" x2="84667" y2="22222"/>
                        <a14:foregroundMark x1="6000" y1="48333" x2="80667" y2="10556"/>
                        <a14:foregroundMark x1="8667" y1="64444" x2="84667" y2="25556"/>
                        <a14:foregroundMark x1="8000" y1="56667" x2="16333" y2="55556"/>
                        <a14:foregroundMark x1="8000" y1="56111" x2="13667" y2="59444"/>
                        <a14:foregroundMark x1="80667" y1="12222" x2="82000" y2="15556"/>
                        <a14:foregroundMark x1="13667" y1="55556" x2="71000" y2="25000"/>
                        <a14:foregroundMark x1="28000" y1="50000" x2="46000" y2="3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125">
            <a:off x="13171095" y="3389579"/>
            <a:ext cx="4350409" cy="261024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140889" y="1350316"/>
            <a:ext cx="2720767" cy="920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344620" y="3695700"/>
            <a:ext cx="5191309" cy="1839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92583" y="3719670"/>
            <a:ext cx="522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C00000"/>
                </a:solidFill>
              </a:rPr>
              <a:t>Thước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err="1">
                <a:solidFill>
                  <a:srgbClr val="C00000"/>
                </a:solidFill>
              </a:rPr>
              <a:t>kẻ</a:t>
            </a:r>
            <a:r>
              <a:rPr lang="en-GB" sz="5400" b="1">
                <a:solidFill>
                  <a:srgbClr val="C00000"/>
                </a:solidFill>
              </a:rPr>
              <a:t> có chia vạch xen-ti-mét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9626" y="132393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Com-pa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1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95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4267200" y="5836727"/>
            <a:ext cx="8477250" cy="3573973"/>
          </a:xfrm>
          <a:prstGeom prst="cloudCallout">
            <a:avLst>
              <a:gd name="adj1" fmla="val -69732"/>
              <a:gd name="adj2" fmla="val 16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10668000" y="1195223"/>
            <a:ext cx="4152901" cy="4152901"/>
            <a:chOff x="10668000" y="1195223"/>
            <a:chExt cx="4152901" cy="4152901"/>
          </a:xfrm>
        </p:grpSpPr>
        <p:sp>
          <p:nvSpPr>
            <p:cNvPr id="5" name="Text Box 52"/>
            <p:cNvSpPr txBox="1">
              <a:spLocks noChangeArrowheads="1"/>
            </p:cNvSpPr>
            <p:nvPr/>
          </p:nvSpPr>
          <p:spPr bwMode="auto">
            <a:xfrm>
              <a:off x="12592050" y="2509673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Oval 61"/>
            <p:cNvSpPr>
              <a:spLocks noChangeArrowheads="1"/>
            </p:cNvSpPr>
            <p:nvPr/>
          </p:nvSpPr>
          <p:spPr bwMode="auto">
            <a:xfrm>
              <a:off x="10668000" y="1195223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456420" flipH="1">
            <a:off x="-237226" y="5068105"/>
            <a:ext cx="3075411" cy="51569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2858" y="6956897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66420" y="590082"/>
            <a:ext cx="988030" cy="1210282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4576">
            <a:off x="16159573" y="8870160"/>
            <a:ext cx="2275268" cy="134034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66959" y="5542683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60853" y="6131355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7DFE7A2-2276-41D0-B1BE-772585080C5D}"/>
              </a:ext>
            </a:extLst>
          </p:cNvPr>
          <p:cNvSpPr/>
          <p:nvPr/>
        </p:nvSpPr>
        <p:spPr>
          <a:xfrm>
            <a:off x="12473246" y="5329928"/>
            <a:ext cx="432594" cy="8684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/>
      <p:bldP spid="12" grpId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val 88"/>
          <p:cNvSpPr/>
          <p:nvPr/>
        </p:nvSpPr>
        <p:spPr>
          <a:xfrm>
            <a:off x="13636076" y="3148861"/>
            <a:ext cx="3677520" cy="3659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5113" y="4183780"/>
            <a:ext cx="4616863" cy="6208496"/>
          </a:xfrm>
          <a:prstGeom prst="rect">
            <a:avLst/>
          </a:prstGeom>
        </p:spPr>
      </p:pic>
      <p:sp>
        <p:nvSpPr>
          <p:cNvPr id="43" name="Oval 2"/>
          <p:cNvSpPr>
            <a:spLocks noChangeArrowheads="1"/>
          </p:cNvSpPr>
          <p:nvPr/>
        </p:nvSpPr>
        <p:spPr bwMode="auto">
          <a:xfrm flipH="1" flipV="1">
            <a:off x="15445125" y="497670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 flipH="1">
            <a:off x="9435470" y="6057900"/>
            <a:ext cx="3714750" cy="5068888"/>
            <a:chOff x="3162" y="515"/>
            <a:chExt cx="2340" cy="3193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59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6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70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46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8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71" name="AutoShape 30"/>
          <p:cNvSpPr>
            <a:spLocks noChangeArrowheads="1"/>
          </p:cNvSpPr>
          <p:nvPr/>
        </p:nvSpPr>
        <p:spPr bwMode="auto">
          <a:xfrm rot="20674274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31"/>
          <p:cNvSpPr>
            <a:spLocks noChangeArrowheads="1"/>
          </p:cNvSpPr>
          <p:nvPr/>
        </p:nvSpPr>
        <p:spPr bwMode="auto">
          <a:xfrm rot="9166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 rot="6290864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3"/>
          <p:cNvSpPr>
            <a:spLocks noChangeArrowheads="1"/>
          </p:cNvSpPr>
          <p:nvPr/>
        </p:nvSpPr>
        <p:spPr bwMode="auto">
          <a:xfrm rot="80739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34"/>
          <p:cNvSpPr>
            <a:spLocks noChangeArrowheads="1"/>
          </p:cNvSpPr>
          <p:nvPr/>
        </p:nvSpPr>
        <p:spPr bwMode="auto">
          <a:xfrm rot="18901168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35"/>
          <p:cNvSpPr>
            <a:spLocks noChangeArrowheads="1"/>
          </p:cNvSpPr>
          <p:nvPr/>
        </p:nvSpPr>
        <p:spPr bwMode="auto">
          <a:xfrm rot="2740021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6"/>
          <p:cNvSpPr>
            <a:spLocks noChangeArrowheads="1"/>
          </p:cNvSpPr>
          <p:nvPr/>
        </p:nvSpPr>
        <p:spPr bwMode="auto">
          <a:xfrm rot="455584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7"/>
          <p:cNvSpPr>
            <a:spLocks noChangeArrowheads="1"/>
          </p:cNvSpPr>
          <p:nvPr/>
        </p:nvSpPr>
        <p:spPr bwMode="auto">
          <a:xfrm rot="13522789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8"/>
          <p:cNvSpPr>
            <a:spLocks noChangeArrowheads="1"/>
          </p:cNvSpPr>
          <p:nvPr/>
        </p:nvSpPr>
        <p:spPr bwMode="auto">
          <a:xfrm rot="991160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39"/>
          <p:cNvSpPr>
            <a:spLocks noChangeArrowheads="1"/>
          </p:cNvSpPr>
          <p:nvPr/>
        </p:nvSpPr>
        <p:spPr bwMode="auto">
          <a:xfrm rot="11709761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40"/>
          <p:cNvSpPr>
            <a:spLocks noChangeArrowheads="1"/>
          </p:cNvSpPr>
          <p:nvPr/>
        </p:nvSpPr>
        <p:spPr bwMode="auto">
          <a:xfrm rot="15325746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 rot="17113732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15292725" y="512910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O</a:t>
            </a:r>
            <a:endParaRPr lang="en-US" altLang="en-US" sz="2400" b="1" dirty="0"/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13616325" y="505290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104"/>
          <p:cNvSpPr txBox="1">
            <a:spLocks noChangeArrowheads="1"/>
          </p:cNvSpPr>
          <p:nvPr/>
        </p:nvSpPr>
        <p:spPr bwMode="auto">
          <a:xfrm>
            <a:off x="14073525" y="47481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35758" y="332333"/>
            <a:ext cx="101368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1A33"/>
                </a:solidFill>
              </a:rPr>
              <a:t>Khi ta dùng com</a:t>
            </a:r>
            <a:r>
              <a:rPr lang="en-GB" sz="4400" dirty="0">
                <a:solidFill>
                  <a:srgbClr val="001A33"/>
                </a:solidFill>
              </a:rPr>
              <a:t>-</a:t>
            </a:r>
            <a:r>
              <a:rPr lang="vi-VN" sz="4400" dirty="0">
                <a:solidFill>
                  <a:srgbClr val="001A33"/>
                </a:solidFill>
              </a:rPr>
              <a:t>pa quay 1 vòng quanh điểm A thì đầu chì vạch trên giấy 1 đường tròn </a:t>
            </a:r>
            <a:r>
              <a:rPr lang="vi-VN" sz="4400">
                <a:solidFill>
                  <a:srgbClr val="001A33"/>
                </a:solidFill>
              </a:rPr>
              <a:t>tâm O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GB" sz="4400" dirty="0">
              <a:solidFill>
                <a:srgbClr val="001A33"/>
              </a:solidFill>
            </a:endParaRPr>
          </a:p>
          <a:p>
            <a:pPr algn="just"/>
            <a:endParaRPr lang="en-GB" sz="4400" dirty="0">
              <a:solidFill>
                <a:srgbClr val="001A33"/>
              </a:solidFill>
            </a:endParaRPr>
          </a:p>
          <a:p>
            <a:pPr algn="just"/>
            <a:r>
              <a:rPr lang="vi-VN" sz="4400" dirty="0">
                <a:solidFill>
                  <a:srgbClr val="001A33"/>
                </a:solidFill>
              </a:rPr>
              <a:t>Hình tròn thì bao gồm đường biên và các phần bên trong đường </a:t>
            </a:r>
            <a:r>
              <a:rPr lang="vi-VN" sz="4400">
                <a:solidFill>
                  <a:srgbClr val="001A33"/>
                </a:solidFill>
              </a:rPr>
              <a:t>biên ấy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US" sz="4400" dirty="0"/>
          </a:p>
        </p:txBody>
      </p:sp>
      <p:sp>
        <p:nvSpPr>
          <p:cNvPr id="88" name="Text Box 42"/>
          <p:cNvSpPr txBox="1">
            <a:spLocks noChangeArrowheads="1"/>
          </p:cNvSpPr>
          <p:nvPr/>
        </p:nvSpPr>
        <p:spPr bwMode="auto">
          <a:xfrm>
            <a:off x="13161663" y="4872886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A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0805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23108 -0.346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4" y="-17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276765" y="4634242"/>
            <a:ext cx="4480145" cy="5519352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8258" y="3812876"/>
            <a:ext cx="933849" cy="1417608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5079" y="7909717"/>
            <a:ext cx="701738" cy="1065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5744" y="155028"/>
            <a:ext cx="15098464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25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264" r="51580" b="15789"/>
          <a:stretch/>
        </p:blipFill>
        <p:spPr>
          <a:xfrm>
            <a:off x="13258800" y="2623333"/>
            <a:ext cx="3200400" cy="342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7" b="94983" l="2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61" y="2848520"/>
            <a:ext cx="3105151" cy="309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76" y="6726598"/>
            <a:ext cx="2725185" cy="272518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8763677" y="5863306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30216" y="595002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Mặt</a:t>
            </a:r>
            <a:r>
              <a:rPr lang="en-GB" sz="3600" dirty="0"/>
              <a:t>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hồ</a:t>
            </a:r>
            <a:endParaRPr lang="en-US" sz="3600" dirty="0"/>
          </a:p>
        </p:txBody>
      </p:sp>
      <p:sp>
        <p:nvSpPr>
          <p:cNvPr id="30" name="Rounded Rectangle 29"/>
          <p:cNvSpPr/>
          <p:nvPr/>
        </p:nvSpPr>
        <p:spPr>
          <a:xfrm>
            <a:off x="13403074" y="6030192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595966" y="6075619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tiền</a:t>
            </a:r>
            <a:r>
              <a:rPr lang="en-GB" sz="3600" dirty="0"/>
              <a:t> </a:t>
            </a:r>
            <a:r>
              <a:rPr lang="en-GB" sz="3600" dirty="0" err="1"/>
              <a:t>xu</a:t>
            </a:r>
            <a:endParaRPr lang="en-US" sz="3600" dirty="0"/>
          </a:p>
        </p:txBody>
      </p:sp>
      <p:sp>
        <p:nvSpPr>
          <p:cNvPr id="32" name="Rounded Rectangle 31"/>
          <p:cNvSpPr/>
          <p:nvPr/>
        </p:nvSpPr>
        <p:spPr>
          <a:xfrm>
            <a:off x="13403074" y="9474309"/>
            <a:ext cx="3684499" cy="679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330310" y="9526369"/>
            <a:ext cx="427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Dây</a:t>
            </a:r>
            <a:r>
              <a:rPr lang="en-GB" sz="3600" dirty="0"/>
              <a:t> </a:t>
            </a:r>
            <a:r>
              <a:rPr lang="en-GB" sz="3600" dirty="0" err="1"/>
              <a:t>chun</a:t>
            </a:r>
            <a:r>
              <a:rPr lang="en-GB" sz="3600" dirty="0"/>
              <a:t> </a:t>
            </a:r>
            <a:r>
              <a:rPr lang="en-GB" sz="3600" dirty="0" err="1"/>
              <a:t>buộc</a:t>
            </a:r>
            <a:r>
              <a:rPr lang="en-GB" sz="3600" dirty="0"/>
              <a:t> </a:t>
            </a:r>
            <a:r>
              <a:rPr lang="en-GB" sz="3600" dirty="0" err="1"/>
              <a:t>tóc</a:t>
            </a:r>
            <a:endParaRPr lang="en-US" sz="3600" dirty="0"/>
          </a:p>
        </p:txBody>
      </p:sp>
      <p:sp>
        <p:nvSpPr>
          <p:cNvPr id="34" name="Rounded Rectangle 33"/>
          <p:cNvSpPr/>
          <p:nvPr/>
        </p:nvSpPr>
        <p:spPr>
          <a:xfrm>
            <a:off x="8838729" y="9476027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332831" y="950726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Bánh</a:t>
            </a:r>
            <a:r>
              <a:rPr lang="en-GB" sz="3600" dirty="0"/>
              <a:t> </a:t>
            </a:r>
            <a:r>
              <a:rPr lang="en-GB" sz="3600" dirty="0" err="1"/>
              <a:t>xe</a:t>
            </a:r>
            <a:endParaRPr lang="en-US" sz="3600" dirty="0"/>
          </a:p>
        </p:txBody>
      </p:sp>
      <p:pic>
        <p:nvPicPr>
          <p:cNvPr id="1028" name="Picture 4" descr="Chun buộc tóc 2452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82" b="99091" l="22267" r="86667">
                        <a14:foregroundMark x1="35467" y1="76182" x2="35467" y2="7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12364" r="13644"/>
          <a:stretch/>
        </p:blipFill>
        <p:spPr bwMode="auto">
          <a:xfrm>
            <a:off x="13595966" y="6575940"/>
            <a:ext cx="3051794" cy="30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3358" y="4173960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Hình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9028" y="6986387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Đường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351</TotalTime>
  <Words>699</Words>
  <Application>Microsoft Office PowerPoint</Application>
  <PresentationFormat>Custom</PresentationFormat>
  <Paragraphs>137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Times New Roman</vt:lpstr>
      <vt:lpstr>IreneFlorentina Bold</vt:lpstr>
      <vt:lpstr>UTM Aquarelle</vt:lpstr>
      <vt:lpstr>Faustina SemiBold</vt:lpstr>
      <vt:lpstr>Calibri</vt:lpstr>
      <vt:lpstr>Wingdings</vt:lpstr>
      <vt:lpstr>Arial</vt:lpstr>
      <vt:lpstr>#9Slide07 SVNBeachwood Sans</vt:lpstr>
      <vt:lpstr>Cambria Math</vt:lpstr>
      <vt:lpstr>#9Slide07 SVNSunshine</vt:lpstr>
      <vt:lpstr>Majesty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Hai Yen</cp:lastModifiedBy>
  <cp:revision>37</cp:revision>
  <dcterms:created xsi:type="dcterms:W3CDTF">2006-08-16T00:00:00Z</dcterms:created>
  <dcterms:modified xsi:type="dcterms:W3CDTF">2024-01-19T10:40:59Z</dcterms:modified>
  <cp:category>9Slide.vn</cp:category>
  <dc:identifier>DAEyY0db_S8</dc:identifier>
</cp:coreProperties>
</file>