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85" r:id="rId2"/>
    <p:sldId id="286" r:id="rId3"/>
    <p:sldId id="310" r:id="rId4"/>
    <p:sldId id="311" r:id="rId5"/>
    <p:sldId id="294" r:id="rId6"/>
    <p:sldId id="293" r:id="rId7"/>
    <p:sldId id="312" r:id="rId8"/>
    <p:sldId id="313" r:id="rId9"/>
    <p:sldId id="291" r:id="rId10"/>
    <p:sldId id="309" r:id="rId11"/>
    <p:sldId id="295" r:id="rId12"/>
    <p:sldId id="304" r:id="rId13"/>
    <p:sldId id="31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01570-D6B9-4668-B6EB-9735E0FC6D0B}" type="datetimeFigureOut">
              <a:rPr lang="en-US" smtClean="0"/>
              <a:t>10/16/2022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E5FD9-297C-41DC-A830-7FC6AE69E8A3}" type="slidenum">
              <a:rPr lang="en-US" smtClean="0"/>
              <a:t>‹#›</a:t>
            </a:fld>
            <a:endParaRPr lang="en-US"/>
          </a:p>
        </p:txBody>
      </p:sp>
    </p:spTree>
    <p:extLst>
      <p:ext uri="{BB962C8B-B14F-4D97-AF65-F5344CB8AC3E}">
        <p14:creationId xmlns:p14="http://schemas.microsoft.com/office/powerpoint/2010/main" val="1868429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3A6E5FD9-297C-41DC-A830-7FC6AE69E8A3}" type="slidenum">
              <a:rPr lang="en-US" smtClean="0"/>
              <a:t>9</a:t>
            </a:fld>
            <a:endParaRPr lang="en-US"/>
          </a:p>
        </p:txBody>
      </p:sp>
    </p:spTree>
    <p:extLst>
      <p:ext uri="{BB962C8B-B14F-4D97-AF65-F5344CB8AC3E}">
        <p14:creationId xmlns:p14="http://schemas.microsoft.com/office/powerpoint/2010/main" val="405439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A6E5FD9-297C-41DC-A830-7FC6AE69E8A3}" type="slidenum">
              <a:rPr lang="en-US" smtClean="0"/>
              <a:t>13</a:t>
            </a:fld>
            <a:endParaRPr lang="en-US"/>
          </a:p>
        </p:txBody>
      </p:sp>
    </p:spTree>
    <p:extLst>
      <p:ext uri="{BB962C8B-B14F-4D97-AF65-F5344CB8AC3E}">
        <p14:creationId xmlns:p14="http://schemas.microsoft.com/office/powerpoint/2010/main" val="1925273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2297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AFD778DC-BC3A-4230-B1EE-A2FED20159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3050" y="342900"/>
            <a:ext cx="1257002" cy="1257002"/>
          </a:xfrm>
          <a:prstGeom prst="rect">
            <a:avLst/>
          </a:prstGeom>
        </p:spPr>
      </p:pic>
    </p:spTree>
    <p:extLst>
      <p:ext uri="{BB962C8B-B14F-4D97-AF65-F5344CB8AC3E}">
        <p14:creationId xmlns:p14="http://schemas.microsoft.com/office/powerpoint/2010/main" val="227759897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3">
            <a:extLst>
              <a:ext uri="{28A0092B-C50C-407E-A947-70E740481C1C}">
                <a14:useLocalDpi xmlns:a14="http://schemas.microsoft.com/office/drawing/2010/main" val="0"/>
              </a:ext>
            </a:extLst>
          </a:blip>
          <a:srcRect l="11382" t="65334" r="64270" b="-1"/>
          <a:stretch/>
        </p:blipFill>
        <p:spPr>
          <a:xfrm>
            <a:off x="9886950" y="3226789"/>
            <a:ext cx="2019297" cy="2028688"/>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3">
            <a:extLst>
              <a:ext uri="{28A0092B-C50C-407E-A947-70E740481C1C}">
                <a14:useLocalDpi xmlns:a14="http://schemas.microsoft.com/office/drawing/2010/main" val="0"/>
              </a:ext>
            </a:extLst>
          </a:blip>
          <a:srcRect l="40373" t="30025" r="35279" b="35308"/>
          <a:stretch/>
        </p:blipFill>
        <p:spPr>
          <a:xfrm>
            <a:off x="882015" y="4419600"/>
            <a:ext cx="2427112" cy="243840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3">
            <a:extLst>
              <a:ext uri="{28A0092B-C50C-407E-A947-70E740481C1C}">
                <a14:useLocalDpi xmlns:a14="http://schemas.microsoft.com/office/drawing/2010/main" val="0"/>
              </a:ext>
            </a:extLst>
          </a:blip>
          <a:srcRect l="68345" t="32667" r="7307" b="32667"/>
          <a:stretch/>
        </p:blipFill>
        <p:spPr>
          <a:xfrm>
            <a:off x="5676420" y="150331"/>
            <a:ext cx="1838806" cy="1847358"/>
          </a:xfrm>
          <a:prstGeom prst="rect">
            <a:avLst/>
          </a:prstGeom>
        </p:spPr>
      </p:pic>
      <p:sp>
        <p:nvSpPr>
          <p:cNvPr id="10" name="TextBox 9">
            <a:extLst>
              <a:ext uri="{FF2B5EF4-FFF2-40B4-BE49-F238E27FC236}">
                <a16:creationId xmlns:a16="http://schemas.microsoft.com/office/drawing/2014/main" id="{BB782CF4-5EAC-4291-9109-D7B1D327120E}"/>
              </a:ext>
            </a:extLst>
          </p:cNvPr>
          <p:cNvSpPr txBox="1"/>
          <p:nvPr/>
        </p:nvSpPr>
        <p:spPr>
          <a:xfrm>
            <a:off x="3009900" y="1809750"/>
            <a:ext cx="66960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libri"/>
                <a:ea typeface="+mn-ea"/>
                <a:cs typeface="+mn-cs"/>
              </a:rPr>
              <a:t>Thứ</a:t>
            </a:r>
            <a:r>
              <a:rPr kumimoji="0" lang="en-US" sz="2800" b="1" i="0" u="none" strike="noStrike" kern="1200" cap="none" spc="0" normalizeH="0" baseline="0" noProof="0" dirty="0">
                <a:ln>
                  <a:noFill/>
                </a:ln>
                <a:solidFill>
                  <a:srgbClr val="0070C0"/>
                </a:solidFill>
                <a:effectLst/>
                <a:uLnTx/>
                <a:uFillTx/>
                <a:latin typeface="Calibri"/>
                <a:ea typeface="+mn-ea"/>
                <a:cs typeface="+mn-cs"/>
              </a:rPr>
              <a:t>…..</a:t>
            </a:r>
            <a:r>
              <a:rPr kumimoji="0" lang="en-US" sz="2800" b="1" i="0" u="none" strike="noStrike" kern="1200" cap="none" spc="0" normalizeH="0" baseline="0" noProof="0" dirty="0" err="1">
                <a:ln>
                  <a:noFill/>
                </a:ln>
                <a:solidFill>
                  <a:srgbClr val="0070C0"/>
                </a:solidFill>
                <a:effectLst/>
                <a:uLnTx/>
                <a:uFillTx/>
                <a:latin typeface="Calibri"/>
                <a:ea typeface="+mn-ea"/>
                <a:cs typeface="+mn-cs"/>
              </a:rPr>
              <a:t>ngày</a:t>
            </a:r>
            <a:r>
              <a:rPr kumimoji="0" lang="en-US" sz="2800" b="1" i="0" u="none" strike="noStrike" kern="1200" cap="none" spc="0" normalizeH="0" baseline="0" noProof="0" dirty="0">
                <a:ln>
                  <a:noFill/>
                </a:ln>
                <a:solidFill>
                  <a:srgbClr val="0070C0"/>
                </a:solidFill>
                <a:effectLst/>
                <a:uLnTx/>
                <a:uFillTx/>
                <a:latin typeface="Calibri"/>
                <a:ea typeface="+mn-ea"/>
                <a:cs typeface="+mn-cs"/>
              </a:rPr>
              <a:t>…..</a:t>
            </a:r>
            <a:r>
              <a:rPr kumimoji="0" lang="en-US" sz="2800" b="1" i="0" u="none" strike="noStrike" kern="1200" cap="none" spc="0" normalizeH="0" baseline="0" noProof="0" dirty="0" err="1">
                <a:ln>
                  <a:noFill/>
                </a:ln>
                <a:solidFill>
                  <a:srgbClr val="0070C0"/>
                </a:solidFill>
                <a:effectLst/>
                <a:uLnTx/>
                <a:uFillTx/>
                <a:latin typeface="Calibri"/>
                <a:ea typeface="+mn-ea"/>
                <a:cs typeface="+mn-cs"/>
              </a:rPr>
              <a:t>tháng</a:t>
            </a:r>
            <a:r>
              <a:rPr kumimoji="0" lang="en-US" sz="2800" b="1" i="0" u="none" strike="noStrike" kern="1200" cap="none" spc="0" normalizeH="0" baseline="0" noProof="0" dirty="0">
                <a:ln>
                  <a:noFill/>
                </a:ln>
                <a:solidFill>
                  <a:srgbClr val="0070C0"/>
                </a:solidFill>
                <a:effectLst/>
                <a:uLnTx/>
                <a:uFillTx/>
                <a:latin typeface="Calibri"/>
                <a:ea typeface="+mn-ea"/>
                <a:cs typeface="+mn-cs"/>
              </a:rPr>
              <a:t>…..</a:t>
            </a:r>
            <a:r>
              <a:rPr kumimoji="0" lang="en-US" sz="2800" b="1" i="0" u="none" strike="noStrike" kern="1200" cap="none" spc="0" normalizeH="0" baseline="0" noProof="0" dirty="0" err="1">
                <a:ln>
                  <a:noFill/>
                </a:ln>
                <a:solidFill>
                  <a:srgbClr val="0070C0"/>
                </a:solidFill>
                <a:effectLst/>
                <a:uLnTx/>
                <a:uFillTx/>
                <a:latin typeface="Calibri"/>
                <a:ea typeface="+mn-ea"/>
                <a:cs typeface="+mn-cs"/>
              </a:rPr>
              <a:t>năm</a:t>
            </a:r>
            <a:r>
              <a:rPr kumimoji="0" lang="en-US" sz="2800" b="1" i="0" u="none" strike="noStrike" kern="1200" cap="none" spc="0" normalizeH="0" baseline="0" noProof="0" dirty="0">
                <a:ln>
                  <a:noFill/>
                </a:ln>
                <a:solidFill>
                  <a:srgbClr val="0070C0"/>
                </a:solidFill>
                <a:effectLst/>
                <a:uLnTx/>
                <a:uFillTx/>
                <a:latin typeface="Calibri"/>
                <a:ea typeface="+mn-ea"/>
                <a:cs typeface="+mn-cs"/>
              </a:rPr>
              <a:t>…….</a:t>
            </a:r>
          </a:p>
        </p:txBody>
      </p:sp>
      <p:pic>
        <p:nvPicPr>
          <p:cNvPr id="11" name="Picture 10">
            <a:extLst>
              <a:ext uri="{FF2B5EF4-FFF2-40B4-BE49-F238E27FC236}">
                <a16:creationId xmlns:a16="http://schemas.microsoft.com/office/drawing/2014/main" id="{ABA06ECB-1CA7-4B82-8682-9F8E6DA42245}"/>
              </a:ext>
            </a:extLst>
          </p:cNvPr>
          <p:cNvPicPr>
            <a:picLocks noChangeAspect="1"/>
          </p:cNvPicPr>
          <p:nvPr/>
        </p:nvPicPr>
        <p:blipFill>
          <a:blip r:embed="rId4"/>
          <a:stretch>
            <a:fillRect/>
          </a:stretch>
        </p:blipFill>
        <p:spPr>
          <a:xfrm>
            <a:off x="1832612" y="2472618"/>
            <a:ext cx="8736325" cy="1646063"/>
          </a:xfrm>
          <a:prstGeom prst="rect">
            <a:avLst/>
          </a:prstGeom>
        </p:spPr>
      </p:pic>
      <p:sp>
        <p:nvSpPr>
          <p:cNvPr id="2" name="TextBox 1">
            <a:extLst>
              <a:ext uri="{FF2B5EF4-FFF2-40B4-BE49-F238E27FC236}">
                <a16:creationId xmlns:a16="http://schemas.microsoft.com/office/drawing/2014/main" id="{6690BC2C-5F57-4D98-956F-84DBA072C6EF}"/>
              </a:ext>
            </a:extLst>
          </p:cNvPr>
          <p:cNvSpPr txBox="1"/>
          <p:nvPr/>
        </p:nvSpPr>
        <p:spPr>
          <a:xfrm>
            <a:off x="5467350" y="4086225"/>
            <a:ext cx="2133600" cy="707886"/>
          </a:xfrm>
          <a:prstGeom prst="rect">
            <a:avLst/>
          </a:prstGeom>
          <a:noFill/>
        </p:spPr>
        <p:txBody>
          <a:bodyPr wrap="square" rtlCol="0">
            <a:spAutoFit/>
          </a:bodyPr>
          <a:lstStyle/>
          <a:p>
            <a:r>
              <a:rPr lang="en-US" sz="4000" b="1" dirty="0"/>
              <a:t>(</a:t>
            </a:r>
            <a:r>
              <a:rPr lang="en-US" sz="4000" b="1" dirty="0" err="1"/>
              <a:t>Tiết</a:t>
            </a:r>
            <a:r>
              <a:rPr lang="en-US" sz="4000" b="1" dirty="0"/>
              <a:t> 3)</a:t>
            </a:r>
          </a:p>
        </p:txBody>
      </p:sp>
    </p:spTree>
    <p:extLst>
      <p:ext uri="{BB962C8B-B14F-4D97-AF65-F5344CB8AC3E}">
        <p14:creationId xmlns:p14="http://schemas.microsoft.com/office/powerpoint/2010/main" val="37856274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down)">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图片 3">
            <a:extLst>
              <a:ext uri="{FF2B5EF4-FFF2-40B4-BE49-F238E27FC236}">
                <a16:creationId xmlns:a16="http://schemas.microsoft.com/office/drawing/2014/main" id="{FCAC8DD8-1EE6-4214-A347-CF19DDA1F746}"/>
              </a:ext>
            </a:extLst>
          </p:cNvPr>
          <p:cNvPicPr>
            <a:picLocks noChangeAspect="1"/>
          </p:cNvPicPr>
          <p:nvPr/>
        </p:nvPicPr>
        <p:blipFill>
          <a:blip r:embed="rId4"/>
          <a:stretch>
            <a:fillRect/>
          </a:stretch>
        </p:blipFill>
        <p:spPr>
          <a:xfrm flipH="1">
            <a:off x="1337409" y="1163253"/>
            <a:ext cx="3696985" cy="3023503"/>
          </a:xfrm>
          <a:prstGeom prst="rect">
            <a:avLst/>
          </a:prstGeom>
        </p:spPr>
      </p:pic>
      <p:sp>
        <p:nvSpPr>
          <p:cNvPr id="5" name="Shape 233">
            <a:extLst>
              <a:ext uri="{FF2B5EF4-FFF2-40B4-BE49-F238E27FC236}">
                <a16:creationId xmlns:a16="http://schemas.microsoft.com/office/drawing/2014/main" id="{3B73CFCA-288E-45E6-967D-4796AF1501AE}"/>
              </a:ext>
            </a:extLst>
          </p:cNvPr>
          <p:cNvSpPr/>
          <p:nvPr/>
        </p:nvSpPr>
        <p:spPr>
          <a:xfrm>
            <a:off x="1923660" y="1624715"/>
            <a:ext cx="2739150" cy="1774845"/>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ctr"/>
            <a:r>
              <a:rPr lang="nl-NL" sz="2800" b="1" dirty="0">
                <a:solidFill>
                  <a:srgbClr val="002060"/>
                </a:solidFill>
              </a:rPr>
              <a:t>Thảo luận, giới thiệu tên và đặc điểm của động vật.</a:t>
            </a:r>
            <a:endParaRPr lang="en-US" sz="2800" b="1" dirty="0">
              <a:solidFill>
                <a:srgbClr val="002060"/>
              </a:solidFill>
            </a:endParaRPr>
          </a:p>
        </p:txBody>
      </p:sp>
      <p:pic>
        <p:nvPicPr>
          <p:cNvPr id="6" name="图片 5">
            <a:extLst>
              <a:ext uri="{FF2B5EF4-FFF2-40B4-BE49-F238E27FC236}">
                <a16:creationId xmlns:a16="http://schemas.microsoft.com/office/drawing/2014/main" id="{16C1D499-813C-4582-9565-F8964FF94EAE}"/>
              </a:ext>
            </a:extLst>
          </p:cNvPr>
          <p:cNvPicPr>
            <a:picLocks noChangeAspect="1"/>
          </p:cNvPicPr>
          <p:nvPr/>
        </p:nvPicPr>
        <p:blipFill>
          <a:blip r:embed="rId4"/>
          <a:stretch>
            <a:fillRect/>
          </a:stretch>
        </p:blipFill>
        <p:spPr>
          <a:xfrm flipH="1">
            <a:off x="7038667" y="1514690"/>
            <a:ext cx="3696985" cy="3023503"/>
          </a:xfrm>
          <a:prstGeom prst="rect">
            <a:avLst/>
          </a:prstGeom>
        </p:spPr>
      </p:pic>
      <p:sp>
        <p:nvSpPr>
          <p:cNvPr id="7" name="Shape 233">
            <a:extLst>
              <a:ext uri="{FF2B5EF4-FFF2-40B4-BE49-F238E27FC236}">
                <a16:creationId xmlns:a16="http://schemas.microsoft.com/office/drawing/2014/main" id="{102EC2E1-FCE5-40DA-B923-7F11FA820452}"/>
              </a:ext>
            </a:extLst>
          </p:cNvPr>
          <p:cNvSpPr/>
          <p:nvPr/>
        </p:nvSpPr>
        <p:spPr>
          <a:xfrm>
            <a:off x="7624918" y="1911006"/>
            <a:ext cx="2739150" cy="190513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ctr" defTabSz="412750" rtl="0" eaLnBrk="1" fontAlgn="auto" latinLnBrk="0" hangingPunct="0">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Thống</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nhất</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kết</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quả</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và</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chia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sẻ</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trước</a:t>
            </a:r>
            <a:r>
              <a:rPr lang="en-US" altLang="zh-CN" sz="2800" b="1" kern="0" dirty="0">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lang="en-US" altLang="zh-CN" sz="2800" b="1" kern="0" dirty="0" err="1">
                <a:solidFill>
                  <a:srgbClr val="002060"/>
                </a:solidFill>
                <a:latin typeface="Calibri" panose="020F0502020204030204" pitchFamily="34" charset="0"/>
                <a:ea typeface="字魂7号-温暖童稚体" panose="00000500000000000000" pitchFamily="2" charset="-122"/>
                <a:cs typeface="Calibri" panose="020F0502020204030204" pitchFamily="34" charset="0"/>
                <a:sym typeface="Lato Regular"/>
              </a:rPr>
              <a:t>lớp</a:t>
            </a:r>
            <a:endParaRPr kumimoji="0" lang="zh-CN" altLang="en-US" sz="2800" b="1" i="0" u="none" strike="noStrike" kern="0" cap="none" spc="0" normalizeH="0" baseline="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endParaRPr>
          </a:p>
        </p:txBody>
      </p:sp>
      <p:pic>
        <p:nvPicPr>
          <p:cNvPr id="9" name="Picture 8" descr="A picture containing doll, toy, vector graphics&#10;&#10;Description automatically generated">
            <a:extLst>
              <a:ext uri="{FF2B5EF4-FFF2-40B4-BE49-F238E27FC236}">
                <a16:creationId xmlns:a16="http://schemas.microsoft.com/office/drawing/2014/main" id="{22E1D2E6-F0C7-49D5-A545-734B80D0DC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7650" y="3981124"/>
            <a:ext cx="3785980" cy="2200601"/>
          </a:xfrm>
          <a:prstGeom prst="rect">
            <a:avLst/>
          </a:prstGeom>
        </p:spPr>
      </p:pic>
    </p:spTree>
    <p:extLst>
      <p:ext uri="{BB962C8B-B14F-4D97-AF65-F5344CB8AC3E}">
        <p14:creationId xmlns:p14="http://schemas.microsoft.com/office/powerpoint/2010/main" val="40002073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098" name="Picture 2" descr="Giải bài 15 Một số bộ phận của động vật và chức năng của chúng">
            <a:extLst>
              <a:ext uri="{FF2B5EF4-FFF2-40B4-BE49-F238E27FC236}">
                <a16:creationId xmlns:a16="http://schemas.microsoft.com/office/drawing/2014/main" id="{2DFD6EFE-5DA0-44BD-8925-A47F5930A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301" y="1987826"/>
            <a:ext cx="4619625" cy="28765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7C740E9-E018-452C-91DD-5E85C7B2785F}"/>
              </a:ext>
            </a:extLst>
          </p:cNvPr>
          <p:cNvGrpSpPr/>
          <p:nvPr/>
        </p:nvGrpSpPr>
        <p:grpSpPr>
          <a:xfrm>
            <a:off x="5269230" y="966559"/>
            <a:ext cx="6579870" cy="2138591"/>
            <a:chOff x="5173980" y="1404709"/>
            <a:chExt cx="6579870" cy="2138591"/>
          </a:xfrm>
        </p:grpSpPr>
        <p:pic>
          <p:nvPicPr>
            <p:cNvPr id="14" name="图片 3">
              <a:extLst>
                <a:ext uri="{FF2B5EF4-FFF2-40B4-BE49-F238E27FC236}">
                  <a16:creationId xmlns:a16="http://schemas.microsoft.com/office/drawing/2014/main" id="{0A1E7C10-6B98-4AFB-8034-EF557A538A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5173980" y="1404709"/>
              <a:ext cx="6579870" cy="2138591"/>
            </a:xfrm>
            <a:prstGeom prst="rect">
              <a:avLst/>
            </a:prstGeom>
          </p:spPr>
        </p:pic>
        <p:sp>
          <p:nvSpPr>
            <p:cNvPr id="15" name="Shape 887">
              <a:extLst>
                <a:ext uri="{FF2B5EF4-FFF2-40B4-BE49-F238E27FC236}">
                  <a16:creationId xmlns:a16="http://schemas.microsoft.com/office/drawing/2014/main" id="{E7802ED6-54F1-49EA-837D-F4774017E6CB}"/>
                </a:ext>
              </a:extLst>
            </p:cNvPr>
            <p:cNvSpPr/>
            <p:nvPr/>
          </p:nvSpPr>
          <p:spPr>
            <a:xfrm>
              <a:off x="6638925" y="2209622"/>
              <a:ext cx="4244191" cy="78996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r>
                <a:rPr lang="en-US" sz="4800" b="1" dirty="0" err="1">
                  <a:solidFill>
                    <a:srgbClr val="FF0000"/>
                  </a:solidFill>
                </a:rPr>
                <a:t>Tên</a:t>
              </a:r>
              <a:r>
                <a:rPr lang="en-US" sz="4800" b="1" dirty="0">
                  <a:solidFill>
                    <a:srgbClr val="FF0000"/>
                  </a:solidFill>
                </a:rPr>
                <a:t>: con </a:t>
              </a:r>
              <a:r>
                <a:rPr lang="en-US" sz="4800" b="1" dirty="0" err="1">
                  <a:solidFill>
                    <a:srgbClr val="FF0000"/>
                  </a:solidFill>
                </a:rPr>
                <a:t>trâu</a:t>
              </a:r>
              <a:r>
                <a:rPr lang="en-US" sz="4800" b="1" dirty="0">
                  <a:solidFill>
                    <a:srgbClr val="FF0000"/>
                  </a:solidFill>
                </a:rPr>
                <a:t>.</a:t>
              </a:r>
            </a:p>
          </p:txBody>
        </p:sp>
      </p:grpSp>
      <p:grpSp>
        <p:nvGrpSpPr>
          <p:cNvPr id="16" name="Group 15">
            <a:extLst>
              <a:ext uri="{FF2B5EF4-FFF2-40B4-BE49-F238E27FC236}">
                <a16:creationId xmlns:a16="http://schemas.microsoft.com/office/drawing/2014/main" id="{CBA31CEE-F5BD-4F31-97D9-09B2946A65E1}"/>
              </a:ext>
            </a:extLst>
          </p:cNvPr>
          <p:cNvGrpSpPr/>
          <p:nvPr/>
        </p:nvGrpSpPr>
        <p:grpSpPr>
          <a:xfrm>
            <a:off x="5362575" y="1933575"/>
            <a:ext cx="6657975" cy="4629150"/>
            <a:chOff x="5173980" y="1347504"/>
            <a:chExt cx="6579870" cy="2138591"/>
          </a:xfrm>
        </p:grpSpPr>
        <p:pic>
          <p:nvPicPr>
            <p:cNvPr id="17" name="图片 3">
              <a:extLst>
                <a:ext uri="{FF2B5EF4-FFF2-40B4-BE49-F238E27FC236}">
                  <a16:creationId xmlns:a16="http://schemas.microsoft.com/office/drawing/2014/main" id="{B745892F-601F-4D03-A656-C6CE1794E9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5173980" y="1347504"/>
              <a:ext cx="6579870" cy="2138591"/>
            </a:xfrm>
            <a:prstGeom prst="rect">
              <a:avLst/>
            </a:prstGeom>
          </p:spPr>
        </p:pic>
        <p:sp>
          <p:nvSpPr>
            <p:cNvPr id="18" name="Shape 887">
              <a:extLst>
                <a:ext uri="{FF2B5EF4-FFF2-40B4-BE49-F238E27FC236}">
                  <a16:creationId xmlns:a16="http://schemas.microsoft.com/office/drawing/2014/main" id="{C95CB4E7-580D-4D52-B256-78BE154DC90D}"/>
                </a:ext>
              </a:extLst>
            </p:cNvPr>
            <p:cNvSpPr/>
            <p:nvPr/>
          </p:nvSpPr>
          <p:spPr>
            <a:xfrm>
              <a:off x="6229351" y="2145403"/>
              <a:ext cx="4653766" cy="91839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Đặc điểm: có lớp lông mao màu đen xám, có sừng cong như cái lưỡi liềm. Con trâu thường giúp người nông dân cày cấy ruộng đất và trở thành bạn với người nông dân.</a:t>
              </a:r>
            </a:p>
          </p:txBody>
        </p:sp>
      </p:grpSp>
    </p:spTree>
    <p:extLst>
      <p:ext uri="{BB962C8B-B14F-4D97-AF65-F5344CB8AC3E}">
        <p14:creationId xmlns:p14="http://schemas.microsoft.com/office/powerpoint/2010/main" val="33646559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15" name="Picture 14">
            <a:extLst>
              <a:ext uri="{FF2B5EF4-FFF2-40B4-BE49-F238E27FC236}">
                <a16:creationId xmlns:a16="http://schemas.microsoft.com/office/drawing/2014/main" id="{1E637D75-C96D-49DA-8A4F-B8957616680D}"/>
              </a:ext>
            </a:extLst>
          </p:cNvPr>
          <p:cNvPicPr>
            <a:picLocks noChangeAspect="1"/>
          </p:cNvPicPr>
          <p:nvPr/>
        </p:nvPicPr>
        <p:blipFill>
          <a:blip r:embed="rId4"/>
          <a:stretch>
            <a:fillRect/>
          </a:stretch>
        </p:blipFill>
        <p:spPr>
          <a:xfrm>
            <a:off x="1652587" y="1285874"/>
            <a:ext cx="9223830" cy="4391025"/>
          </a:xfrm>
          <a:prstGeom prst="rect">
            <a:avLst/>
          </a:prstGeom>
        </p:spPr>
      </p:pic>
    </p:spTree>
    <p:extLst>
      <p:ext uri="{BB962C8B-B14F-4D97-AF65-F5344CB8AC3E}">
        <p14:creationId xmlns:p14="http://schemas.microsoft.com/office/powerpoint/2010/main" val="5537758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F1134F-68A6-46DA-AA10-C327ACE954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74F17991-CFA6-4E8E-A724-9846AC08B61F}"/>
              </a:ext>
            </a:extLst>
          </p:cNvPr>
          <p:cNvPicPr>
            <a:picLocks noChangeAspect="1"/>
          </p:cNvPicPr>
          <p:nvPr/>
        </p:nvPicPr>
        <p:blipFill rotWithShape="1">
          <a:blip r:embed="rId4">
            <a:extLst>
              <a:ext uri="{28A0092B-C50C-407E-A947-70E740481C1C}">
                <a14:useLocalDpi xmlns:a14="http://schemas.microsoft.com/office/drawing/2010/main" val="0"/>
              </a:ext>
            </a:extLst>
          </a:blip>
          <a:srcRect l="11382" t="65334" r="64270" b="-1"/>
          <a:stretch/>
        </p:blipFill>
        <p:spPr>
          <a:xfrm>
            <a:off x="9886950" y="3226789"/>
            <a:ext cx="2019297" cy="2028688"/>
          </a:xfrm>
          <a:prstGeom prst="rect">
            <a:avLst/>
          </a:prstGeom>
        </p:spPr>
      </p:pic>
      <p:pic>
        <p:nvPicPr>
          <p:cNvPr id="5" name="图片 4">
            <a:extLst>
              <a:ext uri="{FF2B5EF4-FFF2-40B4-BE49-F238E27FC236}">
                <a16:creationId xmlns:a16="http://schemas.microsoft.com/office/drawing/2014/main" id="{BF7012FD-D768-4CBB-B701-17DD569AE167}"/>
              </a:ext>
            </a:extLst>
          </p:cNvPr>
          <p:cNvPicPr>
            <a:picLocks noChangeAspect="1"/>
          </p:cNvPicPr>
          <p:nvPr/>
        </p:nvPicPr>
        <p:blipFill rotWithShape="1">
          <a:blip r:embed="rId4">
            <a:extLst>
              <a:ext uri="{28A0092B-C50C-407E-A947-70E740481C1C}">
                <a14:useLocalDpi xmlns:a14="http://schemas.microsoft.com/office/drawing/2010/main" val="0"/>
              </a:ext>
            </a:extLst>
          </a:blip>
          <a:srcRect l="40373" t="30025" r="35279" b="35308"/>
          <a:stretch/>
        </p:blipFill>
        <p:spPr>
          <a:xfrm>
            <a:off x="882015" y="4419600"/>
            <a:ext cx="2427112" cy="2438400"/>
          </a:xfrm>
          <a:prstGeom prst="rect">
            <a:avLst/>
          </a:prstGeom>
        </p:spPr>
      </p:pic>
      <p:pic>
        <p:nvPicPr>
          <p:cNvPr id="6" name="图片 5">
            <a:extLst>
              <a:ext uri="{FF2B5EF4-FFF2-40B4-BE49-F238E27FC236}">
                <a16:creationId xmlns:a16="http://schemas.microsoft.com/office/drawing/2014/main" id="{98C63F03-F1D4-461F-8685-005F72CB1A47}"/>
              </a:ext>
            </a:extLst>
          </p:cNvPr>
          <p:cNvPicPr>
            <a:picLocks noChangeAspect="1"/>
          </p:cNvPicPr>
          <p:nvPr/>
        </p:nvPicPr>
        <p:blipFill rotWithShape="1">
          <a:blip r:embed="rId4">
            <a:extLst>
              <a:ext uri="{28A0092B-C50C-407E-A947-70E740481C1C}">
                <a14:useLocalDpi xmlns:a14="http://schemas.microsoft.com/office/drawing/2010/main" val="0"/>
              </a:ext>
            </a:extLst>
          </a:blip>
          <a:srcRect l="68345" t="32667" r="7307" b="32667"/>
          <a:stretch/>
        </p:blipFill>
        <p:spPr>
          <a:xfrm>
            <a:off x="5676420" y="150331"/>
            <a:ext cx="1838806" cy="1847358"/>
          </a:xfrm>
          <a:prstGeom prst="rect">
            <a:avLst/>
          </a:prstGeom>
        </p:spPr>
      </p:pic>
      <p:pic>
        <p:nvPicPr>
          <p:cNvPr id="9" name="Picture 8">
            <a:extLst>
              <a:ext uri="{FF2B5EF4-FFF2-40B4-BE49-F238E27FC236}">
                <a16:creationId xmlns:a16="http://schemas.microsoft.com/office/drawing/2014/main" id="{3386BE19-E825-4CE1-A7DC-AD4DC65614CE}"/>
              </a:ext>
            </a:extLst>
          </p:cNvPr>
          <p:cNvPicPr>
            <a:picLocks noChangeAspect="1"/>
          </p:cNvPicPr>
          <p:nvPr/>
        </p:nvPicPr>
        <p:blipFill>
          <a:blip r:embed="rId5"/>
          <a:stretch>
            <a:fillRect/>
          </a:stretch>
        </p:blipFill>
        <p:spPr>
          <a:xfrm>
            <a:off x="2103481" y="2824677"/>
            <a:ext cx="8347597" cy="1194874"/>
          </a:xfrm>
          <a:prstGeom prst="rect">
            <a:avLst/>
          </a:prstGeom>
        </p:spPr>
      </p:pic>
    </p:spTree>
    <p:extLst>
      <p:ext uri="{BB962C8B-B14F-4D97-AF65-F5344CB8AC3E}">
        <p14:creationId xmlns:p14="http://schemas.microsoft.com/office/powerpoint/2010/main" val="10374639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312805" y="2631486"/>
            <a:ext cx="4116319" cy="3999236"/>
          </a:xfrm>
          <a:prstGeom prst="rect">
            <a:avLst/>
          </a:prstGeom>
        </p:spPr>
      </p:pic>
      <p:pic>
        <p:nvPicPr>
          <p:cNvPr id="6" name="Picture 5">
            <a:extLst>
              <a:ext uri="{FF2B5EF4-FFF2-40B4-BE49-F238E27FC236}">
                <a16:creationId xmlns:a16="http://schemas.microsoft.com/office/drawing/2014/main" id="{52B5EDA9-3ADF-4375-81C8-580CC8597FC1}"/>
              </a:ext>
            </a:extLst>
          </p:cNvPr>
          <p:cNvPicPr>
            <a:picLocks noChangeAspect="1"/>
          </p:cNvPicPr>
          <p:nvPr/>
        </p:nvPicPr>
        <p:blipFill>
          <a:blip r:embed="rId4"/>
          <a:stretch>
            <a:fillRect/>
          </a:stretch>
        </p:blipFill>
        <p:spPr>
          <a:xfrm>
            <a:off x="3604414" y="2523692"/>
            <a:ext cx="6398799" cy="1469188"/>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con vật">
            <a:hlinkClick r:id="" action="ppaction://media"/>
            <a:extLst>
              <a:ext uri="{FF2B5EF4-FFF2-40B4-BE49-F238E27FC236}">
                <a16:creationId xmlns:a16="http://schemas.microsoft.com/office/drawing/2014/main" id="{C3BAAE88-C4ED-453D-949B-B529724892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104668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0261C07-C42A-4461-AC00-D0E75B1924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8F7E6103-D4C5-47C3-A6AC-13B86018D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85" t="8499" r="12098"/>
          <a:stretch/>
        </p:blipFill>
        <p:spPr>
          <a:xfrm flipH="1">
            <a:off x="312805" y="2631486"/>
            <a:ext cx="4116319" cy="3999236"/>
          </a:xfrm>
          <a:prstGeom prst="rect">
            <a:avLst/>
          </a:prstGeom>
        </p:spPr>
      </p:pic>
      <p:pic>
        <p:nvPicPr>
          <p:cNvPr id="7" name="Picture 6">
            <a:extLst>
              <a:ext uri="{FF2B5EF4-FFF2-40B4-BE49-F238E27FC236}">
                <a16:creationId xmlns:a16="http://schemas.microsoft.com/office/drawing/2014/main" id="{10D6E8D5-4DA0-49B3-B457-45BF61105166}"/>
              </a:ext>
            </a:extLst>
          </p:cNvPr>
          <p:cNvPicPr>
            <a:picLocks noChangeAspect="1"/>
          </p:cNvPicPr>
          <p:nvPr/>
        </p:nvPicPr>
        <p:blipFill>
          <a:blip r:embed="rId4"/>
          <a:stretch>
            <a:fillRect/>
          </a:stretch>
        </p:blipFill>
        <p:spPr>
          <a:xfrm>
            <a:off x="2745938" y="2273334"/>
            <a:ext cx="7157324" cy="2139881"/>
          </a:xfrm>
          <a:prstGeom prst="rect">
            <a:avLst/>
          </a:prstGeom>
        </p:spPr>
      </p:pic>
    </p:spTree>
    <p:extLst>
      <p:ext uri="{BB962C8B-B14F-4D97-AF65-F5344CB8AC3E}">
        <p14:creationId xmlns:p14="http://schemas.microsoft.com/office/powerpoint/2010/main" val="21817000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A5E4DBC-ED20-409C-9000-5AA467B254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293469" y="-296698"/>
            <a:ext cx="14110309" cy="7451396"/>
          </a:xfrm>
          <a:prstGeom prst="rect">
            <a:avLst/>
          </a:prstGeom>
        </p:spPr>
      </p:pic>
      <p:pic>
        <p:nvPicPr>
          <p:cNvPr id="4" name="图片 3">
            <a:extLst>
              <a:ext uri="{FF2B5EF4-FFF2-40B4-BE49-F238E27FC236}">
                <a16:creationId xmlns:a16="http://schemas.microsoft.com/office/drawing/2014/main" id="{BBE79FD5-0029-4A00-9065-D6548500D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68" y="-937549"/>
            <a:ext cx="9049759" cy="7442522"/>
          </a:xfrm>
          <a:prstGeom prst="rect">
            <a:avLst/>
          </a:prstGeom>
        </p:spPr>
      </p:pic>
      <p:sp>
        <p:nvSpPr>
          <p:cNvPr id="5" name="矩形 4">
            <a:extLst>
              <a:ext uri="{FF2B5EF4-FFF2-40B4-BE49-F238E27FC236}">
                <a16:creationId xmlns:a16="http://schemas.microsoft.com/office/drawing/2014/main" id="{BBDF4662-C7FE-4007-9075-326F3E3B6770}"/>
              </a:ext>
            </a:extLst>
          </p:cNvPr>
          <p:cNvSpPr/>
          <p:nvPr/>
        </p:nvSpPr>
        <p:spPr>
          <a:xfrm>
            <a:off x="2550206" y="2492205"/>
            <a:ext cx="4174444" cy="2123658"/>
          </a:xfrm>
          <a:prstGeom prst="rect">
            <a:avLst/>
          </a:prstGeom>
        </p:spPr>
        <p:txBody>
          <a:bodyPr wrap="square">
            <a:spAutoFit/>
          </a:bodyPr>
          <a:lstStyle/>
          <a:p>
            <a:pPr marL="0" marR="0" lvl="0" indent="0" algn="ctr" defTabSz="412750" rtl="0" eaLnBrk="1" fontAlgn="auto" latinLnBrk="0" hangingPunct="0">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vi-VN" altLang="zh-CN" sz="4400" b="1" i="0" u="none" strike="noStrike" kern="0" cap="none" spc="0" normalizeH="0" baseline="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Sưu</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tầm</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tranh</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ảnh</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về</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một</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số</a:t>
            </a:r>
            <a:r>
              <a:rPr kumimoji="0" lang="en-US" altLang="zh-CN" sz="4400" b="1" i="0" u="none" strike="noStrike" kern="0" cap="none" spc="0" normalizeH="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 con </a:t>
            </a:r>
            <a:r>
              <a:rPr kumimoji="0" lang="en-US" altLang="zh-CN" sz="4400" b="1" i="0" u="none" strike="noStrike" kern="0" cap="none" spc="0" normalizeH="0" noProof="0" dirty="0" err="1">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rPr>
              <a:t>vật</a:t>
            </a:r>
            <a:endParaRPr kumimoji="0" lang="zh-CN" altLang="en-US" sz="4400" b="1" i="0" u="none" strike="noStrike" kern="0" cap="none" spc="0" normalizeH="0" baseline="0" noProof="0" dirty="0">
              <a:ln>
                <a:noFill/>
              </a:ln>
              <a:solidFill>
                <a:srgbClr val="002060"/>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Lato Regular"/>
            </a:endParaRPr>
          </a:p>
        </p:txBody>
      </p:sp>
      <p:pic>
        <p:nvPicPr>
          <p:cNvPr id="6" name="图片 5">
            <a:extLst>
              <a:ext uri="{FF2B5EF4-FFF2-40B4-BE49-F238E27FC236}">
                <a16:creationId xmlns:a16="http://schemas.microsoft.com/office/drawing/2014/main" id="{264264CA-DD1A-42C4-ADCD-DE6B057E6D62}"/>
              </a:ext>
            </a:extLst>
          </p:cNvPr>
          <p:cNvPicPr>
            <a:picLocks noChangeAspect="1"/>
          </p:cNvPicPr>
          <p:nvPr/>
        </p:nvPicPr>
        <p:blipFill rotWithShape="1">
          <a:blip r:embed="rId5">
            <a:extLst>
              <a:ext uri="{28A0092B-C50C-407E-A947-70E740481C1C}">
                <a14:useLocalDpi xmlns:a14="http://schemas.microsoft.com/office/drawing/2010/main" val="0"/>
              </a:ext>
            </a:extLst>
          </a:blip>
          <a:srcRect l="38660" t="64301" r="35611" b="1638"/>
          <a:stretch/>
        </p:blipFill>
        <p:spPr>
          <a:xfrm>
            <a:off x="6595171" y="1178865"/>
            <a:ext cx="4817599" cy="4500270"/>
          </a:xfrm>
          <a:prstGeom prst="rect">
            <a:avLst/>
          </a:prstGeom>
        </p:spPr>
      </p:pic>
    </p:spTree>
    <p:extLst>
      <p:ext uri="{BB962C8B-B14F-4D97-AF65-F5344CB8AC3E}">
        <p14:creationId xmlns:p14="http://schemas.microsoft.com/office/powerpoint/2010/main" val="12798469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barn(inVertical)">
                                      <p:cBhvr>
                                        <p:cTn id="3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Những hình ảnh động vật dễ thương, ngộ nghĩnh nhất thế giới">
            <a:extLst>
              <a:ext uri="{FF2B5EF4-FFF2-40B4-BE49-F238E27FC236}">
                <a16:creationId xmlns:a16="http://schemas.microsoft.com/office/drawing/2014/main" id="{2E8BA90D-2E40-42C9-A78A-8F3C6ACAC1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34" r="2" b="9041"/>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ổng hợp những hình ảnh hài hước của các con vật cực dễ thương |  Photographer">
            <a:extLst>
              <a:ext uri="{FF2B5EF4-FFF2-40B4-BE49-F238E27FC236}">
                <a16:creationId xmlns:a16="http://schemas.microsoft.com/office/drawing/2014/main" id="{70CF402A-6DE2-4690-975D-E3B16CA32F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0047"/>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5+ ảnh động vật dễ thương, những khoảnh khắc độc đáo nhất">
            <a:extLst>
              <a:ext uri="{FF2B5EF4-FFF2-40B4-BE49-F238E27FC236}">
                <a16:creationId xmlns:a16="http://schemas.microsoft.com/office/drawing/2014/main" id="{B6DDB65D-3E1B-42D4-B088-0E219476DF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16" r="2" b="7231"/>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ập làm văn lớp 2: Tả con mèo (10 mẫu) - Tin Tức Giáo Dục Học Tập Tiny">
            <a:extLst>
              <a:ext uri="{FF2B5EF4-FFF2-40B4-BE49-F238E27FC236}">
                <a16:creationId xmlns:a16="http://schemas.microsoft.com/office/drawing/2014/main" id="{BDE325A5-9E0B-46E6-8E73-0E09507488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1" r="5321" b="3"/>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4993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Nằm mơ thấy con tôm đánh con gì? Có điềm báo gì? (Lành hay Dữ) - Tâm Phát  Blog">
            <a:extLst>
              <a:ext uri="{FF2B5EF4-FFF2-40B4-BE49-F238E27FC236}">
                <a16:creationId xmlns:a16="http://schemas.microsoft.com/office/drawing/2014/main" id="{8FEB36F5-8A11-475B-8F5B-39EC174272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30" r="-2" b="622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13 Sự thật thú vị nhất về loài thiên nga - TOKYOMETRO">
            <a:extLst>
              <a:ext uri="{FF2B5EF4-FFF2-40B4-BE49-F238E27FC236}">
                <a16:creationId xmlns:a16="http://schemas.microsoft.com/office/drawing/2014/main" id="{23632665-B31D-4B94-9F9F-72D5C94FC2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1411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Top 1000 hình ảnh con vịt đẹp, dễ thương nhất thế giới">
            <a:extLst>
              <a:ext uri="{FF2B5EF4-FFF2-40B4-BE49-F238E27FC236}">
                <a16:creationId xmlns:a16="http://schemas.microsoft.com/office/drawing/2014/main" id="{FA47B8EA-187D-4BEF-93EA-92C2269151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76"/>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6" name="Picture 8" descr="CÁ VÀNG BƠI - Bé Mon - Liên Khúc Nhạc Thiếu Nhi Vui Nhộn Sôi Động Hay Nhất  Cho Bé - YouTube">
            <a:extLst>
              <a:ext uri="{FF2B5EF4-FFF2-40B4-BE49-F238E27FC236}">
                <a16:creationId xmlns:a16="http://schemas.microsoft.com/office/drawing/2014/main" id="{85A7F96A-8D47-460A-9C98-A720423AA2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640" r="-2" b="10075"/>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678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descr="38+Hình ảnh con dê đẹp, dễ thương hiền lành và sống động nhất">
            <a:extLst>
              <a:ext uri="{FF2B5EF4-FFF2-40B4-BE49-F238E27FC236}">
                <a16:creationId xmlns:a16="http://schemas.microsoft.com/office/drawing/2014/main" id="{A692036C-ABD7-4B14-8333-30C38B755E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72" r="2" b="2"/>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ính cách người tuổi Dần có thực giống con hổ?">
            <a:extLst>
              <a:ext uri="{FF2B5EF4-FFF2-40B4-BE49-F238E27FC236}">
                <a16:creationId xmlns:a16="http://schemas.microsoft.com/office/drawing/2014/main" id="{5657DE44-6713-45C1-8381-D4CA70028C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0" r="2" b="8944"/>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ọc của ngựa vằn có tác dụng gì, sao con người không bao giờ cưỡi ngựa vằn">
            <a:extLst>
              <a:ext uri="{FF2B5EF4-FFF2-40B4-BE49-F238E27FC236}">
                <a16:creationId xmlns:a16="http://schemas.microsoft.com/office/drawing/2014/main" id="{B03ADECA-898D-4E39-941B-E0AC418476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 r="2" b="15394"/>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on Khỉ Đầu Chó - Ảnh miễn phí trên Pixabay">
            <a:extLst>
              <a:ext uri="{FF2B5EF4-FFF2-40B4-BE49-F238E27FC236}">
                <a16:creationId xmlns:a16="http://schemas.microsoft.com/office/drawing/2014/main" id="{562B7E13-6B14-46A2-90BE-68A1D7603C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396" r="2" b="8005"/>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5985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8D6597-08DA-4B7B-857E-62976F11FE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pic>
        <p:nvPicPr>
          <p:cNvPr id="4" name="图片 3">
            <a:extLst>
              <a:ext uri="{FF2B5EF4-FFF2-40B4-BE49-F238E27FC236}">
                <a16:creationId xmlns:a16="http://schemas.microsoft.com/office/drawing/2014/main" id="{59DA6947-00FC-4090-8B13-9240D48213FB}"/>
              </a:ext>
            </a:extLst>
          </p:cNvPr>
          <p:cNvPicPr>
            <a:picLocks noChangeAspect="1"/>
          </p:cNvPicPr>
          <p:nvPr/>
        </p:nvPicPr>
        <p:blipFill rotWithShape="1">
          <a:blip r:embed="rId4">
            <a:extLst>
              <a:ext uri="{28A0092B-C50C-407E-A947-70E740481C1C}">
                <a14:useLocalDpi xmlns:a14="http://schemas.microsoft.com/office/drawing/2010/main" val="0"/>
              </a:ext>
            </a:extLst>
          </a:blip>
          <a:srcRect l="16992" t="-937" r="50159" b="17087"/>
          <a:stretch/>
        </p:blipFill>
        <p:spPr>
          <a:xfrm>
            <a:off x="533400" y="144239"/>
            <a:ext cx="8416531" cy="6713761"/>
          </a:xfrm>
          <a:prstGeom prst="rect">
            <a:avLst/>
          </a:prstGeom>
        </p:spPr>
      </p:pic>
      <p:pic>
        <p:nvPicPr>
          <p:cNvPr id="5" name="图片 4">
            <a:extLst>
              <a:ext uri="{FF2B5EF4-FFF2-40B4-BE49-F238E27FC236}">
                <a16:creationId xmlns:a16="http://schemas.microsoft.com/office/drawing/2014/main" id="{CD9B5E88-7A08-4533-9001-9C548B3D5B75}"/>
              </a:ext>
            </a:extLst>
          </p:cNvPr>
          <p:cNvPicPr>
            <a:picLocks noChangeAspect="1"/>
          </p:cNvPicPr>
          <p:nvPr/>
        </p:nvPicPr>
        <p:blipFill rotWithShape="1">
          <a:blip r:embed="rId4">
            <a:extLst>
              <a:ext uri="{28A0092B-C50C-407E-A947-70E740481C1C}">
                <a14:useLocalDpi xmlns:a14="http://schemas.microsoft.com/office/drawing/2010/main" val="0"/>
              </a:ext>
            </a:extLst>
          </a:blip>
          <a:srcRect l="55253" b="27899"/>
          <a:stretch/>
        </p:blipFill>
        <p:spPr>
          <a:xfrm>
            <a:off x="6203066" y="144239"/>
            <a:ext cx="5455534" cy="2747058"/>
          </a:xfrm>
          <a:prstGeom prst="rect">
            <a:avLst/>
          </a:prstGeom>
        </p:spPr>
      </p:pic>
      <p:pic>
        <p:nvPicPr>
          <p:cNvPr id="6" name="图片 5">
            <a:extLst>
              <a:ext uri="{FF2B5EF4-FFF2-40B4-BE49-F238E27FC236}">
                <a16:creationId xmlns:a16="http://schemas.microsoft.com/office/drawing/2014/main" id="{9CAA9462-3A6E-4266-93BE-29ABA47220C9}"/>
              </a:ext>
            </a:extLst>
          </p:cNvPr>
          <p:cNvPicPr>
            <a:picLocks noChangeAspect="1"/>
          </p:cNvPicPr>
          <p:nvPr/>
        </p:nvPicPr>
        <p:blipFill rotWithShape="1">
          <a:blip r:embed="rId5">
            <a:extLst>
              <a:ext uri="{28A0092B-C50C-407E-A947-70E740481C1C}">
                <a14:useLocalDpi xmlns:a14="http://schemas.microsoft.com/office/drawing/2010/main" val="0"/>
              </a:ext>
            </a:extLst>
          </a:blip>
          <a:srcRect l="12497" t="33149" r="63155" b="32185"/>
          <a:stretch/>
        </p:blipFill>
        <p:spPr>
          <a:xfrm>
            <a:off x="7548089" y="1908939"/>
            <a:ext cx="4643911" cy="4665509"/>
          </a:xfrm>
          <a:prstGeom prst="rect">
            <a:avLst/>
          </a:prstGeom>
        </p:spPr>
      </p:pic>
      <p:sp>
        <p:nvSpPr>
          <p:cNvPr id="11" name="文本框 10">
            <a:extLst>
              <a:ext uri="{FF2B5EF4-FFF2-40B4-BE49-F238E27FC236}">
                <a16:creationId xmlns:a16="http://schemas.microsoft.com/office/drawing/2014/main" id="{0B380F49-3C84-4E64-B501-85287C34C721}"/>
              </a:ext>
            </a:extLst>
          </p:cNvPr>
          <p:cNvSpPr txBox="1"/>
          <p:nvPr/>
        </p:nvSpPr>
        <p:spPr>
          <a:xfrm>
            <a:off x="1543884" y="2800504"/>
            <a:ext cx="6438066" cy="1569660"/>
          </a:xfrm>
          <a:prstGeom prst="rect">
            <a:avLst/>
          </a:prstGeom>
          <a:noFill/>
        </p:spPr>
        <p:txBody>
          <a:bodyPr wrap="square" rtlCol="0">
            <a:spAutoFit/>
          </a:bodyPr>
          <a:lstStyle/>
          <a:p>
            <a:pPr lvl="0" algn="ctr" defTabSz="457200"/>
            <a:r>
              <a:rPr lang="en-US" altLang="zh-CN" sz="4800" b="1" dirty="0">
                <a:solidFill>
                  <a:srgbClr val="D27C15"/>
                </a:solidFill>
                <a:ea typeface="字魂17号-萌趣果冻体" panose="02000000000000000000"/>
              </a:rPr>
              <a:t>2. </a:t>
            </a:r>
            <a:r>
              <a:rPr lang="en-US" altLang="zh-CN" sz="4800" b="1" dirty="0" err="1">
                <a:solidFill>
                  <a:srgbClr val="D27C15"/>
                </a:solidFill>
                <a:ea typeface="字魂17号-萌趣果冻体" panose="02000000000000000000"/>
              </a:rPr>
              <a:t>Giới</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thiệu</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tên</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và</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đặc</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điểm</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của</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các</a:t>
            </a:r>
            <a:r>
              <a:rPr lang="en-US" altLang="zh-CN" sz="4800" b="1" dirty="0">
                <a:solidFill>
                  <a:srgbClr val="D27C15"/>
                </a:solidFill>
                <a:ea typeface="字魂17号-萌趣果冻体" panose="02000000000000000000"/>
              </a:rPr>
              <a:t> con </a:t>
            </a:r>
            <a:r>
              <a:rPr lang="en-US" altLang="zh-CN" sz="4800" b="1" dirty="0" err="1">
                <a:solidFill>
                  <a:srgbClr val="D27C15"/>
                </a:solidFill>
                <a:ea typeface="字魂17号-萌趣果冻体" panose="02000000000000000000"/>
              </a:rPr>
              <a:t>vật</a:t>
            </a:r>
            <a:r>
              <a:rPr lang="en-US" altLang="zh-CN" sz="4800" b="1" dirty="0">
                <a:solidFill>
                  <a:srgbClr val="D27C15"/>
                </a:solidFill>
                <a:ea typeface="字魂17号-萌趣果冻体" panose="02000000000000000000"/>
              </a:rPr>
              <a:t> </a:t>
            </a:r>
            <a:r>
              <a:rPr lang="en-US" altLang="zh-CN" sz="4800" b="1" dirty="0" err="1">
                <a:solidFill>
                  <a:srgbClr val="D27C15"/>
                </a:solidFill>
                <a:ea typeface="字魂17号-萌趣果冻体" panose="02000000000000000000"/>
              </a:rPr>
              <a:t>đó</a:t>
            </a:r>
            <a:r>
              <a:rPr lang="en-US" altLang="zh-CN" sz="4800" b="1" dirty="0">
                <a:solidFill>
                  <a:srgbClr val="D27C15"/>
                </a:solidFill>
                <a:ea typeface="字魂17号-萌趣果冻体" panose="02000000000000000000"/>
              </a:rPr>
              <a:t>.</a:t>
            </a:r>
            <a:endParaRPr kumimoji="0" lang="zh-CN" altLang="en-US" sz="4800" b="1" i="0" u="none" strike="noStrike" kern="1200" cap="none" spc="0" normalizeH="0" baseline="0" noProof="0" dirty="0">
              <a:ln>
                <a:noFill/>
              </a:ln>
              <a:solidFill>
                <a:srgbClr val="D27C15"/>
              </a:solidFill>
              <a:effectLst/>
              <a:uLnTx/>
              <a:uFillTx/>
              <a:ea typeface="字魂17号-萌趣果冻体" panose="02000000000000000000"/>
            </a:endParaRPr>
          </a:p>
        </p:txBody>
      </p:sp>
    </p:spTree>
    <p:extLst>
      <p:ext uri="{BB962C8B-B14F-4D97-AF65-F5344CB8AC3E}">
        <p14:creationId xmlns:p14="http://schemas.microsoft.com/office/powerpoint/2010/main" val="35059084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113</Words>
  <Application>Microsoft Office PowerPoint</Application>
  <PresentationFormat>Widescreen</PresentationFormat>
  <Paragraphs>12</Paragraphs>
  <Slides>13</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2022-10-16T02:13:31Z</dcterms:created>
  <dcterms:modified xsi:type="dcterms:W3CDTF">2022-10-16T02:35:06Z</dcterms:modified>
</cp:coreProperties>
</file>