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4" r:id="rId2"/>
    <p:sldId id="343" r:id="rId3"/>
    <p:sldId id="326" r:id="rId4"/>
    <p:sldId id="356" r:id="rId5"/>
    <p:sldId id="359" r:id="rId6"/>
    <p:sldId id="358" r:id="rId7"/>
    <p:sldId id="350" r:id="rId8"/>
    <p:sldId id="352" r:id="rId9"/>
    <p:sldId id="345" r:id="rId10"/>
    <p:sldId id="360" r:id="rId11"/>
    <p:sldId id="361" r:id="rId12"/>
    <p:sldId id="362" r:id="rId13"/>
    <p:sldId id="355" r:id="rId14"/>
    <p:sldId id="32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66" d="100"/>
          <a:sy n="66" d="100"/>
        </p:scale>
        <p:origin x="1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222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801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204475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19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Mùa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nước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nổi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02" y="628072"/>
            <a:ext cx="469457" cy="469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D29BEC-04F4-6A40-90D7-EEE793C9FEE0}"/>
              </a:ext>
            </a:extLst>
          </p:cNvPr>
          <p:cNvSpPr txBox="1"/>
          <p:nvPr/>
        </p:nvSpPr>
        <p:spPr>
          <a:xfrm>
            <a:off x="2754637" y="439998"/>
            <a:ext cx="708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Tìm tên sự vật bắt đầu bằng c hoặc k.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EF07F35-8585-6E47-B00F-FEC0C06E4342}"/>
              </a:ext>
            </a:extLst>
          </p:cNvPr>
          <p:cNvSpPr txBox="1"/>
          <p:nvPr/>
        </p:nvSpPr>
        <p:spPr>
          <a:xfrm>
            <a:off x="1022955" y="3517051"/>
            <a:ext cx="2152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cầu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C78FD36-4D9D-7C45-ACE4-76D89BB3BC51}"/>
              </a:ext>
            </a:extLst>
          </p:cNvPr>
          <p:cNvSpPr txBox="1"/>
          <p:nvPr/>
        </p:nvSpPr>
        <p:spPr>
          <a:xfrm>
            <a:off x="4727465" y="3448252"/>
            <a:ext cx="2152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cá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51221C1-5E01-1B4D-8CE5-A7EE8E90F46F}"/>
              </a:ext>
            </a:extLst>
          </p:cNvPr>
          <p:cNvSpPr txBox="1"/>
          <p:nvPr/>
        </p:nvSpPr>
        <p:spPr>
          <a:xfrm>
            <a:off x="8760597" y="3517051"/>
            <a:ext cx="2152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kiến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53DB82-BE57-0C4E-AFA7-8EBE9856E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2" y="1176026"/>
            <a:ext cx="2922836" cy="23587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C7F66E4-853B-934A-BAE2-F3C33FB239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7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2809" y="1188877"/>
            <a:ext cx="2922836" cy="2363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1BC0C1C-9E7D-974D-8400-C00F7D0911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9112" y="1206631"/>
            <a:ext cx="2875232" cy="2328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6924" y="4541883"/>
            <a:ext cx="5411770" cy="615489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e, 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6924" y="5568086"/>
            <a:ext cx="7436601" cy="615489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a, ă, â, o, ô, ơ, u, ư</a:t>
            </a:r>
          </a:p>
        </p:txBody>
      </p:sp>
    </p:spTree>
    <p:extLst>
      <p:ext uri="{BB962C8B-B14F-4D97-AF65-F5344CB8AC3E}">
        <p14:creationId xmlns:p14="http://schemas.microsoft.com/office/powerpoint/2010/main" val="10991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2754637" y="439998"/>
            <a:ext cx="708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Chọn a hoặc b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28" y="522513"/>
            <a:ext cx="471619" cy="4716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DCAE5E1-6BC4-624B-AEDB-E2FA773A81B6}"/>
              </a:ext>
            </a:extLst>
          </p:cNvPr>
          <p:cNvSpPr txBox="1"/>
          <p:nvPr/>
        </p:nvSpPr>
        <p:spPr>
          <a:xfrm>
            <a:off x="2308429" y="1076649"/>
            <a:ext cx="8437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a) </a:t>
            </a:r>
            <a:r>
              <a:rPr lang="vi-VN" sz="2400" dirty="0">
                <a:latin typeface="UTM Avo" panose="02040603050506020204" pitchFamily="18" charset="0"/>
              </a:rPr>
              <a:t>Chọn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vi-VN" sz="2400" dirty="0">
                <a:latin typeface="UTM Avo" panose="02040603050506020204" pitchFamily="18" charset="0"/>
              </a:rPr>
              <a:t> hay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tr</a:t>
            </a:r>
            <a:r>
              <a:rPr lang="vi-VN" sz="2400" dirty="0">
                <a:latin typeface="UTM Avo" panose="02040603050506020204" pitchFamily="18" charset="0"/>
              </a:rPr>
              <a:t> thay cho ô vuông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58191" y="1909154"/>
            <a:ext cx="7571302" cy="1569660"/>
            <a:chOff x="1558191" y="1909154"/>
            <a:chExt cx="7571302" cy="1569660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771B787-49B6-6147-96C7-1BC638A3CD47}"/>
                </a:ext>
              </a:extLst>
            </p:cNvPr>
            <p:cNvSpPr txBox="1"/>
            <p:nvPr/>
          </p:nvSpPr>
          <p:spPr>
            <a:xfrm>
              <a:off x="1558191" y="1909154"/>
              <a:ext cx="757130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dirty="0" err="1" smtClean="0">
                  <a:latin typeface="UTM Avo" panose="02040603050506020204" pitchFamily="18" charset="0"/>
                </a:rPr>
                <a:t>cây</a:t>
              </a:r>
              <a:r>
                <a:rPr lang="en-US" sz="2400" dirty="0" smtClean="0">
                  <a:latin typeface="UTM Avo" panose="02040603050506020204" pitchFamily="18" charset="0"/>
                </a:rPr>
                <a:t>      e</a:t>
              </a:r>
              <a:r>
                <a:rPr lang="en-US" sz="2400" dirty="0">
                  <a:latin typeface="UTM Avo" panose="02040603050506020204" pitchFamily="18" charset="0"/>
                </a:rPr>
                <a:t>	             </a:t>
              </a:r>
              <a:r>
                <a:rPr lang="en-US" sz="2400" dirty="0" err="1">
                  <a:latin typeface="UTM Avo" panose="02040603050506020204" pitchFamily="18" charset="0"/>
                </a:rPr>
                <a:t>ải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tóc</a:t>
              </a:r>
              <a:r>
                <a:rPr lang="en-US" sz="2400" dirty="0">
                  <a:latin typeface="UTM Avo" panose="02040603050506020204" pitchFamily="18" charset="0"/>
                </a:rPr>
                <a:t>	      </a:t>
              </a:r>
              <a:r>
                <a:rPr lang="en-US" sz="2400" dirty="0" err="1">
                  <a:latin typeface="UTM Avo" panose="02040603050506020204" pitchFamily="18" charset="0"/>
                </a:rPr>
                <a:t>quả</a:t>
              </a:r>
              <a:r>
                <a:rPr lang="en-US" sz="2400" dirty="0">
                  <a:latin typeface="UTM Avo" panose="02040603050506020204" pitchFamily="18" charset="0"/>
                </a:rPr>
                <a:t>      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anh</a:t>
              </a:r>
              <a:r>
                <a:rPr lang="en-US" sz="2400" dirty="0">
                  <a:latin typeface="UTM Avo" panose="02040603050506020204" pitchFamily="18" charset="0"/>
                </a:rPr>
                <a:t>	</a:t>
              </a:r>
            </a:p>
            <a:p>
              <a:pPr>
                <a:lnSpc>
                  <a:spcPct val="200000"/>
                </a:lnSpc>
              </a:pPr>
              <a:r>
                <a:rPr lang="en-US" sz="2400" dirty="0">
                  <a:latin typeface="UTM Avo" panose="02040603050506020204" pitchFamily="18" charset="0"/>
                </a:rPr>
                <a:t>         e </a:t>
              </a:r>
              <a:r>
                <a:rPr lang="en-US" sz="2400" dirty="0" err="1">
                  <a:latin typeface="UTM Avo" panose="02040603050506020204" pitchFamily="18" charset="0"/>
                </a:rPr>
                <a:t>mưa</a:t>
              </a:r>
              <a:r>
                <a:rPr lang="en-US" sz="2400" dirty="0">
                  <a:latin typeface="UTM Avo" panose="02040603050506020204" pitchFamily="18" charset="0"/>
                </a:rPr>
                <a:t>	             </a:t>
              </a:r>
              <a:r>
                <a:rPr lang="en-US" sz="2400" dirty="0" err="1">
                  <a:latin typeface="UTM Avo" panose="02040603050506020204" pitchFamily="18" charset="0"/>
                </a:rPr>
                <a:t>ải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nghiệm</a:t>
              </a:r>
              <a:r>
                <a:rPr lang="en-US" sz="2400" dirty="0">
                  <a:latin typeface="UTM Avo" panose="02040603050506020204" pitchFamily="18" charset="0"/>
                </a:rPr>
                <a:t>     </a:t>
              </a:r>
              <a:r>
                <a:rPr lang="en-US" sz="2400" dirty="0" smtClean="0">
                  <a:latin typeface="UTM Avo" panose="02040603050506020204" pitchFamily="18" charset="0"/>
                </a:rPr>
                <a:t>   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bức</a:t>
              </a:r>
              <a:r>
                <a:rPr lang="en-US" sz="2400" dirty="0" smtClean="0">
                  <a:latin typeface="UTM Avo" panose="02040603050506020204" pitchFamily="18" charset="0"/>
                </a:rPr>
                <a:t>     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anh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endParaRPr lang="x-none" sz="2400" dirty="0">
                <a:latin typeface="UTM Avo" panose="020406030505060202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5128A25C-AB44-C04A-877D-8D23C69F6E2A}"/>
                </a:ext>
              </a:extLst>
            </p:cNvPr>
            <p:cNvSpPr/>
            <p:nvPr/>
          </p:nvSpPr>
          <p:spPr>
            <a:xfrm>
              <a:off x="2300926" y="2114106"/>
              <a:ext cx="416723" cy="48519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 sz="24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5128A25C-AB44-C04A-877D-8D23C69F6E2A}"/>
                </a:ext>
              </a:extLst>
            </p:cNvPr>
            <p:cNvSpPr/>
            <p:nvPr/>
          </p:nvSpPr>
          <p:spPr>
            <a:xfrm>
              <a:off x="4158980" y="2081714"/>
              <a:ext cx="416723" cy="4835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 sz="24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5128A25C-AB44-C04A-877D-8D23C69F6E2A}"/>
                </a:ext>
              </a:extLst>
            </p:cNvPr>
            <p:cNvSpPr/>
            <p:nvPr/>
          </p:nvSpPr>
          <p:spPr>
            <a:xfrm>
              <a:off x="7496963" y="2066126"/>
              <a:ext cx="416723" cy="48519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 sz="24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5128A25C-AB44-C04A-877D-8D23C69F6E2A}"/>
                </a:ext>
              </a:extLst>
            </p:cNvPr>
            <p:cNvSpPr/>
            <p:nvPr/>
          </p:nvSpPr>
          <p:spPr>
            <a:xfrm>
              <a:off x="1958921" y="2823004"/>
              <a:ext cx="416723" cy="48519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 sz="24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5128A25C-AB44-C04A-877D-8D23C69F6E2A}"/>
                </a:ext>
              </a:extLst>
            </p:cNvPr>
            <p:cNvSpPr/>
            <p:nvPr/>
          </p:nvSpPr>
          <p:spPr>
            <a:xfrm>
              <a:off x="4158979" y="2820037"/>
              <a:ext cx="416723" cy="48519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 sz="24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5128A25C-AB44-C04A-877D-8D23C69F6E2A}"/>
                </a:ext>
              </a:extLst>
            </p:cNvPr>
            <p:cNvSpPr/>
            <p:nvPr/>
          </p:nvSpPr>
          <p:spPr>
            <a:xfrm>
              <a:off x="7484125" y="2822472"/>
              <a:ext cx="416723" cy="48519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 sz="24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65724" y="3578818"/>
            <a:ext cx="4487917" cy="2668950"/>
            <a:chOff x="6665724" y="3578818"/>
            <a:chExt cx="4487917" cy="2668950"/>
          </a:xfrm>
        </p:grpSpPr>
        <p:grpSp>
          <p:nvGrpSpPr>
            <p:cNvPr id="40" name="Group 39"/>
            <p:cNvGrpSpPr/>
            <p:nvPr/>
          </p:nvGrpSpPr>
          <p:grpSpPr>
            <a:xfrm>
              <a:off x="8671551" y="3578818"/>
              <a:ext cx="2482090" cy="1257985"/>
              <a:chOff x="3759267" y="334167"/>
              <a:chExt cx="5621970" cy="1403180"/>
            </a:xfrm>
          </p:grpSpPr>
          <p:sp>
            <p:nvSpPr>
              <p:cNvPr id="41" name="Cloud Callout 40"/>
              <p:cNvSpPr/>
              <p:nvPr/>
            </p:nvSpPr>
            <p:spPr>
              <a:xfrm>
                <a:off x="3759267" y="334167"/>
                <a:ext cx="5621970" cy="1403180"/>
              </a:xfrm>
              <a:prstGeom prst="cloudCallout">
                <a:avLst>
                  <a:gd name="adj1" fmla="val -59859"/>
                  <a:gd name="adj2" fmla="val 39896"/>
                </a:avLst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-Rounded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223658" y="509270"/>
                <a:ext cx="4919222" cy="10642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002060"/>
                    </a:solidFill>
                    <a:latin typeface="Arial-Rounded"/>
                    <a:ea typeface="Arial-Rounded" panose="020B0500000000000000" pitchFamily="34" charset="0"/>
                    <a:cs typeface="Arial" panose="020B0604020202020204" pitchFamily="34" charset="0"/>
                  </a:rPr>
                  <a:t>Thảo luận nhóm</a:t>
                </a:r>
              </a:p>
            </p:txBody>
          </p:sp>
        </p:grp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9978" y1="52652" x2="15401" y2="87121"/>
                          <a14:foregroundMark x1="24729" y1="89394" x2="31020" y2="95833"/>
                          <a14:foregroundMark x1="55315" y1="78409" x2="61388" y2="81061"/>
                          <a14:foregroundMark x1="65510" y1="92424" x2="94143" y2="90909"/>
                          <a14:foregroundMark x1="62907" y1="20833" x2="79393" y2="34091"/>
                          <a14:foregroundMark x1="51193" y1="21591" x2="52495" y2="33333"/>
                          <a14:foregroundMark x1="48590" y1="30303" x2="52495" y2="31818"/>
                          <a14:foregroundMark x1="9111" y1="25379" x2="16269" y2="34848"/>
                          <a14:foregroundMark x1="9544" y1="37121" x2="19089" y2="26136"/>
                          <a14:foregroundMark x1="6941" y1="30303" x2="19089" y2="28788"/>
                          <a14:foregroundMark x1="12798" y1="26136" x2="17570" y2="20076"/>
                          <a14:foregroundMark x1="10629" y1="51894" x2="17570" y2="56818"/>
                          <a14:foregroundMark x1="65076" y1="57576" x2="67245" y2="738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5724" y="4386504"/>
              <a:ext cx="3246872" cy="1861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130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58191" y="1909154"/>
            <a:ext cx="7571302" cy="1569660"/>
            <a:chOff x="1558191" y="1909154"/>
            <a:chExt cx="7571302" cy="1569660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771B787-49B6-6147-96C7-1BC638A3CD47}"/>
                </a:ext>
              </a:extLst>
            </p:cNvPr>
            <p:cNvSpPr txBox="1"/>
            <p:nvPr/>
          </p:nvSpPr>
          <p:spPr>
            <a:xfrm>
              <a:off x="1558191" y="1909154"/>
              <a:ext cx="757130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dirty="0" err="1" smtClean="0">
                  <a:latin typeface="UTM Avo" panose="02040603050506020204" pitchFamily="18" charset="0"/>
                </a:rPr>
                <a:t>cây</a:t>
              </a:r>
              <a:r>
                <a:rPr lang="en-US" sz="2400" dirty="0" smtClean="0">
                  <a:latin typeface="UTM Avo" panose="02040603050506020204" pitchFamily="18" charset="0"/>
                </a:rPr>
                <a:t>      e</a:t>
              </a:r>
              <a:r>
                <a:rPr lang="en-US" sz="2400" dirty="0">
                  <a:latin typeface="UTM Avo" panose="02040603050506020204" pitchFamily="18" charset="0"/>
                </a:rPr>
                <a:t>	             </a:t>
              </a:r>
              <a:r>
                <a:rPr lang="en-US" sz="2400" dirty="0" err="1">
                  <a:latin typeface="UTM Avo" panose="02040603050506020204" pitchFamily="18" charset="0"/>
                </a:rPr>
                <a:t>ải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tóc</a:t>
              </a:r>
              <a:r>
                <a:rPr lang="en-US" sz="2400" dirty="0">
                  <a:latin typeface="UTM Avo" panose="02040603050506020204" pitchFamily="18" charset="0"/>
                </a:rPr>
                <a:t>	      </a:t>
              </a:r>
              <a:r>
                <a:rPr lang="en-US" sz="2400" dirty="0" err="1">
                  <a:latin typeface="UTM Avo" panose="02040603050506020204" pitchFamily="18" charset="0"/>
                </a:rPr>
                <a:t>quả</a:t>
              </a:r>
              <a:r>
                <a:rPr lang="en-US" sz="2400" dirty="0">
                  <a:latin typeface="UTM Avo" panose="02040603050506020204" pitchFamily="18" charset="0"/>
                </a:rPr>
                <a:t>      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anh</a:t>
              </a:r>
              <a:r>
                <a:rPr lang="en-US" sz="2400" dirty="0">
                  <a:latin typeface="UTM Avo" panose="02040603050506020204" pitchFamily="18" charset="0"/>
                </a:rPr>
                <a:t>	</a:t>
              </a:r>
            </a:p>
            <a:p>
              <a:pPr>
                <a:lnSpc>
                  <a:spcPct val="200000"/>
                </a:lnSpc>
              </a:pPr>
              <a:r>
                <a:rPr lang="en-US" sz="2400" dirty="0">
                  <a:latin typeface="UTM Avo" panose="02040603050506020204" pitchFamily="18" charset="0"/>
                </a:rPr>
                <a:t>         e </a:t>
              </a:r>
              <a:r>
                <a:rPr lang="en-US" sz="2400" dirty="0" err="1">
                  <a:latin typeface="UTM Avo" panose="02040603050506020204" pitchFamily="18" charset="0"/>
                </a:rPr>
                <a:t>mưa</a:t>
              </a:r>
              <a:r>
                <a:rPr lang="en-US" sz="2400" dirty="0">
                  <a:latin typeface="UTM Avo" panose="02040603050506020204" pitchFamily="18" charset="0"/>
                </a:rPr>
                <a:t>	             </a:t>
              </a:r>
              <a:r>
                <a:rPr lang="en-US" sz="2400" dirty="0" err="1">
                  <a:latin typeface="UTM Avo" panose="02040603050506020204" pitchFamily="18" charset="0"/>
                </a:rPr>
                <a:t>ải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nghiệm</a:t>
              </a:r>
              <a:r>
                <a:rPr lang="en-US" sz="2400" dirty="0">
                  <a:latin typeface="UTM Avo" panose="02040603050506020204" pitchFamily="18" charset="0"/>
                </a:rPr>
                <a:t>     </a:t>
              </a:r>
              <a:r>
                <a:rPr lang="en-US" sz="2400" dirty="0" smtClean="0">
                  <a:latin typeface="UTM Avo" panose="02040603050506020204" pitchFamily="18" charset="0"/>
                </a:rPr>
                <a:t>   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bức</a:t>
              </a:r>
              <a:r>
                <a:rPr lang="en-US" sz="2400" dirty="0" smtClean="0">
                  <a:latin typeface="UTM Avo" panose="02040603050506020204" pitchFamily="18" charset="0"/>
                </a:rPr>
                <a:t>     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anh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endParaRPr lang="x-none" sz="2400" dirty="0">
                <a:latin typeface="UTM Avo" panose="020406030505060202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5128A25C-AB44-C04A-877D-8D23C69F6E2A}"/>
                </a:ext>
              </a:extLst>
            </p:cNvPr>
            <p:cNvSpPr/>
            <p:nvPr/>
          </p:nvSpPr>
          <p:spPr>
            <a:xfrm>
              <a:off x="2300926" y="2114106"/>
              <a:ext cx="416723" cy="48519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 sz="24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5128A25C-AB44-C04A-877D-8D23C69F6E2A}"/>
                </a:ext>
              </a:extLst>
            </p:cNvPr>
            <p:cNvSpPr/>
            <p:nvPr/>
          </p:nvSpPr>
          <p:spPr>
            <a:xfrm>
              <a:off x="4158980" y="2081714"/>
              <a:ext cx="416723" cy="4835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 sz="24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5128A25C-AB44-C04A-877D-8D23C69F6E2A}"/>
                </a:ext>
              </a:extLst>
            </p:cNvPr>
            <p:cNvSpPr/>
            <p:nvPr/>
          </p:nvSpPr>
          <p:spPr>
            <a:xfrm>
              <a:off x="7496963" y="2066126"/>
              <a:ext cx="416723" cy="48519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 sz="24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5128A25C-AB44-C04A-877D-8D23C69F6E2A}"/>
                </a:ext>
              </a:extLst>
            </p:cNvPr>
            <p:cNvSpPr/>
            <p:nvPr/>
          </p:nvSpPr>
          <p:spPr>
            <a:xfrm>
              <a:off x="1958921" y="2823004"/>
              <a:ext cx="416723" cy="48519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 sz="24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5128A25C-AB44-C04A-877D-8D23C69F6E2A}"/>
                </a:ext>
              </a:extLst>
            </p:cNvPr>
            <p:cNvSpPr/>
            <p:nvPr/>
          </p:nvSpPr>
          <p:spPr>
            <a:xfrm>
              <a:off x="4158979" y="2820037"/>
              <a:ext cx="416723" cy="48519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 sz="24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5128A25C-AB44-C04A-877D-8D23C69F6E2A}"/>
                </a:ext>
              </a:extLst>
            </p:cNvPr>
            <p:cNvSpPr/>
            <p:nvPr/>
          </p:nvSpPr>
          <p:spPr>
            <a:xfrm>
              <a:off x="7484125" y="2822472"/>
              <a:ext cx="416723" cy="48519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 sz="24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2754637" y="439998"/>
            <a:ext cx="708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Chọn a hoặc b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28" y="522513"/>
            <a:ext cx="471619" cy="4716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DCAE5E1-6BC4-624B-AEDB-E2FA773A81B6}"/>
              </a:ext>
            </a:extLst>
          </p:cNvPr>
          <p:cNvSpPr txBox="1"/>
          <p:nvPr/>
        </p:nvSpPr>
        <p:spPr>
          <a:xfrm>
            <a:off x="2308429" y="1076649"/>
            <a:ext cx="8437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a) </a:t>
            </a:r>
            <a:r>
              <a:rPr lang="vi-VN" sz="2400" dirty="0">
                <a:latin typeface="UTM Avo" panose="02040603050506020204" pitchFamily="18" charset="0"/>
              </a:rPr>
              <a:t>Chọn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vi-VN" sz="2400" dirty="0">
                <a:latin typeface="UTM Avo" panose="02040603050506020204" pitchFamily="18" charset="0"/>
              </a:rPr>
              <a:t> hay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tr</a:t>
            </a:r>
            <a:r>
              <a:rPr lang="vi-VN" sz="2400" dirty="0">
                <a:latin typeface="UTM Avo" panose="02040603050506020204" pitchFamily="18" charset="0"/>
              </a:rPr>
              <a:t> thay cho ô vuông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A2D3542-ED56-DD4D-8F50-623E43BFBFE7}"/>
              </a:ext>
            </a:extLst>
          </p:cNvPr>
          <p:cNvSpPr/>
          <p:nvPr/>
        </p:nvSpPr>
        <p:spPr>
          <a:xfrm>
            <a:off x="2285681" y="2162492"/>
            <a:ext cx="494366" cy="531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5616">
              <a:lnSpc>
                <a:spcPct val="107000"/>
              </a:lnSpc>
              <a:spcAft>
                <a:spcPts val="1067"/>
              </a:spcAft>
            </a:pPr>
            <a:r>
              <a:rPr lang="en-US" sz="2667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tr</a:t>
            </a:r>
            <a:endParaRPr lang="x-none" sz="2667" b="1" dirty="0">
              <a:solidFill>
                <a:srgbClr val="FF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BCD2CECA-BB08-5941-8E82-9FE09A341BAC}"/>
              </a:ext>
            </a:extLst>
          </p:cNvPr>
          <p:cNvSpPr/>
          <p:nvPr/>
        </p:nvSpPr>
        <p:spPr>
          <a:xfrm>
            <a:off x="1810826" y="2852636"/>
            <a:ext cx="689932" cy="531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5616">
              <a:lnSpc>
                <a:spcPct val="107000"/>
              </a:lnSpc>
              <a:spcAft>
                <a:spcPts val="1067"/>
              </a:spcAft>
            </a:pPr>
            <a:r>
              <a:rPr lang="en-US" sz="2667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ch</a:t>
            </a:r>
            <a:endParaRPr lang="x-none" sz="2667" b="1" dirty="0">
              <a:solidFill>
                <a:srgbClr val="FF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1BE843F-668E-CC49-B8C9-9751E8CDEC21}"/>
              </a:ext>
            </a:extLst>
          </p:cNvPr>
          <p:cNvSpPr/>
          <p:nvPr/>
        </p:nvSpPr>
        <p:spPr>
          <a:xfrm>
            <a:off x="3993499" y="2120604"/>
            <a:ext cx="689932" cy="531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5616">
              <a:lnSpc>
                <a:spcPct val="107000"/>
              </a:lnSpc>
              <a:spcAft>
                <a:spcPts val="1067"/>
              </a:spcAft>
            </a:pPr>
            <a:r>
              <a:rPr lang="en-US" sz="2667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ch</a:t>
            </a:r>
            <a:endParaRPr lang="x-none" sz="2667" b="1" dirty="0">
              <a:solidFill>
                <a:srgbClr val="FF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EF4208E-142E-0E46-B958-F8EE8288882A}"/>
              </a:ext>
            </a:extLst>
          </p:cNvPr>
          <p:cNvSpPr/>
          <p:nvPr/>
        </p:nvSpPr>
        <p:spPr>
          <a:xfrm>
            <a:off x="7328270" y="2133681"/>
            <a:ext cx="689932" cy="531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5616">
              <a:lnSpc>
                <a:spcPct val="107000"/>
              </a:lnSpc>
              <a:spcAft>
                <a:spcPts val="1067"/>
              </a:spcAft>
            </a:pPr>
            <a:r>
              <a:rPr lang="en-US" sz="2667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ch</a:t>
            </a:r>
            <a:endParaRPr lang="x-none" sz="2667" b="1" dirty="0">
              <a:solidFill>
                <a:srgbClr val="FF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C6A90D3C-7B45-A644-8A71-7D0D24548607}"/>
              </a:ext>
            </a:extLst>
          </p:cNvPr>
          <p:cNvSpPr/>
          <p:nvPr/>
        </p:nvSpPr>
        <p:spPr>
          <a:xfrm>
            <a:off x="4129782" y="2860530"/>
            <a:ext cx="494366" cy="531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5616">
              <a:lnSpc>
                <a:spcPct val="107000"/>
              </a:lnSpc>
              <a:spcAft>
                <a:spcPts val="1067"/>
              </a:spcAft>
            </a:pPr>
            <a:r>
              <a:rPr lang="en-US" sz="2667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tr</a:t>
            </a:r>
            <a:endParaRPr lang="x-none" sz="2667" b="1" dirty="0">
              <a:solidFill>
                <a:srgbClr val="FF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4832B86C-868A-3545-93F5-A0409C172F68}"/>
              </a:ext>
            </a:extLst>
          </p:cNvPr>
          <p:cNvSpPr/>
          <p:nvPr/>
        </p:nvSpPr>
        <p:spPr>
          <a:xfrm>
            <a:off x="7458141" y="2861323"/>
            <a:ext cx="494366" cy="531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5616">
              <a:lnSpc>
                <a:spcPct val="107000"/>
              </a:lnSpc>
              <a:spcAft>
                <a:spcPts val="1067"/>
              </a:spcAft>
            </a:pPr>
            <a:r>
              <a:rPr lang="en-US" sz="2667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tr</a:t>
            </a:r>
            <a:endParaRPr lang="x-none" sz="2667" b="1" dirty="0">
              <a:solidFill>
                <a:srgbClr val="FF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22901" y="3517704"/>
            <a:ext cx="5336046" cy="3270901"/>
            <a:chOff x="-22901" y="3517704"/>
            <a:chExt cx="5336046" cy="327090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43"/>
            <a:stretch/>
          </p:blipFill>
          <p:spPr>
            <a:xfrm>
              <a:off x="-22901" y="4872195"/>
              <a:ext cx="3695871" cy="1916410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2375644" y="3517704"/>
              <a:ext cx="2937501" cy="1758730"/>
              <a:chOff x="3460001" y="275189"/>
              <a:chExt cx="7026344" cy="2454592"/>
            </a:xfrm>
          </p:grpSpPr>
          <p:sp>
            <p:nvSpPr>
              <p:cNvPr id="21" name="Cloud Callout 20"/>
              <p:cNvSpPr/>
              <p:nvPr/>
            </p:nvSpPr>
            <p:spPr>
              <a:xfrm>
                <a:off x="3460001" y="275189"/>
                <a:ext cx="7026344" cy="2454592"/>
              </a:xfrm>
              <a:prstGeom prst="cloudCallout">
                <a:avLst>
                  <a:gd name="adj1" fmla="val -59859"/>
                  <a:gd name="adj2" fmla="val 39896"/>
                </a:avLst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-Rounded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133735" y="580845"/>
                <a:ext cx="4919222" cy="720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2060"/>
                    </a:solidFill>
                    <a:latin typeface="Arial-Rounded"/>
                    <a:ea typeface="Arial-Rounded" panose="020B0500000000000000" pitchFamily="34" charset="0"/>
                    <a:cs typeface="Arial" panose="020B0604020202020204" pitchFamily="34" charset="0"/>
                  </a:rPr>
                  <a:t>Trình bày thảo luận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5039195" y="5276434"/>
            <a:ext cx="6718796" cy="1107931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31" grpId="0"/>
      <p:bldP spid="39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076" y="1772355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741" y="3489843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2925" y="1607210"/>
            <a:ext cx="7927350" cy="1415708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đúng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”, trình bày bài hợp lí.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0599" y="3825774"/>
            <a:ext cx="7701294" cy="553933"/>
          </a:xfrm>
          <a:prstGeom prst="rect">
            <a:avLst/>
          </a:prstGeom>
          <a:solidFill>
            <a:srgbClr val="FF9999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bài tập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c/k;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2947730" y="328894"/>
            <a:ext cx="6802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359" y="5137773"/>
            <a:ext cx="1056732" cy="10079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72064" y="5364787"/>
            <a:ext cx="8110418" cy="553933"/>
          </a:xfrm>
          <a:prstGeom prst="rect">
            <a:avLst/>
          </a:prstGeom>
          <a:solidFill>
            <a:srgbClr val="92D050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 gìn vở cẩn thận, viết chữ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 cỡ,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nét.</a:t>
            </a:r>
          </a:p>
        </p:txBody>
      </p:sp>
    </p:spTree>
    <p:extLst>
      <p:ext uri="{BB962C8B-B14F-4D97-AF65-F5344CB8AC3E}">
        <p14:creationId xmlns:p14="http://schemas.microsoft.com/office/powerpoint/2010/main" val="32695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076" y="1772355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741" y="3489843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2925" y="1607210"/>
            <a:ext cx="7927350" cy="1415708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đúng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”, trình bày bài hợp lí.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0599" y="3825774"/>
            <a:ext cx="7701294" cy="553933"/>
          </a:xfrm>
          <a:prstGeom prst="rect">
            <a:avLst/>
          </a:prstGeom>
          <a:solidFill>
            <a:srgbClr val="FF9999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bài tập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c/k;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2947730" y="328894"/>
            <a:ext cx="6802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359" y="5137773"/>
            <a:ext cx="1056732" cy="10079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72064" y="5364787"/>
            <a:ext cx="8110418" cy="553933"/>
          </a:xfrm>
          <a:prstGeom prst="rect">
            <a:avLst/>
          </a:prstGeom>
          <a:solidFill>
            <a:srgbClr val="92D050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 gìn vở cẩn thận, viết chữ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 cỡ,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nét.</a:t>
            </a:r>
          </a:p>
        </p:txBody>
      </p:sp>
    </p:spTree>
    <p:extLst>
      <p:ext uri="{BB962C8B-B14F-4D97-AF65-F5344CB8AC3E}">
        <p14:creationId xmlns:p14="http://schemas.microsoft.com/office/powerpoint/2010/main" val="241397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94744"/>
            <a:ext cx="12211050" cy="1091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4" y="1061540"/>
            <a:ext cx="10612055" cy="4733204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25" y="-88861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6099" y="1408064"/>
            <a:ext cx="364106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7111" y="5951367"/>
            <a:ext cx="6859043" cy="615489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81752" y="1886492"/>
            <a:ext cx="101234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HP001 4 hàng" pitchFamily="34" charset="0"/>
              </a:rPr>
              <a:t>  	</a:t>
            </a:r>
            <a:r>
              <a:rPr lang="vi-VN" sz="3200" b="1" dirty="0">
                <a:latin typeface="HP001 4 hàng" pitchFamily="34" charset="0"/>
              </a:rPr>
              <a:t>ĐŬg ǟuųg, νΰŊ Ǉưϑ và cây cỏ ηư λμĞt giữ lại hạt ιù sa ở Ǖίaζ jìζ, wưϐ lại ǇrΪg </a:t>
            </a:r>
            <a:r>
              <a:rPr lang="vi-VN" sz="3200" b="1" dirty="0" smtClean="0">
                <a:latin typeface="HP001 4 hàng" pitchFamily="34" charset="0"/>
              </a:rPr>
              <a:t>dần.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vi-VN" sz="3200" b="1" dirty="0" smtClean="0">
                <a:latin typeface="HP001 4 hàng" pitchFamily="34" charset="0"/>
              </a:rPr>
              <a:t>Ngē </a:t>
            </a:r>
            <a:r>
              <a:rPr lang="vi-VN" sz="3200" b="1" dirty="0">
                <a:latin typeface="HP001 4 hàng" pitchFamily="34" charset="0"/>
              </a:rPr>
              <a:t>ǇrΪg ηà, Ǉa κấy cả ηững đàn cá ǟŜg ǟŜg, Ǉừng đàn, Ǉừng đàn Ό;o cá Ε− xuċ Ό;o dŜg wưϐ, vào Ǉận đŬg sâu . </a:t>
            </a: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94744"/>
            <a:ext cx="12211050" cy="1091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3" y="698778"/>
            <a:ext cx="10612055" cy="5095966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25" y="-88861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22925" y="1024863"/>
            <a:ext cx="364106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81752" y="1886492"/>
            <a:ext cx="101234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HP001 4 hàng" pitchFamily="34" charset="0"/>
              </a:rPr>
              <a:t>  	</a:t>
            </a:r>
            <a:r>
              <a:rPr lang="vi-VN" sz="3200" b="1" dirty="0">
                <a:latin typeface="HP001 4 hàng" pitchFamily="34" charset="0"/>
              </a:rPr>
              <a:t>ĐŬg ǟuųg, νΰŊ Ǉưϑ và cây cỏ ηư λμĞt giữ lại hạt ιù sa ở Ǖίaζ jìζ, wưϐ lại ǇrΪg </a:t>
            </a:r>
            <a:r>
              <a:rPr lang="vi-VN" sz="3200" b="1" dirty="0" smtClean="0">
                <a:latin typeface="HP001 4 hàng" pitchFamily="34" charset="0"/>
              </a:rPr>
              <a:t>dần.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vi-VN" sz="3200" b="1" dirty="0" smtClean="0">
                <a:latin typeface="HP001 4 hàng" pitchFamily="34" charset="0"/>
              </a:rPr>
              <a:t>Ngē </a:t>
            </a:r>
            <a:r>
              <a:rPr lang="vi-VN" sz="3200" b="1" dirty="0">
                <a:latin typeface="HP001 4 hàng" pitchFamily="34" charset="0"/>
              </a:rPr>
              <a:t>ǇrΪg ηà, Ǉa κấy cả ηững đàn cá ǟŜg ǟŜg, Ǉừng đàn, Ǉừng đàn Ό;o cá Ε− xuċ Ό;o dŜg wưϐ, vào Ǉận đŬg sâu 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37112" y="5951367"/>
            <a:ext cx="4298956" cy="615489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8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94744"/>
            <a:ext cx="12211050" cy="1091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3" y="698778"/>
            <a:ext cx="10612055" cy="5095966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25" y="-88861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22925" y="1024863"/>
            <a:ext cx="364106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81752" y="1886492"/>
            <a:ext cx="101234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HP001 4 hàng" pitchFamily="34" charset="0"/>
              </a:rPr>
              <a:t>  	</a:t>
            </a:r>
            <a:r>
              <a:rPr lang="vi-VN" sz="3200" b="1" dirty="0">
                <a:latin typeface="HP001 4 hàng" pitchFamily="34" charset="0"/>
              </a:rPr>
              <a:t>ĐŬg ǟuųg, νΰŊ Ǉưϑ và cây cỏ ηư λμĞt giữ lại hạt ιù sa ở Ǖίaζ jìζ, wưϐ lại ǇrΪg </a:t>
            </a:r>
            <a:r>
              <a:rPr lang="vi-VN" sz="3200" b="1" dirty="0" smtClean="0">
                <a:latin typeface="HP001 4 hàng" pitchFamily="34" charset="0"/>
              </a:rPr>
              <a:t>dần.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vi-VN" sz="3200" b="1" dirty="0" smtClean="0">
                <a:latin typeface="HP001 4 hàng" pitchFamily="34" charset="0"/>
              </a:rPr>
              <a:t>Ngē </a:t>
            </a:r>
            <a:r>
              <a:rPr lang="vi-VN" sz="3200" b="1" dirty="0">
                <a:latin typeface="HP001 4 hàng" pitchFamily="34" charset="0"/>
              </a:rPr>
              <a:t>ǇrΪg ηà, Ǉa κấy cả ηững đàn cá ǟŜg ǟŜg, Ǉừng đàn, Ǉừng đàn Ό;o cá Ε− xuċ Ό;o dŜg wưϐ, vào Ǉận đŬg sâu 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7916" y="6032866"/>
            <a:ext cx="6890747" cy="615489"/>
          </a:xfrm>
          <a:prstGeom prst="rect">
            <a:avLst/>
          </a:prstGeom>
          <a:solidFill>
            <a:srgbClr val="92D05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568692" y="1523733"/>
            <a:ext cx="1164597" cy="1182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37304" y="2508279"/>
            <a:ext cx="8001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485887" y="3239991"/>
            <a:ext cx="822531" cy="135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80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94744"/>
            <a:ext cx="12211050" cy="1091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3" y="698778"/>
            <a:ext cx="10612055" cy="5095966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25" y="-88861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22925" y="1024863"/>
            <a:ext cx="364106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81752" y="1886492"/>
            <a:ext cx="101234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HP001 4 hàng" pitchFamily="34" charset="0"/>
              </a:rPr>
              <a:t>  	</a:t>
            </a:r>
            <a:r>
              <a:rPr lang="vi-VN" sz="3200" b="1" dirty="0">
                <a:latin typeface="HP001 4 hàng" pitchFamily="34" charset="0"/>
              </a:rPr>
              <a:t>ĐŬg ǟuųg, νΰŊ Ǉưϑ và cây cỏ ηư λμĞt giữ lại hạt ιù sa ở Ǖίaζ jìζ, wưϐ lại ǇrΪg </a:t>
            </a:r>
            <a:r>
              <a:rPr lang="vi-VN" sz="3200" b="1" dirty="0" smtClean="0">
                <a:latin typeface="HP001 4 hàng" pitchFamily="34" charset="0"/>
              </a:rPr>
              <a:t>dần.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vi-VN" sz="3200" b="1" dirty="0" smtClean="0">
                <a:latin typeface="HP001 4 hàng" pitchFamily="34" charset="0"/>
              </a:rPr>
              <a:t>Ngē </a:t>
            </a:r>
            <a:r>
              <a:rPr lang="vi-VN" sz="3200" b="1" dirty="0">
                <a:latin typeface="HP001 4 hàng" pitchFamily="34" charset="0"/>
              </a:rPr>
              <a:t>ǇrΪg ηà, Ǉa κấy cả ηững đàn cá ǟŜg ǟŜg, Ǉừng đàn, Ǉừng đàn Ό;o cá Ε− xuċ Ό;o dŜg wưϐ, vào Ǉận đŬg sâu 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1787" y="6032866"/>
            <a:ext cx="5060837" cy="615489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846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4035037" y="439392"/>
            <a:ext cx="4340364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 nháp từ khó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91490" y="2525570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Làm thế nào để viết đúng được các từ?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3232675" y="1573607"/>
            <a:ext cx="7203412" cy="732444"/>
          </a:xfrm>
          <a:prstGeom prst="rect">
            <a:avLst/>
          </a:prstGeom>
          <a:noFill/>
        </p:spPr>
        <p:txBody>
          <a:bodyPr vert="horz" wrap="square" lIns="121855" tIns="60928" rIns="121855" bIns="60928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tược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44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91490" y="4530434"/>
            <a:ext cx="24661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 dựa vào  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643745" y="3532908"/>
            <a:ext cx="5167747" cy="1165224"/>
            <a:chOff x="3643745" y="3532908"/>
            <a:chExt cx="5167747" cy="1165224"/>
          </a:xfrm>
        </p:grpSpPr>
        <p:sp>
          <p:nvSpPr>
            <p:cNvPr id="34" name="TextBox 33"/>
            <p:cNvSpPr txBox="1"/>
            <p:nvPr/>
          </p:nvSpPr>
          <p:spPr>
            <a:xfrm>
              <a:off x="5458692" y="3532908"/>
              <a:ext cx="3352800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nghĩa của từ</a:t>
              </a:r>
              <a:endPara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Arrow Connector 34"/>
            <p:cNvCxnSpPr>
              <a:endCxn id="34" idx="1"/>
            </p:cNvCxnSpPr>
            <p:nvPr/>
          </p:nvCxnSpPr>
          <p:spPr>
            <a:xfrm flipV="1">
              <a:off x="3643745" y="3825296"/>
              <a:ext cx="1814947" cy="87283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643745" y="4447308"/>
            <a:ext cx="5167746" cy="584775"/>
            <a:chOff x="3643745" y="4447308"/>
            <a:chExt cx="5167746" cy="584775"/>
          </a:xfrm>
        </p:grpSpPr>
        <p:sp>
          <p:nvSpPr>
            <p:cNvPr id="39" name="TextBox 38"/>
            <p:cNvSpPr txBox="1"/>
            <p:nvPr/>
          </p:nvSpPr>
          <p:spPr>
            <a:xfrm>
              <a:off x="5486400" y="4447308"/>
              <a:ext cx="3325091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quy tắc chính tả</a:t>
              </a:r>
              <a:endPara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Straight Arrow Connector 39"/>
            <p:cNvCxnSpPr>
              <a:endCxn id="39" idx="1"/>
            </p:cNvCxnSpPr>
            <p:nvPr/>
          </p:nvCxnSpPr>
          <p:spPr>
            <a:xfrm flipV="1">
              <a:off x="3643745" y="4739696"/>
              <a:ext cx="1842655" cy="692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643745" y="5029200"/>
            <a:ext cx="5167746" cy="1745670"/>
            <a:chOff x="3643745" y="5029200"/>
            <a:chExt cx="5167746" cy="1745670"/>
          </a:xfrm>
        </p:grpSpPr>
        <p:sp>
          <p:nvSpPr>
            <p:cNvPr id="43" name="TextBox 42"/>
            <p:cNvSpPr txBox="1"/>
            <p:nvPr/>
          </p:nvSpPr>
          <p:spPr>
            <a:xfrm>
              <a:off x="5514109" y="6190095"/>
              <a:ext cx="3297382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kinh nghiệm viết</a:t>
              </a:r>
              <a:endPara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Arrow Connector 44"/>
            <p:cNvCxnSpPr>
              <a:endCxn id="43" idx="1"/>
            </p:cNvCxnSpPr>
            <p:nvPr/>
          </p:nvCxnSpPr>
          <p:spPr>
            <a:xfrm>
              <a:off x="3643745" y="5029200"/>
              <a:ext cx="1870364" cy="145328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3629889" y="4892095"/>
            <a:ext cx="5167747" cy="985114"/>
            <a:chOff x="3629889" y="4892095"/>
            <a:chExt cx="5167747" cy="985114"/>
          </a:xfrm>
        </p:grpSpPr>
        <p:sp>
          <p:nvSpPr>
            <p:cNvPr id="47" name="TextBox 46"/>
            <p:cNvSpPr txBox="1"/>
            <p:nvPr/>
          </p:nvSpPr>
          <p:spPr>
            <a:xfrm>
              <a:off x="5514110" y="5292434"/>
              <a:ext cx="3283526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cách phát âm</a:t>
              </a:r>
              <a:endPara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3629889" y="4892095"/>
              <a:ext cx="1870366" cy="6788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45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0303" y="108758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 chú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ý: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34115" y="1978880"/>
            <a:ext cx="683279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Viết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từ ngữ,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9423" y="2934844"/>
            <a:ext cx="914650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Chữ ngay ngắn, đúng cỡ, đúng khoảng cách.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64842" y="4029353"/>
            <a:ext cx="683279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Ngồi và cầm bút đúng.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657" y="4168403"/>
            <a:ext cx="2538234" cy="268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831E601F-0EA1-4834-8C28-65CBD91EEADC}"/>
              </a:ext>
            </a:extLst>
          </p:cNvPr>
          <p:cNvGrpSpPr/>
          <p:nvPr/>
        </p:nvGrpSpPr>
        <p:grpSpPr>
          <a:xfrm>
            <a:off x="0" y="-25550"/>
            <a:ext cx="12393820" cy="7042916"/>
            <a:chOff x="0" y="-1"/>
            <a:chExt cx="12393820" cy="7042916"/>
          </a:xfrm>
        </p:grpSpPr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A3A6AF5C-88BB-41BE-82EC-5A824D3F8629}"/>
                </a:ext>
              </a:extLst>
            </p:cNvPr>
            <p:cNvGrpSpPr/>
            <p:nvPr/>
          </p:nvGrpSpPr>
          <p:grpSpPr>
            <a:xfrm>
              <a:off x="2471607" y="1488420"/>
              <a:ext cx="9922213" cy="5554495"/>
              <a:chOff x="0" y="0"/>
              <a:chExt cx="18288000" cy="1014357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="" xmlns:a16="http://schemas.microsoft.com/office/drawing/2014/main" id="{6947DF56-EF76-4777-B910-76AD8B356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="" xmlns:a16="http://schemas.microsoft.com/office/drawing/2014/main" id="{E09813A3-6452-4BE8-945B-C907E0B4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72344A2F-BF1B-49C4-81A5-8E7827534E73}"/>
                </a:ext>
              </a:extLst>
            </p:cNvPr>
            <p:cNvGrpSpPr/>
            <p:nvPr/>
          </p:nvGrpSpPr>
          <p:grpSpPr>
            <a:xfrm>
              <a:off x="2471605" y="3600"/>
              <a:ext cx="9922213" cy="5554495"/>
              <a:chOff x="0" y="0"/>
              <a:chExt cx="18288000" cy="1014357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="" xmlns:a16="http://schemas.microsoft.com/office/drawing/2014/main" id="{83274FA1-B4D8-4666-BC27-714505FBE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="" xmlns:a16="http://schemas.microsoft.com/office/drawing/2014/main" id="{0EB51082-5428-4FA1-A44A-6D39911A8D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3F4AE70E-69B0-4831-98F9-0DE7CAFE739E}"/>
                </a:ext>
              </a:extLst>
            </p:cNvPr>
            <p:cNvGrpSpPr/>
            <p:nvPr/>
          </p:nvGrpSpPr>
          <p:grpSpPr>
            <a:xfrm>
              <a:off x="0" y="1487559"/>
              <a:ext cx="9922213" cy="5554495"/>
              <a:chOff x="0" y="0"/>
              <a:chExt cx="18288000" cy="1014357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593C2F3A-DFA3-459B-A3BF-377BE7EC1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EC0CA748-FD2A-4E10-80B4-AD9A93BCDE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FE585EB9-3E99-46B2-AEBC-3E3BB7A022FE}"/>
                </a:ext>
              </a:extLst>
            </p:cNvPr>
            <p:cNvGrpSpPr/>
            <p:nvPr/>
          </p:nvGrpSpPr>
          <p:grpSpPr>
            <a:xfrm>
              <a:off x="0" y="-1"/>
              <a:ext cx="9922213" cy="5554495"/>
              <a:chOff x="0" y="0"/>
              <a:chExt cx="18288000" cy="10143570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69A75CF3-BA2A-46EA-8F80-F92B01AF0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1C66299E-E737-4340-A1D7-153D990DB9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F0951CA-861F-458A-B84D-1B11D00365C0}"/>
              </a:ext>
            </a:extLst>
          </p:cNvPr>
          <p:cNvSpPr txBox="1"/>
          <p:nvPr/>
        </p:nvSpPr>
        <p:spPr>
          <a:xfrm>
            <a:off x="4226615" y="682932"/>
            <a:ext cx="1689316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2400" b="1" dirty="0">
              <a:solidFill>
                <a:schemeClr val="bg1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27527E9-A6B9-439A-A4FB-78F532A33B97}"/>
              </a:ext>
            </a:extLst>
          </p:cNvPr>
          <p:cNvSpPr txBox="1"/>
          <p:nvPr/>
        </p:nvSpPr>
        <p:spPr>
          <a:xfrm>
            <a:off x="2764996" y="192971"/>
            <a:ext cx="6065876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2022</a:t>
            </a:r>
            <a:endParaRPr lang="en-US" sz="2400" b="1" dirty="0">
              <a:solidFill>
                <a:schemeClr val="bg1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71605" y="0"/>
            <a:ext cx="0" cy="685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47399" y="1193872"/>
            <a:ext cx="5134082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400" b="1" dirty="0" smtClean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400" b="1" dirty="0" smtClean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endParaRPr lang="en-US" sz="2400" b="1" dirty="0">
              <a:solidFill>
                <a:srgbClr val="FFFF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461980" y="5509918"/>
            <a:ext cx="9922213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974117" y="2034081"/>
            <a:ext cx="7609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</a:rPr>
              <a:t>  	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</a:rPr>
              <a:t>ĐŬg ǟuųg, νΰŊ Ǉưϑ và cây cỏ ηư λμĞt </a:t>
            </a:r>
            <a:r>
              <a:rPr lang="vi-VN" sz="2400" b="1" dirty="0" smtClean="0">
                <a:solidFill>
                  <a:schemeClr val="bg1"/>
                </a:solidFill>
                <a:latin typeface="HP001 4 hàng" pitchFamily="34" charset="0"/>
              </a:rPr>
              <a:t>giữ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4 hàng" pitchFamily="34" charset="0"/>
              </a:rPr>
              <a:t>lại</a:t>
            </a:r>
            <a:r>
              <a:rPr lang="vi-VN" sz="2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endParaRPr lang="vi-VN" sz="2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03750" y="2532395"/>
            <a:ext cx="7536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 smtClean="0">
                <a:solidFill>
                  <a:schemeClr val="bg1"/>
                </a:solidFill>
                <a:latin typeface="HP001 4 hàng" pitchFamily="34" charset="0"/>
              </a:rPr>
              <a:t>hạt 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</a:rPr>
              <a:t>ιù sa ở Ǖίaζ jìζ, wưϐ lại ǇrΪg </a:t>
            </a:r>
            <a:r>
              <a:rPr lang="vi-VN" sz="2400" b="1" dirty="0" smtClean="0">
                <a:solidFill>
                  <a:schemeClr val="bg1"/>
                </a:solidFill>
                <a:latin typeface="HP001 4 hàng" pitchFamily="34" charset="0"/>
              </a:rPr>
              <a:t>dần.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  <a:latin typeface="HP001 4 hàng" pitchFamily="34" charset="0"/>
              </a:rPr>
              <a:t>Ngē 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endParaRPr lang="vi-VN" sz="2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27583" y="3040334"/>
            <a:ext cx="7536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 smtClean="0">
                <a:solidFill>
                  <a:schemeClr val="bg1"/>
                </a:solidFill>
                <a:latin typeface="HP001 4 hàng" pitchFamily="34" charset="0"/>
              </a:rPr>
              <a:t>ǇrΪg 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</a:rPr>
              <a:t>ηà, Ǉa κấy cả ηững đàn cá ǟŜg ǟŜg, Ǉừng 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endParaRPr lang="vi-VN" sz="2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27581" y="3542066"/>
            <a:ext cx="7536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 smtClean="0">
                <a:solidFill>
                  <a:schemeClr val="bg1"/>
                </a:solidFill>
                <a:latin typeface="HP001 4 hàng" pitchFamily="34" charset="0"/>
              </a:rPr>
              <a:t>đàn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</a:rPr>
              <a:t>, Ǉừng đàn Ό;o cá Ε− xuċ Ό;o dŜg wưϐ, vào Ǉận 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endParaRPr lang="vi-VN" sz="2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27581" y="4053423"/>
            <a:ext cx="7536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 smtClean="0">
                <a:solidFill>
                  <a:schemeClr val="bg1"/>
                </a:solidFill>
                <a:latin typeface="HP001 4 hàng" pitchFamily="34" charset="0"/>
              </a:rPr>
              <a:t>đŬg sâu. </a:t>
            </a:r>
            <a:endParaRPr lang="vi-VN" sz="2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41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418</Words>
  <Application>Microsoft Office PowerPoint</Application>
  <PresentationFormat>Widescreen</PresentationFormat>
  <Paragraphs>74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Times New Roman</vt:lpstr>
      <vt:lpstr>UTM Avo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L171021</cp:lastModifiedBy>
  <cp:revision>199</cp:revision>
  <dcterms:created xsi:type="dcterms:W3CDTF">2021-06-02T14:23:54Z</dcterms:created>
  <dcterms:modified xsi:type="dcterms:W3CDTF">2022-01-19T09:41:47Z</dcterms:modified>
</cp:coreProperties>
</file>