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1" r:id="rId2"/>
    <p:sldId id="259" r:id="rId3"/>
    <p:sldId id="262" r:id="rId4"/>
    <p:sldId id="263" r:id="rId5"/>
    <p:sldId id="265" r:id="rId6"/>
    <p:sldId id="266" r:id="rId7"/>
    <p:sldId id="267" r:id="rId8"/>
    <p:sldId id="268" r:id="rId9"/>
    <p:sldId id="302" r:id="rId10"/>
    <p:sldId id="292" r:id="rId11"/>
    <p:sldId id="303" r:id="rId12"/>
    <p:sldId id="304" r:id="rId13"/>
    <p:sldId id="305" r:id="rId14"/>
    <p:sldId id="306" r:id="rId15"/>
    <p:sldId id="307" r:id="rId16"/>
    <p:sldId id="278" r:id="rId17"/>
    <p:sldId id="279" r:id="rId18"/>
    <p:sldId id="313" r:id="rId19"/>
    <p:sldId id="318" r:id="rId20"/>
    <p:sldId id="321" r:id="rId21"/>
    <p:sldId id="320" r:id="rId22"/>
    <p:sldId id="319" r:id="rId23"/>
    <p:sldId id="322" r:id="rId24"/>
    <p:sldId id="316" r:id="rId25"/>
    <p:sldId id="295" r:id="rId26"/>
    <p:sldId id="323" r:id="rId27"/>
    <p:sldId id="297" r:id="rId28"/>
    <p:sldId id="299" r:id="rId29"/>
    <p:sldId id="324" r:id="rId30"/>
    <p:sldId id="325" r:id="rId31"/>
    <p:sldId id="283" r:id="rId32"/>
    <p:sldId id="284" r:id="rId33"/>
    <p:sldId id="285" r:id="rId34"/>
    <p:sldId id="286"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16/01/2024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16/01/2024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16/01/2024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16/01/2024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16/01/2024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16/01/2024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16/01/2024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314" y="-39188"/>
            <a:ext cx="12192001" cy="6897188"/>
          </a:xfrm>
          <a:prstGeom prst="rect">
            <a:avLst/>
          </a:prstGeom>
          <a:noFill/>
          <a:ln w="9525">
            <a:noFill/>
            <a:miter lim="800000"/>
            <a:headEnd/>
            <a:tailEnd/>
          </a:ln>
        </p:spPr>
      </p:pic>
      <p:sp>
        <p:nvSpPr>
          <p:cNvPr id="5" name="TextBox 4"/>
          <p:cNvSpPr txBox="1"/>
          <p:nvPr/>
        </p:nvSpPr>
        <p:spPr>
          <a:xfrm>
            <a:off x="121724" y="2872399"/>
            <a:ext cx="11155876" cy="1323439"/>
          </a:xfrm>
          <a:prstGeom prst="rect">
            <a:avLst/>
          </a:prstGeom>
          <a:noFill/>
        </p:spPr>
        <p:txBody>
          <a:bodyPr wrap="square" rtlCol="0">
            <a:spAutoFit/>
          </a:bodyPr>
          <a:lstStyle/>
          <a:p>
            <a:pPr algn="ctr"/>
            <a:r>
              <a:rPr lang="en-US" sz="4267" b="1" dirty="0">
                <a:latin typeface="Times New Roman" panose="02020603050405020304" pitchFamily="18" charset="0"/>
                <a:cs typeface="Times New Roman" panose="02020603050405020304" pitchFamily="18" charset="0"/>
              </a:rPr>
              <a:t>Đạo đức</a:t>
            </a:r>
          </a:p>
          <a:p>
            <a:pPr algn="ctr"/>
            <a:r>
              <a:rPr lang="en-US" sz="3733" b="1" dirty="0">
                <a:solidFill>
                  <a:srgbClr val="FF0000"/>
                </a:solidFill>
                <a:latin typeface="Times New Roman" panose="02020603050405020304" pitchFamily="18" charset="0"/>
                <a:cs typeface="Times New Roman" panose="02020603050405020304" pitchFamily="18" charset="0"/>
              </a:rPr>
              <a:t>Bài 9: EM VỚI ANH CHỊ EM TRONG GIA ĐÌNH</a:t>
            </a:r>
          </a:p>
        </p:txBody>
      </p:sp>
    </p:spTree>
    <p:extLst>
      <p:ext uri="{BB962C8B-B14F-4D97-AF65-F5344CB8AC3E}">
        <p14:creationId xmlns:p14="http://schemas.microsoft.com/office/powerpoint/2010/main" val="13220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6421" y="0"/>
            <a:ext cx="1150402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Nêu những việc em nên làm với anh chị qua các tranh dưới đây.</a:t>
            </a:r>
            <a:endParaRPr lang="vi-VN"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7" y="653848"/>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04" y="653848"/>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47" y="3892731"/>
            <a:ext cx="5738476" cy="28821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104" y="3892730"/>
            <a:ext cx="5950742" cy="2882117"/>
          </a:xfrm>
          <a:prstGeom prst="rect">
            <a:avLst/>
          </a:prstGeom>
        </p:spPr>
      </p:pic>
    </p:spTree>
    <p:extLst>
      <p:ext uri="{BB962C8B-B14F-4D97-AF65-F5344CB8AC3E}">
        <p14:creationId xmlns:p14="http://schemas.microsoft.com/office/powerpoint/2010/main" val="185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0" y="196649"/>
            <a:ext cx="11773516" cy="5655512"/>
          </a:xfrm>
          <a:prstGeom prst="rect">
            <a:avLst/>
          </a:prstGeom>
        </p:spPr>
      </p:pic>
      <p:sp>
        <p:nvSpPr>
          <p:cNvPr id="4" name="TextBox 3"/>
          <p:cNvSpPr txBox="1"/>
          <p:nvPr/>
        </p:nvSpPr>
        <p:spPr>
          <a:xfrm>
            <a:off x="139810" y="5852161"/>
            <a:ext cx="1177351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Thấy anh đi học về, em chạy ra chào anh.  Điều đó thế hiện em rất lễ phép với anh</a:t>
            </a:r>
            <a:r>
              <a:rPr lang="en-US" dirty="0"/>
              <a:t>.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6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2" y="5842337"/>
            <a:ext cx="11702754"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làm rơi hộp bút, em nhắc chị: “Hộp bút của chị rơi kìa!”.  Điều đó thể hiện em rất quan tâm đến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2" y="118271"/>
            <a:ext cx="11702754" cy="5694700"/>
          </a:xfrm>
          <a:prstGeom prst="rect">
            <a:avLst/>
          </a:prstGeom>
        </p:spPr>
      </p:pic>
    </p:spTree>
    <p:extLst>
      <p:ext uri="{BB962C8B-B14F-4D97-AF65-F5344CB8AC3E}">
        <p14:creationId xmlns:p14="http://schemas.microsoft.com/office/powerpoint/2010/main" val="34615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936" y="5734594"/>
            <a:ext cx="11747390"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tặng quà cho chị và nói: “Em chúc mừng chị!”.  Việc làm này thể hiện em biết quan tâm, chia sẻ niềm vui với chị.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36" y="182880"/>
            <a:ext cx="11747390" cy="5551714"/>
          </a:xfrm>
          <a:prstGeom prst="rect">
            <a:avLst/>
          </a:prstGeom>
        </p:spPr>
      </p:pic>
    </p:spTree>
    <p:extLst>
      <p:ext uri="{BB962C8B-B14F-4D97-AF65-F5344CB8AC3E}">
        <p14:creationId xmlns:p14="http://schemas.microsoft.com/office/powerpoint/2010/main" val="20199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1" y="5891350"/>
            <a:ext cx="1170275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thấy anh mệt mỏi, em sờ trán anh và nói: “Trán anh nóng thế?”.  Điều đó thể hiện em rất quan tâm đến anh. </a:t>
            </a:r>
            <a:endParaRPr lang="vi-VN" sz="3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1" y="117564"/>
            <a:ext cx="11705435" cy="5773786"/>
          </a:xfrm>
          <a:prstGeom prst="rect">
            <a:avLst/>
          </a:prstGeom>
        </p:spPr>
      </p:pic>
    </p:spTree>
    <p:extLst>
      <p:ext uri="{BB962C8B-B14F-4D97-AF65-F5344CB8AC3E}">
        <p14:creationId xmlns:p14="http://schemas.microsoft.com/office/powerpoint/2010/main" val="1443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3" y="144397"/>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30" y="144397"/>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3" y="3383280"/>
            <a:ext cx="5738476" cy="32526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30" y="3383279"/>
            <a:ext cx="5950742" cy="3252652"/>
          </a:xfrm>
          <a:prstGeom prst="rect">
            <a:avLst/>
          </a:prstGeom>
        </p:spPr>
      </p:pic>
    </p:spTree>
    <p:extLst>
      <p:ext uri="{BB962C8B-B14F-4D97-AF65-F5344CB8AC3E}">
        <p14:creationId xmlns:p14="http://schemas.microsoft.com/office/powerpoint/2010/main" val="157608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401171" y="1908314"/>
            <a:ext cx="6683733" cy="1670412"/>
          </a:xfrm>
          <a:prstGeom prst="doubleWav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3: LUYỆN TẬP</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8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85997"/>
            <a:ext cx="1237052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Em có nhận xét gì về lời nói, việc làm của bạn trong mỗi tranh dưới đây?</a:t>
            </a:r>
            <a:endParaRPr lang="vi-VN"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609216"/>
            <a:ext cx="3735978" cy="30483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58" y="609217"/>
            <a:ext cx="3956580" cy="30091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1" y="609217"/>
            <a:ext cx="4138882" cy="3009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1" y="3735977"/>
            <a:ext cx="3735978" cy="30443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599" y="3735976"/>
            <a:ext cx="3964240" cy="30443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019" y="3735976"/>
            <a:ext cx="4159604" cy="3044351"/>
          </a:xfrm>
          <a:prstGeom prst="rect">
            <a:avLst/>
          </a:prstGeom>
        </p:spPr>
      </p:pic>
    </p:spTree>
    <p:extLst>
      <p:ext uri="{BB962C8B-B14F-4D97-AF65-F5344CB8AC3E}">
        <p14:creationId xmlns:p14="http://schemas.microsoft.com/office/powerpoint/2010/main" val="36767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1" y="123097"/>
            <a:ext cx="8739053" cy="4699933"/>
          </a:xfrm>
          <a:prstGeom prst="rect">
            <a:avLst/>
          </a:prstGeom>
        </p:spPr>
      </p:pic>
      <p:sp>
        <p:nvSpPr>
          <p:cNvPr id="3" name="TextBox 2"/>
          <p:cNvSpPr txBox="1"/>
          <p:nvPr/>
        </p:nvSpPr>
        <p:spPr>
          <a:xfrm>
            <a:off x="248195" y="4919008"/>
            <a:ext cx="11599817" cy="1938992"/>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Em tặng hoa và nói: “Chúc mừng sinh nhật chị!”.  Chị nét mặt hân hoan và đáp lại: “Cảm ơn em!”.  Đồng tình với lời nói và hành vi của hai chị em vì em biết quan tâm chia sẻ niềm vui, nói năng lề phép với chị; chị có thái độ vui vẻ và biết ơn. </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7" y="5284768"/>
            <a:ext cx="11965576"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Hai anh em đang tranh nhau một cái ô tô đồ chơi, ai cũng đòi của mình.  Không đồng tình với hành vi này vì anh không biết nhường nhịn em.  Em muốn chơi nhưng không nói lễ phép với anh mà lại đòi của mình.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74" y="178141"/>
            <a:ext cx="8596762" cy="5106627"/>
          </a:xfrm>
          <a:prstGeom prst="rect">
            <a:avLst/>
          </a:prstGeom>
        </p:spPr>
      </p:pic>
    </p:spTree>
    <p:extLst>
      <p:ext uri="{BB962C8B-B14F-4D97-AF65-F5344CB8AC3E}">
        <p14:creationId xmlns:p14="http://schemas.microsoft.com/office/powerpoint/2010/main" val="30880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2591365" y="1789044"/>
            <a:ext cx="6751417" cy="2264265"/>
          </a:xfrm>
          <a:prstGeom prst="double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1: KHỞI ĐỘNG</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6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30" y="5245580"/>
            <a:ext cx="11834948"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cho em cái chong chóng và nói: “Cho em này!”.  Em đáp lại lễ phép: “Em xin!” và đưa hai tay đón lấy.  Đồng tình với lời nói và việc làm của hai anh em, vì anh biết quan tâm đến em; em lễ phép với anh.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94" y="121146"/>
            <a:ext cx="7746274" cy="5124434"/>
          </a:xfrm>
          <a:prstGeom prst="rect">
            <a:avLst/>
          </a:prstGeom>
        </p:spPr>
      </p:pic>
    </p:spTree>
    <p:extLst>
      <p:ext uri="{BB962C8B-B14F-4D97-AF65-F5344CB8AC3E}">
        <p14:creationId xmlns:p14="http://schemas.microsoft.com/office/powerpoint/2010/main" val="17114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3" y="5380672"/>
            <a:ext cx="11599817"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Chị nhắc em: “Sao em không dọn đồ chơi?”.  Em hai tay chổng hông, mắt trợn lên và nói: “Chị dọn đi. ”.  Không đồng tình với lời nói và hành vi của em, vì em chưa lễ phép, vâng lời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91205"/>
            <a:ext cx="8151223" cy="5189467"/>
          </a:xfrm>
          <a:prstGeom prst="rect">
            <a:avLst/>
          </a:prstGeom>
        </p:spPr>
      </p:pic>
    </p:spTree>
    <p:extLst>
      <p:ext uri="{BB962C8B-B14F-4D97-AF65-F5344CB8AC3E}">
        <p14:creationId xmlns:p14="http://schemas.microsoft.com/office/powerpoint/2010/main" val="69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2" y="5232517"/>
            <a:ext cx="11599817"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bánh cho em và nói “Em ăn đi. ”.  Em giơ hai tay đón lấy cái bánh anh cho.  Đồng tình với lời nói và hành vi của hai anh em, vì anh biết nhường nhịn, quan tâm đến em; em có thái độ lễ phép với anh</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46" y="140729"/>
            <a:ext cx="7824651" cy="5091788"/>
          </a:xfrm>
          <a:prstGeom prst="rect">
            <a:avLst/>
          </a:prstGeom>
        </p:spPr>
      </p:pic>
    </p:spTree>
    <p:extLst>
      <p:ext uri="{BB962C8B-B14F-4D97-AF65-F5344CB8AC3E}">
        <p14:creationId xmlns:p14="http://schemas.microsoft.com/office/powerpoint/2010/main" val="39475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90" y="5245580"/>
            <a:ext cx="11704321"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Em bé khóc và gọi “Chị ơi!”, nhưng chị mải chơi chuyền với bạn không dỗ em.  Không đồng tình với hành vi của chị, vì chị chưa biết quan tâm </a:t>
            </a:r>
            <a:r>
              <a:rPr lang="en-US" sz="3000" b="1" dirty="0" err="1">
                <a:latin typeface="Times New Roman" panose="02020603050405020304" pitchFamily="18" charset="0"/>
                <a:cs typeface="Times New Roman" panose="02020603050405020304" pitchFamily="18" charset="0"/>
              </a:rPr>
              <a:t>đén</a:t>
            </a:r>
            <a:r>
              <a:rPr lang="en-US" sz="3000" b="1" dirty="0">
                <a:latin typeface="Times New Roman" panose="02020603050405020304" pitchFamily="18" charset="0"/>
                <a:cs typeface="Times New Roman" panose="02020603050405020304" pitchFamily="18" charset="0"/>
              </a:rPr>
              <a:t> em. </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09" y="0"/>
            <a:ext cx="7767081" cy="5245580"/>
          </a:xfrm>
          <a:prstGeom prst="rect">
            <a:avLst/>
          </a:prstGeom>
        </p:spPr>
      </p:pic>
    </p:spTree>
    <p:extLst>
      <p:ext uri="{BB962C8B-B14F-4D97-AF65-F5344CB8AC3E}">
        <p14:creationId xmlns:p14="http://schemas.microsoft.com/office/powerpoint/2010/main" val="27053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4" y="107297"/>
            <a:ext cx="5977945" cy="332323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513" y="107297"/>
            <a:ext cx="5705126" cy="332096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852" y="3483045"/>
            <a:ext cx="5512526" cy="3323231"/>
          </a:xfrm>
          <a:prstGeom prst="rect">
            <a:avLst/>
          </a:prstGeom>
        </p:spPr>
      </p:pic>
    </p:spTree>
    <p:extLst>
      <p:ext uri="{BB962C8B-B14F-4D97-AF65-F5344CB8AC3E}">
        <p14:creationId xmlns:p14="http://schemas.microsoft.com/office/powerpoint/2010/main" val="262420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0"/>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Em sẽ làm gì nếu em là bạn trong mỗi tình huống dưới đây? </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992778"/>
            <a:ext cx="4519748" cy="2573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47" y="992778"/>
            <a:ext cx="4896393" cy="2573382"/>
          </a:xfrm>
          <a:prstGeom prst="rect">
            <a:avLst/>
          </a:prstGeom>
        </p:spPr>
      </p:pic>
      <p:sp>
        <p:nvSpPr>
          <p:cNvPr id="3" name="TextBox 2"/>
          <p:cNvSpPr txBox="1"/>
          <p:nvPr/>
        </p:nvSpPr>
        <p:spPr>
          <a:xfrm>
            <a:off x="274321" y="533504"/>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1</a:t>
            </a:r>
            <a:endParaRPr lang="vi-VN"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39247" y="531113"/>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2</a:t>
            </a:r>
            <a:endParaRPr lang="vi-V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88869" y="4908066"/>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3</a:t>
            </a:r>
            <a:endParaRPr lang="vi-VN" sz="2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240" y="3657600"/>
            <a:ext cx="5618320" cy="3082834"/>
          </a:xfrm>
          <a:prstGeom prst="rect">
            <a:avLst/>
          </a:prstGeom>
        </p:spPr>
      </p:pic>
    </p:spTree>
    <p:extLst>
      <p:ext uri="{BB962C8B-B14F-4D97-AF65-F5344CB8AC3E}">
        <p14:creationId xmlns:p14="http://schemas.microsoft.com/office/powerpoint/2010/main" val="36088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7313" y="351379"/>
            <a:ext cx="4070797" cy="6138184"/>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37333" y="351379"/>
            <a:ext cx="4159980" cy="6137672"/>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84193" y="403878"/>
            <a:ext cx="1097035" cy="502766"/>
          </a:xfrm>
          <a:prstGeom prst="rect">
            <a:avLst/>
          </a:prstGeom>
          <a:noFill/>
        </p:spPr>
        <p:txBody>
          <a:bodyPr wrap="square" rtlCol="0">
            <a:spAutoFit/>
          </a:bodyPr>
          <a:lstStyle/>
          <a:p>
            <a:r>
              <a:rPr lang="en-US" sz="2667" b="1" dirty="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351380"/>
            <a:ext cx="3886557" cy="6137672"/>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4990" y="392133"/>
            <a:ext cx="1097035" cy="502766"/>
          </a:xfrm>
          <a:prstGeom prst="rect">
            <a:avLst/>
          </a:prstGeom>
          <a:noFill/>
        </p:spPr>
        <p:txBody>
          <a:bodyPr wrap="square" rtlCol="0">
            <a:spAutoFit/>
          </a:bodyPr>
          <a:lstStyle/>
          <a:p>
            <a:r>
              <a:rPr lang="en-US" sz="2667" b="1" dirty="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5" y="1358537"/>
            <a:ext cx="4070525" cy="420624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561" y="1358537"/>
            <a:ext cx="3914851" cy="42062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293" y="1358537"/>
            <a:ext cx="3738913" cy="4206240"/>
          </a:xfrm>
          <a:prstGeom prst="rect">
            <a:avLst/>
          </a:prstGeom>
        </p:spPr>
      </p:pic>
    </p:spTree>
    <p:extLst>
      <p:ext uri="{BB962C8B-B14F-4D97-AF65-F5344CB8AC3E}">
        <p14:creationId xmlns:p14="http://schemas.microsoft.com/office/powerpoint/2010/main" val="189254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5803149"/>
            <a:ext cx="11808823"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ở nhà trông em bé và hẹn các bạn đá bóng vào lúc khác hoặc em có thể rủ các bạn vào nhà cùng chơi với em bé, rồi đi đá bóng sau.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04503"/>
            <a:ext cx="11756570" cy="5698646"/>
          </a:xfrm>
          <a:prstGeom prst="rect">
            <a:avLst/>
          </a:prstGeom>
        </p:spPr>
      </p:pic>
    </p:spTree>
    <p:extLst>
      <p:ext uri="{BB962C8B-B14F-4D97-AF65-F5344CB8AC3E}">
        <p14:creationId xmlns:p14="http://schemas.microsoft.com/office/powerpoint/2010/main" val="1733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6" y="6273225"/>
            <a:ext cx="1188720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cho em bé mượn búp bê hoặc cùng em bé chơi chung búp bê.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6" y="146745"/>
            <a:ext cx="11887200" cy="5937342"/>
          </a:xfrm>
          <a:prstGeom prst="rect">
            <a:avLst/>
          </a:prstGeom>
        </p:spPr>
      </p:pic>
    </p:spTree>
    <p:extLst>
      <p:ext uri="{BB962C8B-B14F-4D97-AF65-F5344CB8AC3E}">
        <p14:creationId xmlns:p14="http://schemas.microsoft.com/office/powerpoint/2010/main" val="1175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4" y="6168722"/>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bận học, em nên quét nhà giúp anh. </a:t>
            </a:r>
            <a:endParaRPr lang="vi-VN" sz="4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4" y="130628"/>
            <a:ext cx="11830595" cy="6038093"/>
          </a:xfrm>
          <a:prstGeom prst="rect">
            <a:avLst/>
          </a:prstGeom>
        </p:spPr>
      </p:pic>
    </p:spTree>
    <p:extLst>
      <p:ext uri="{BB962C8B-B14F-4D97-AF65-F5344CB8AC3E}">
        <p14:creationId xmlns:p14="http://schemas.microsoft.com/office/powerpoint/2010/main" val="16648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3294870" y="1669774"/>
            <a:ext cx="6591252" cy="1972865"/>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2: KHÁM PHÁ</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8" y="156754"/>
            <a:ext cx="5672101" cy="33179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310" y="156754"/>
            <a:ext cx="6000204" cy="3317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97" y="3579223"/>
            <a:ext cx="6426926" cy="3174274"/>
          </a:xfrm>
          <a:prstGeom prst="rect">
            <a:avLst/>
          </a:prstGeom>
        </p:spPr>
      </p:pic>
    </p:spTree>
    <p:extLst>
      <p:ext uri="{BB962C8B-B14F-4D97-AF65-F5344CB8AC3E}">
        <p14:creationId xmlns:p14="http://schemas.microsoft.com/office/powerpoint/2010/main" val="122470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541" y="1507074"/>
            <a:ext cx="11440517" cy="2123658"/>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 Tự liên hệ</a:t>
            </a:r>
          </a:p>
          <a:p>
            <a:r>
              <a:rPr lang="en-US" sz="4400" b="1" dirty="0">
                <a:latin typeface="Times New Roman" panose="02020603050405020304" pitchFamily="18" charset="0"/>
                <a:cs typeface="Times New Roman" panose="02020603050405020304" pitchFamily="18" charset="0"/>
              </a:rPr>
              <a:t>- Con đã làm gì để thể hiện sự quan tâm, chăm sóc anh chị em trong gia đình?</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2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880222" y="1921565"/>
            <a:ext cx="7801029" cy="1905851"/>
          </a:xfrm>
          <a:prstGeom prst="doubleWave">
            <a:avLst/>
          </a:prstGeom>
          <a:solidFill>
            <a:srgbClr val="006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PHẦN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684" y="52251"/>
            <a:ext cx="11402483"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1. Chúc mừng anh chị em nhân dịp sinh nhật</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35" y="728466"/>
            <a:ext cx="7910079" cy="3425523"/>
          </a:xfrm>
          <a:prstGeom prst="rect">
            <a:avLst/>
          </a:prstGeom>
        </p:spPr>
      </p:pic>
      <p:sp>
        <p:nvSpPr>
          <p:cNvPr id="5" name="Rectangle 4"/>
          <p:cNvSpPr/>
          <p:nvPr/>
        </p:nvSpPr>
        <p:spPr>
          <a:xfrm>
            <a:off x="300685" y="4336869"/>
            <a:ext cx="8359990"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2. Động viên chia sẻ khi anh chị em bị ốm, mệt.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1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613954"/>
            <a:ext cx="3122023" cy="875211"/>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LỜI KHUYÊN</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698172" y="1580605"/>
            <a:ext cx="9731828" cy="3918858"/>
          </a:xfrm>
          <a:prstGeom prst="horizontalScroll">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a:solidFill>
                  <a:srgbClr val="FF0000"/>
                </a:solidFill>
                <a:latin typeface="Times New Roman" panose="02020603050405020304" pitchFamily="18" charset="0"/>
                <a:cs typeface="Times New Roman" panose="02020603050405020304" pitchFamily="18" charset="0"/>
              </a:rPr>
              <a:t>                     Anh chị em hòa thuận</a:t>
            </a:r>
          </a:p>
          <a:p>
            <a:pPr algn="just"/>
            <a:r>
              <a:rPr lang="en-US" sz="3600" b="1" dirty="0">
                <a:solidFill>
                  <a:srgbClr val="FF0000"/>
                </a:solidFill>
                <a:latin typeface="Times New Roman" panose="02020603050405020304" pitchFamily="18" charset="0"/>
                <a:cs typeface="Times New Roman" panose="02020603050405020304" pitchFamily="18" charset="0"/>
              </a:rPr>
              <a:t>                     Yêu thương, giúp đỡ nhau</a:t>
            </a:r>
          </a:p>
          <a:p>
            <a:pPr algn="just"/>
            <a:r>
              <a:rPr lang="en-US" sz="3600" b="1" dirty="0">
                <a:solidFill>
                  <a:srgbClr val="FF0000"/>
                </a:solidFill>
                <a:latin typeface="Times New Roman" panose="02020603050405020304" pitchFamily="18" charset="0"/>
                <a:cs typeface="Times New Roman" panose="02020603050405020304" pitchFamily="18" charset="0"/>
              </a:rPr>
              <a:t>                     Tình cảm sẽ bền lâu</a:t>
            </a:r>
          </a:p>
          <a:p>
            <a:pPr algn="just"/>
            <a:r>
              <a:rPr lang="en-US" sz="3600" b="1" dirty="0">
                <a:solidFill>
                  <a:srgbClr val="FF0000"/>
                </a:solidFill>
                <a:latin typeface="Times New Roman" panose="02020603050405020304" pitchFamily="18" charset="0"/>
                <a:cs typeface="Times New Roman" panose="02020603050405020304" pitchFamily="18" charset="0"/>
              </a:rPr>
              <a:t>                     Gia đình thêm đầm ấm.</a:t>
            </a:r>
          </a:p>
        </p:txBody>
      </p:sp>
    </p:spTree>
    <p:extLst>
      <p:ext uri="{BB962C8B-B14F-4D97-AF65-F5344CB8AC3E}">
        <p14:creationId xmlns:p14="http://schemas.microsoft.com/office/powerpoint/2010/main" val="426146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Picture 4" descr="hinhnen_9"/>
          <p:cNvPicPr>
            <a:picLocks noGrp="1" noChangeAspect="1" noChangeArrowheads="1"/>
          </p:cNvPicPr>
          <p:nvPr>
            <p:ph sz="quarter" idx="13"/>
          </p:nvPr>
        </p:nvPicPr>
        <p:blipFill>
          <a:blip r:embed="rId2"/>
          <a:srcRect/>
          <a:stretch>
            <a:fillRect/>
          </a:stretch>
        </p:blipFill>
        <p:spPr>
          <a:xfrm>
            <a:off x="0" y="-1"/>
            <a:ext cx="12192000" cy="6841671"/>
          </a:xfrm>
          <a:prstGeom prst="rect">
            <a:avLst/>
          </a:prstGeom>
          <a:noFill/>
        </p:spPr>
      </p:pic>
    </p:spTree>
    <p:extLst>
      <p:ext uri="{BB962C8B-B14F-4D97-AF65-F5344CB8AC3E}">
        <p14:creationId xmlns:p14="http://schemas.microsoft.com/office/powerpoint/2010/main" val="320902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 y="156172"/>
            <a:ext cx="10985863"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 Xem tranh và nêu những việc anh chị nên làm đối với em nhỏ</a:t>
            </a:r>
            <a:endParaRPr lang="vi-VN" sz="3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710169"/>
            <a:ext cx="5773784" cy="29996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693" y="763684"/>
            <a:ext cx="5950482" cy="29461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4" y="3842679"/>
            <a:ext cx="5773784" cy="29108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693" y="3842679"/>
            <a:ext cx="5923809" cy="2910818"/>
          </a:xfrm>
          <a:prstGeom prst="rect">
            <a:avLst/>
          </a:prstGeom>
        </p:spPr>
      </p:pic>
    </p:spTree>
    <p:extLst>
      <p:ext uri="{BB962C8B-B14F-4D97-AF65-F5344CB8AC3E}">
        <p14:creationId xmlns:p14="http://schemas.microsoft.com/office/powerpoint/2010/main" val="15102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566" y="5780782"/>
            <a:ext cx="1156062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đưa cho em cái bánh và nói: “Anh để phần em này!”.  Việc làm đó thể hiện anh quan tâm, nhường nhịn em.</a:t>
            </a:r>
            <a:endParaRPr lang="vi-VN" sz="4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6" y="161530"/>
            <a:ext cx="11678194" cy="5599190"/>
          </a:xfrm>
          <a:prstGeom prst="rect">
            <a:avLst/>
          </a:prstGeom>
        </p:spPr>
      </p:pic>
    </p:spTree>
    <p:extLst>
      <p:ext uri="{BB962C8B-B14F-4D97-AF65-F5344CB8AC3E}">
        <p14:creationId xmlns:p14="http://schemas.microsoft.com/office/powerpoint/2010/main" val="4066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14" y="5721531"/>
            <a:ext cx="1210028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rủ em cùng chơi gấu bông, chị nói: “Chị em mình cùng chơi nhé!”.  Việc làm này thể hiện chị biết nhường nhịn và hoà thuận với em</a:t>
            </a:r>
            <a:endParaRPr lang="vi-VN" sz="3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80" y="175854"/>
            <a:ext cx="11704045" cy="5545677"/>
          </a:xfrm>
          <a:prstGeom prst="rect">
            <a:avLst/>
          </a:prstGeom>
        </p:spPr>
      </p:pic>
    </p:spTree>
    <p:extLst>
      <p:ext uri="{BB962C8B-B14F-4D97-AF65-F5344CB8AC3E}">
        <p14:creationId xmlns:p14="http://schemas.microsoft.com/office/powerpoint/2010/main" val="32151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5" y="5760720"/>
            <a:ext cx="1176963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Anh đang giặt khăn để rửa mặt cho em, anh nói: “Anh lau mặt cho em nào!”.  Việc làm đó thể hiện anh rất quan tâm và biết chăm sóc em.</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5" y="157727"/>
            <a:ext cx="11769635" cy="5602993"/>
          </a:xfrm>
          <a:prstGeom prst="rect">
            <a:avLst/>
          </a:prstGeom>
        </p:spPr>
      </p:pic>
    </p:spTree>
    <p:extLst>
      <p:ext uri="{BB962C8B-B14F-4D97-AF65-F5344CB8AC3E}">
        <p14:creationId xmlns:p14="http://schemas.microsoft.com/office/powerpoint/2010/main" val="7861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77" y="5852160"/>
            <a:ext cx="12226697"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Mẹ đang nấu cơm, em bé khóc đòi mẹ.  Chị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em và nói: “Em ra đây với chị. ”.  Việc làm này thể hiện chị biết trông em,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dành để em khỏi khóc. </a:t>
            </a:r>
            <a:endParaRPr lang="vi-VN" sz="3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9" y="172015"/>
            <a:ext cx="11743232" cy="5680145"/>
          </a:xfrm>
          <a:prstGeom prst="rect">
            <a:avLst/>
          </a:prstGeom>
        </p:spPr>
      </p:pic>
    </p:spTree>
    <p:extLst>
      <p:ext uri="{BB962C8B-B14F-4D97-AF65-F5344CB8AC3E}">
        <p14:creationId xmlns:p14="http://schemas.microsoft.com/office/powerpoint/2010/main" val="24098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143691"/>
            <a:ext cx="11906520" cy="6479177"/>
          </a:xfrm>
          <a:prstGeom prst="rect">
            <a:avLst/>
          </a:prstGeom>
        </p:spPr>
      </p:pic>
    </p:spTree>
    <p:extLst>
      <p:ext uri="{BB962C8B-B14F-4D97-AF65-F5344CB8AC3E}">
        <p14:creationId xmlns:p14="http://schemas.microsoft.com/office/powerpoint/2010/main" val="241197489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156</TotalTime>
  <Words>841</Words>
  <Application>Microsoft Office PowerPoint</Application>
  <PresentationFormat>Widescreen</PresentationFormat>
  <Paragraphs>42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HN18082023</cp:lastModifiedBy>
  <cp:revision>35</cp:revision>
  <dcterms:created xsi:type="dcterms:W3CDTF">2020-08-30T13:06:59Z</dcterms:created>
  <dcterms:modified xsi:type="dcterms:W3CDTF">2024-01-16T13:30:33Z</dcterms:modified>
</cp:coreProperties>
</file>