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17"/>
  </p:notesMasterIdLst>
  <p:sldIdLst>
    <p:sldId id="271" r:id="rId3"/>
    <p:sldId id="260" r:id="rId4"/>
    <p:sldId id="257" r:id="rId5"/>
    <p:sldId id="258" r:id="rId6"/>
    <p:sldId id="262" r:id="rId7"/>
    <p:sldId id="265" r:id="rId8"/>
    <p:sldId id="263" r:id="rId9"/>
    <p:sldId id="259" r:id="rId10"/>
    <p:sldId id="270" r:id="rId11"/>
    <p:sldId id="267" r:id="rId12"/>
    <p:sldId id="266" r:id="rId13"/>
    <p:sldId id="268" r:id="rId14"/>
    <p:sldId id="269" r:id="rId15"/>
    <p:sldId id="261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Bodoni MT Black" pitchFamily="18" charset="0"/>
      <p:bold r:id="rId23"/>
      <p:boldItalic r:id="rId24"/>
    </p:embeddedFont>
    <p:embeddedFont>
      <p:font typeface="#9Slide03 AmpleSoft Bold" charset="0"/>
      <p:regular r:id="rId25"/>
    </p:embeddedFont>
    <p:embeddedFont>
      <p:font typeface="Helvetica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0" d="100"/>
          <a:sy n="40" d="100"/>
        </p:scale>
        <p:origin x="-1666" y="-6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D265-938E-4B5D-B753-EEBDDE8222B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EC77-2654-41D4-8C33-022A4366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8D46-1033-4BBC-87F7-E580B3A33D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2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6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30" y="60846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2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08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8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3" y="274647"/>
            <a:ext cx="36554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0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7"/>
            <a:ext cx="768724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8F9257-F7CF-4550-98D9-902F129EE319}"/>
              </a:ext>
            </a:extLst>
          </p:cNvPr>
          <p:cNvSpPr txBox="1"/>
          <p:nvPr userDrawn="1"/>
        </p:nvSpPr>
        <p:spPr>
          <a:xfrm>
            <a:off x="10530790" y="2099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79284-E41D-4BE6-85B8-30E4F02CC4CE}"/>
              </a:ext>
            </a:extLst>
          </p:cNvPr>
          <p:cNvSpPr txBox="1"/>
          <p:nvPr userDrawn="1"/>
        </p:nvSpPr>
        <p:spPr>
          <a:xfrm>
            <a:off x="20644" y="6414802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638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3" y="366434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8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3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9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5" y="1201415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4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xmlns="" id="{FEF7539B-48A5-4942-A83A-2EE0E8AF1F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6570" y="237745"/>
            <a:ext cx="11702070" cy="64018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                                                   </a:t>
            </a:r>
            <a:endParaRPr lang="zh-CN" altLang="en-US" sz="3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79507BFA-98AC-4AFA-AF02-FA69E97E7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0" y="80504"/>
            <a:ext cx="1017479" cy="623635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151"/>
            <a:ext cx="1481328" cy="21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0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2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4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3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600206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9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00BA01-37F3-4CD5-A625-1AA4602866D5}"/>
              </a:ext>
            </a:extLst>
          </p:cNvPr>
          <p:cNvSpPr txBox="1"/>
          <p:nvPr userDrawn="1"/>
        </p:nvSpPr>
        <p:spPr>
          <a:xfrm>
            <a:off x="0" y="6373465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52473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4000" r="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0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9.png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5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G_3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" y="19468"/>
            <a:ext cx="2035173" cy="1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4"/>
          <p:cNvSpPr txBox="1">
            <a:spLocks noChangeArrowheads="1"/>
          </p:cNvSpPr>
          <p:nvPr/>
        </p:nvSpPr>
        <p:spPr bwMode="auto">
          <a:xfrm>
            <a:off x="2289545" y="1949973"/>
            <a:ext cx="843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MÔN: </a:t>
            </a:r>
            <a:r>
              <a:rPr lang="en-US" sz="3200" b="1" dirty="0" smtClean="0">
                <a:solidFill>
                  <a:srgbClr val="0000FF"/>
                </a:solidFill>
              </a:rPr>
              <a:t>TOÁN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</a:rPr>
              <a:t>LỚP 2A3</a:t>
            </a:r>
            <a:r>
              <a:rPr lang="en-US" dirty="0" smtClean="0">
                <a:solidFill>
                  <a:srgbClr val="0000FF"/>
                </a:solidFill>
              </a:rPr>
              <a:t>                                      </a:t>
            </a:r>
            <a:endParaRPr lang="en-US" sz="36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6" name="Text Box 191"/>
          <p:cNvSpPr txBox="1">
            <a:spLocks noChangeArrowheads="1"/>
          </p:cNvSpPr>
          <p:nvPr/>
        </p:nvSpPr>
        <p:spPr bwMode="auto">
          <a:xfrm>
            <a:off x="2044990" y="281704"/>
            <a:ext cx="9694415" cy="7694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1589691" y="3330321"/>
            <a:ext cx="9894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840829"/>
            <a:ext cx="12818076" cy="1747215"/>
          </a:xfrm>
          <a:prstGeom prst="rect">
            <a:avLst/>
          </a:prstGeom>
        </p:spPr>
      </p:pic>
      <p:grpSp>
        <p:nvGrpSpPr>
          <p:cNvPr id="9" name="组合 107"/>
          <p:cNvGrpSpPr/>
          <p:nvPr/>
        </p:nvGrpSpPr>
        <p:grpSpPr>
          <a:xfrm>
            <a:off x="639714" y="3886200"/>
            <a:ext cx="1405279" cy="2282498"/>
            <a:chOff x="181346" y="1761375"/>
            <a:chExt cx="1517253" cy="2901593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1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2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3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3" y="3886207"/>
            <a:ext cx="2176556" cy="2821345"/>
          </a:xfrm>
          <a:prstGeom prst="rect">
            <a:avLst/>
          </a:prstGeom>
        </p:spPr>
      </p:pic>
      <p:pic>
        <p:nvPicPr>
          <p:cNvPr id="15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" y="4840823"/>
            <a:ext cx="2751436" cy="1620820"/>
          </a:xfrm>
          <a:prstGeom prst="rect">
            <a:avLst/>
          </a:prstGeom>
        </p:spPr>
      </p:pic>
      <p:pic>
        <p:nvPicPr>
          <p:cNvPr id="1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6" y="4800725"/>
            <a:ext cx="2784389" cy="1620820"/>
          </a:xfrm>
          <a:prstGeom prst="rect">
            <a:avLst/>
          </a:prstGeom>
        </p:spPr>
      </p:pic>
      <p:sp>
        <p:nvSpPr>
          <p:cNvPr id="17" name="任意多边形 91"/>
          <p:cNvSpPr/>
          <p:nvPr/>
        </p:nvSpPr>
        <p:spPr>
          <a:xfrm>
            <a:off x="-6576" y="61717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0"/>
          <p:cNvSpPr/>
          <p:nvPr/>
        </p:nvSpPr>
        <p:spPr>
          <a:xfrm>
            <a:off x="-6576" y="6307446"/>
            <a:ext cx="12211455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任意多边形 111"/>
          <p:cNvSpPr/>
          <p:nvPr/>
        </p:nvSpPr>
        <p:spPr>
          <a:xfrm>
            <a:off x="-6576" y="6514904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0" y="847551"/>
            <a:ext cx="1392317" cy="12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57150"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HOẠT</a:t>
            </a:r>
            <a:endParaRPr lang="en-US" sz="5400" b="1">
              <a:solidFill>
                <a:srgbClr val="00206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0682" y="2754799"/>
            <a:ext cx="225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ĐỘNG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133161" y="3076683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288" y="169551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749275" y="658544"/>
            <a:ext cx="1905202" cy="578084"/>
            <a:chOff x="2749275" y="658544"/>
            <a:chExt cx="1905202" cy="578084"/>
          </a:xfrm>
        </p:grpSpPr>
        <p:sp>
          <p:nvSpPr>
            <p:cNvPr id="7" name="Google Shape;4385;p6"/>
            <p:cNvSpPr/>
            <p:nvPr/>
          </p:nvSpPr>
          <p:spPr>
            <a:xfrm>
              <a:off x="3367230" y="713408"/>
              <a:ext cx="1034386" cy="52322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4386;p6"/>
            <p:cNvGrpSpPr/>
            <p:nvPr/>
          </p:nvGrpSpPr>
          <p:grpSpPr>
            <a:xfrm>
              <a:off x="2749275" y="658544"/>
              <a:ext cx="1905202" cy="570588"/>
              <a:chOff x="1183343" y="1464304"/>
              <a:chExt cx="1905202" cy="570588"/>
            </a:xfrm>
          </p:grpSpPr>
          <p:sp>
            <p:nvSpPr>
              <p:cNvPr id="9" name="Google Shape;4387;p6"/>
              <p:cNvSpPr txBox="1"/>
              <p:nvPr/>
            </p:nvSpPr>
            <p:spPr>
              <a:xfrm>
                <a:off x="1819587" y="1511671"/>
                <a:ext cx="126895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?</a:t>
                </a:r>
                <a:endParaRPr/>
              </a:p>
            </p:txBody>
          </p:sp>
          <p:sp>
            <p:nvSpPr>
              <p:cNvPr id="10" name="Google Shape;4388;p6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1" name="Google Shape;4389;p6"/>
          <p:cNvGrpSpPr/>
          <p:nvPr/>
        </p:nvGrpSpPr>
        <p:grpSpPr>
          <a:xfrm>
            <a:off x="466441" y="1573270"/>
            <a:ext cx="11370655" cy="584775"/>
            <a:chOff x="666857" y="1573270"/>
            <a:chExt cx="10350817" cy="584775"/>
          </a:xfrm>
        </p:grpSpPr>
        <p:sp>
          <p:nvSpPr>
            <p:cNvPr id="12" name="Google Shape;4390;p6"/>
            <p:cNvSpPr txBox="1"/>
            <p:nvPr/>
          </p:nvSpPr>
          <p:spPr>
            <a:xfrm>
              <a:off x="666857" y="1573270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3" name="Google Shape;4391;p6"/>
            <p:cNvSpPr txBox="1"/>
            <p:nvPr/>
          </p:nvSpPr>
          <p:spPr>
            <a:xfrm>
              <a:off x="1234227" y="1600628"/>
              <a:ext cx="9783447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     2 dm = 20 cm;         3 m = 30 dm;          2 m = 200 cm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4392;p6"/>
          <p:cNvGrpSpPr/>
          <p:nvPr/>
        </p:nvGrpSpPr>
        <p:grpSpPr>
          <a:xfrm>
            <a:off x="2328004" y="2078841"/>
            <a:ext cx="9180576" cy="1692731"/>
            <a:chOff x="2328004" y="2078841"/>
            <a:chExt cx="9180576" cy="1692731"/>
          </a:xfrm>
        </p:grpSpPr>
        <p:sp>
          <p:nvSpPr>
            <p:cNvPr id="15" name="Google Shape;4393;p6"/>
            <p:cNvSpPr txBox="1"/>
            <p:nvPr/>
          </p:nvSpPr>
          <p:spPr>
            <a:xfrm>
              <a:off x="2328004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8" name="Google Shape;4396;p6"/>
            <p:cNvSpPr/>
            <p:nvPr/>
          </p:nvSpPr>
          <p:spPr>
            <a:xfrm>
              <a:off x="6784640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9" name="Google Shape;4397;p6"/>
            <p:cNvSpPr/>
            <p:nvPr/>
          </p:nvSpPr>
          <p:spPr>
            <a:xfrm>
              <a:off x="6797166" y="301346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0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1" name="Google Shape;4399;p6"/>
            <p:cNvSpPr/>
            <p:nvPr/>
          </p:nvSpPr>
          <p:spPr>
            <a:xfrm>
              <a:off x="9801667" y="3011378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22" name="Google Shape;4400;p6"/>
          <p:cNvGrpSpPr/>
          <p:nvPr/>
        </p:nvGrpSpPr>
        <p:grpSpPr>
          <a:xfrm>
            <a:off x="504019" y="4086208"/>
            <a:ext cx="8865450" cy="584775"/>
            <a:chOff x="666857" y="1585796"/>
            <a:chExt cx="7002145" cy="584775"/>
          </a:xfrm>
        </p:grpSpPr>
        <p:sp>
          <p:nvSpPr>
            <p:cNvPr id="23" name="Google Shape;4401;p6"/>
            <p:cNvSpPr txBox="1"/>
            <p:nvPr/>
          </p:nvSpPr>
          <p:spPr>
            <a:xfrm>
              <a:off x="666857" y="1585796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4" name="Google Shape;4402;p6"/>
            <p:cNvSpPr txBox="1"/>
            <p:nvPr/>
          </p:nvSpPr>
          <p:spPr>
            <a:xfrm>
              <a:off x="1234227" y="1600627"/>
              <a:ext cx="6434775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30 dm = 3m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4403;p6"/>
          <p:cNvGrpSpPr/>
          <p:nvPr/>
        </p:nvGrpSpPr>
        <p:grpSpPr>
          <a:xfrm>
            <a:off x="2353056" y="4579253"/>
            <a:ext cx="9180576" cy="1692731"/>
            <a:chOff x="2353056" y="2078841"/>
            <a:chExt cx="9180576" cy="1692731"/>
          </a:xfrm>
        </p:grpSpPr>
        <p:sp>
          <p:nvSpPr>
            <p:cNvPr id="26" name="Google Shape;4404;p6"/>
            <p:cNvSpPr txBox="1"/>
            <p:nvPr/>
          </p:nvSpPr>
          <p:spPr>
            <a:xfrm>
              <a:off x="2353056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       50 cm =           dm; 		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405;p6"/>
            <p:cNvSpPr/>
            <p:nvPr/>
          </p:nvSpPr>
          <p:spPr>
            <a:xfrm>
              <a:off x="3723917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8" name="Google Shape;4406;p6"/>
            <p:cNvSpPr/>
            <p:nvPr/>
          </p:nvSpPr>
          <p:spPr>
            <a:xfrm>
              <a:off x="3736443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9" name="Google Shape;4407;p6"/>
            <p:cNvSpPr/>
            <p:nvPr/>
          </p:nvSpPr>
          <p:spPr>
            <a:xfrm>
              <a:off x="7176176" y="2243807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30" name="Google Shape;4408;p6"/>
            <p:cNvSpPr/>
            <p:nvPr/>
          </p:nvSpPr>
          <p:spPr>
            <a:xfrm>
              <a:off x="7176176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31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2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33" name="Google Shape;4411;p6"/>
          <p:cNvSpPr txBox="1"/>
          <p:nvPr/>
        </p:nvSpPr>
        <p:spPr>
          <a:xfrm>
            <a:off x="684753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4" name="Google Shape;4412;p6"/>
          <p:cNvSpPr txBox="1"/>
          <p:nvPr/>
        </p:nvSpPr>
        <p:spPr>
          <a:xfrm>
            <a:off x="6854678" y="30484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5" name="Google Shape;4413;p6"/>
          <p:cNvSpPr txBox="1"/>
          <p:nvPr/>
        </p:nvSpPr>
        <p:spPr>
          <a:xfrm>
            <a:off x="9773575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6" name="Google Shape;4414;p6"/>
          <p:cNvSpPr txBox="1"/>
          <p:nvPr/>
        </p:nvSpPr>
        <p:spPr>
          <a:xfrm>
            <a:off x="9763747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7" name="Google Shape;4415;p6"/>
          <p:cNvSpPr txBox="1"/>
          <p:nvPr/>
        </p:nvSpPr>
        <p:spPr>
          <a:xfrm>
            <a:off x="3878063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8" name="Google Shape;4416;p6"/>
          <p:cNvSpPr txBox="1"/>
          <p:nvPr/>
        </p:nvSpPr>
        <p:spPr>
          <a:xfrm>
            <a:off x="3855709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9" name="Google Shape;4417;p6"/>
          <p:cNvSpPr txBox="1"/>
          <p:nvPr/>
        </p:nvSpPr>
        <p:spPr>
          <a:xfrm>
            <a:off x="7340629" y="4791873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0" name="Google Shape;4418;p6"/>
          <p:cNvSpPr txBox="1"/>
          <p:nvPr/>
        </p:nvSpPr>
        <p:spPr>
          <a:xfrm>
            <a:off x="7335810" y="557088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64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4" name="Google Shape;4425;p7"/>
          <p:cNvCxnSpPr>
            <a:endCxn id="3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6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 sz="2000" b="1">
              <a:solidFill>
                <a:srgbClr val="0070C0"/>
              </a:solidFill>
            </a:endParaRPr>
          </a:p>
        </p:txBody>
      </p:sp>
      <p:sp>
        <p:nvSpPr>
          <p:cNvPr id="11" name="Google Shape;4432;p7"/>
          <p:cNvSpPr/>
          <p:nvPr/>
        </p:nvSpPr>
        <p:spPr>
          <a:xfrm>
            <a:off x="4852223" y="4020887"/>
            <a:ext cx="2199930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12" name="Google Shape;4433;p7"/>
          <p:cNvCxnSpPr>
            <a:stCxn id="9" idx="2"/>
            <a:endCxn id="10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/>
          <p:cNvCxnSpPr>
            <a:stCxn id="8" idx="2"/>
            <a:endCxn id="11" idx="0"/>
          </p:cNvCxnSpPr>
          <p:nvPr/>
        </p:nvCxnSpPr>
        <p:spPr>
          <a:xfrm rot="16200000" flipH="1">
            <a:off x="3612986" y="1681685"/>
            <a:ext cx="1144952" cy="353345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/>
          <p:cNvSpPr txBox="1"/>
          <p:nvPr/>
        </p:nvSpPr>
        <p:spPr>
          <a:xfrm>
            <a:off x="513568" y="5730478"/>
            <a:ext cx="53360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Rô- bốt và Mai nói đúng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7" name="Google Shape;4445;p8"/>
          <p:cNvSpPr txBox="1"/>
          <p:nvPr/>
        </p:nvSpPr>
        <p:spPr>
          <a:xfrm>
            <a:off x="5938415" y="5764515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" y="4041770"/>
            <a:ext cx="3366523" cy="2718783"/>
          </a:xfrm>
          <a:prstGeom prst="rect">
            <a:avLst/>
          </a:prstGeom>
        </p:spPr>
      </p:pic>
      <p:sp>
        <p:nvSpPr>
          <p:cNvPr id="8" name="椭圆 31"/>
          <p:cNvSpPr/>
          <p:nvPr/>
        </p:nvSpPr>
        <p:spPr>
          <a:xfrm>
            <a:off x="6902379" y="1374064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7196289" y="1714077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椭圆 31"/>
          <p:cNvSpPr/>
          <p:nvPr/>
        </p:nvSpPr>
        <p:spPr>
          <a:xfrm flipH="1">
            <a:off x="1397817" y="2255429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1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78017" y="2565109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</a:p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图片 37">
            <a:extLst>
              <a:ext uri="{FF2B5EF4-FFF2-40B4-BE49-F238E27FC236}">
                <a16:creationId xmlns:a16="http://schemas.microsoft.com/office/drawing/2014/main" xmlns="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375593" y="1056680"/>
            <a:ext cx="6007729" cy="2303510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xmlns="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612" flipV="1">
            <a:off x="6385520" y="2598407"/>
            <a:ext cx="5245799" cy="2011367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771699"/>
            <a:ext cx="4086301" cy="40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938" y="4201358"/>
            <a:ext cx="3366523" cy="2718783"/>
          </a:xfrm>
          <a:prstGeom prst="rect">
            <a:avLst/>
          </a:prstGeom>
        </p:spPr>
      </p:pic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2542166" y="673561"/>
            <a:ext cx="6729622" cy="10840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000">
                <a:solidFill>
                  <a:srgbClr val="FF5050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Chủ đề 11</a:t>
            </a:r>
            <a:endParaRPr lang="en-GB" altLang="zh-CN" sz="6000" dirty="0">
              <a:solidFill>
                <a:srgbClr val="FF5050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6" name="图片 37">
            <a:extLst>
              <a:ext uri="{FF2B5EF4-FFF2-40B4-BE49-F238E27FC236}">
                <a16:creationId xmlns:a16="http://schemas.microsoft.com/office/drawing/2014/main" xmlns="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612" flipV="1">
            <a:off x="2551309" y="182064"/>
            <a:ext cx="6453804" cy="2474546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88" y="2833840"/>
            <a:ext cx="4086301" cy="4086301"/>
          </a:xfrm>
          <a:prstGeom prst="rect">
            <a:avLst/>
          </a:prstGeom>
        </p:spPr>
      </p:pic>
      <p:sp>
        <p:nvSpPr>
          <p:cNvPr id="18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115568" y="2782261"/>
            <a:ext cx="9242478" cy="24086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Độ dài và đơn vị đo độ dài. Tiền Việt Nam</a:t>
            </a:r>
            <a:endParaRPr lang="en-GB" altLang="zh-CN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59166"/>
            <a:ext cx="1704742" cy="18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art 29"/>
          <p:cNvSpPr/>
          <p:nvPr/>
        </p:nvSpPr>
        <p:spPr>
          <a:xfrm rot="2432823">
            <a:off x="5580905" y="544683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2645192" y="1358460"/>
            <a:ext cx="7078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Đề-xi-mét. </a:t>
            </a:r>
          </a:p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Mét. Ki-lô-mét</a:t>
            </a:r>
            <a:endParaRPr lang="zh-CN" altLang="en-US" sz="7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4921199" y="262284"/>
            <a:ext cx="2332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altLang="zh-CN" sz="7200" b="1">
                <a:solidFill>
                  <a:srgbClr val="FFFF00"/>
                </a:solidFill>
                <a:effectLst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方正超粗黑简体" panose="03000509000000000000" pitchFamily="65" charset="-122"/>
              </a:rPr>
              <a:t>Bài 55</a:t>
            </a:r>
            <a:endParaRPr lang="zh-CN" altLang="en-US" sz="7200" b="1" dirty="0">
              <a:solidFill>
                <a:srgbClr val="FFFF00"/>
              </a:solidFill>
              <a:effectLst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Duepuntozero" panose="02040603050506020204" pitchFamily="18" charset="0"/>
              <a:ea typeface="方正超粗黑简体" panose="03000509000000000000" pitchFamily="65" charset="-122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6327695" y="5019367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88116" y="1402080"/>
            <a:ext cx="877844" cy="1111420"/>
            <a:chOff x="1088115" y="1402080"/>
            <a:chExt cx="877845" cy="1111419"/>
          </a:xfrm>
        </p:grpSpPr>
        <p:sp>
          <p:nvSpPr>
            <p:cNvPr id="6" name="Heart 5"/>
            <p:cNvSpPr/>
            <p:nvPr/>
          </p:nvSpPr>
          <p:spPr>
            <a:xfrm>
              <a:off x="1088115" y="1801613"/>
              <a:ext cx="877845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920" dirty="0">
                  <a:solidFill>
                    <a:srgbClr val="6F4F62"/>
                  </a:solidFill>
                  <a:latin typeface="UTM Cooper Black" panose="02040603050506020204" pitchFamily="18" charset="0"/>
                </a:rPr>
                <a:t>d</a:t>
              </a:r>
              <a:r>
                <a:rPr lang="en-US" sz="1920">
                  <a:solidFill>
                    <a:srgbClr val="6F4F62"/>
                  </a:solidFill>
                  <a:latin typeface="UTM Cooper Black" panose="02040603050506020204" pitchFamily="18" charset="0"/>
                </a:rPr>
                <a:t>m</a:t>
              </a:r>
              <a:endParaRPr lang="en-US" sz="1920" dirty="0">
                <a:solidFill>
                  <a:srgbClr val="6F4F62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0" name="Straight Connector 9"/>
            <p:cNvCxnSpPr>
              <a:cxnSpLocks/>
              <a:endCxn id="6" idx="0"/>
            </p:cNvCxnSpPr>
            <p:nvPr/>
          </p:nvCxnSpPr>
          <p:spPr>
            <a:xfrm flipH="1">
              <a:off x="1527038" y="1402080"/>
              <a:ext cx="24130" cy="577504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954412" y="3170039"/>
            <a:ext cx="992850" cy="1111420"/>
            <a:chOff x="1136372" y="1402080"/>
            <a:chExt cx="1137412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1137412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km</a:t>
              </a: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146854" cy="577504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55812" y="4370844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1097280"/>
              <a:r>
                <a:rPr lang="en-US" sz="3600">
                  <a:solidFill>
                    <a:srgbClr val="D97854"/>
                  </a:solidFill>
                </a:rPr>
                <a:t>m</a:t>
              </a:r>
              <a:endParaRPr lang="en-US" sz="3600" dirty="0">
                <a:solidFill>
                  <a:srgbClr val="D97854"/>
                </a:solidFill>
              </a:endParaRPr>
            </a:p>
          </p:txBody>
        </p:sp>
      </p:grpSp>
      <p:sp>
        <p:nvSpPr>
          <p:cNvPr id="23" name="Heart 22"/>
          <p:cNvSpPr/>
          <p:nvPr/>
        </p:nvSpPr>
        <p:spPr>
          <a:xfrm>
            <a:off x="2586312" y="405993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art 26"/>
          <p:cNvSpPr/>
          <p:nvPr/>
        </p:nvSpPr>
        <p:spPr>
          <a:xfrm rot="19285084">
            <a:off x="9098247" y="650549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7758888" y="3441344"/>
            <a:ext cx="2769820" cy="3662523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0B39817-C5A5-4F7B-8BCB-FADB8AD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1095675" y="3685482"/>
            <a:ext cx="3656536" cy="3580824"/>
          </a:xfrm>
          <a:prstGeom prst="rect">
            <a:avLst/>
          </a:prstGeom>
        </p:spPr>
      </p:pic>
      <p:pic>
        <p:nvPicPr>
          <p:cNvPr id="32" name="Loonboo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96800" y="6400799"/>
            <a:ext cx="812800" cy="812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62316" y="-169383"/>
            <a:ext cx="1704742" cy="18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KHÁM</a:t>
            </a:r>
            <a:endParaRPr lang="en-US" sz="4800" b="1">
              <a:solidFill>
                <a:srgbClr val="00B05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8780" y="2754799"/>
            <a:ext cx="210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PHÁ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085962" y="3128232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8623161" y="1874859"/>
            <a:ext cx="4044134" cy="5347544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0" y="914361"/>
            <a:ext cx="3865532" cy="5930784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6932" y="4052149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57527" y="1108617"/>
            <a:ext cx="924247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ĐỀ - XI - MÉT. </a:t>
            </a:r>
          </a:p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MÉT</a:t>
            </a:r>
            <a:endParaRPr lang="en-GB" altLang="zh-CN" sz="8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3111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Mục tiêu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41325" y="1780556"/>
            <a:ext cx="9745249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*</a:t>
            </a:r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Kiến thức, kĩ năng: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HS nhận biết được </a:t>
            </a:r>
            <a:r>
              <a:rPr lang="vi-VN" sz="2800">
                <a:solidFill>
                  <a:srgbClr val="002060"/>
                </a:solidFill>
              </a:rPr>
              <a:t>các đơn vị đo độ dài đề-xi-mét, mét và quan hệ giữa các đơn vị đo độ dài đó.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vi-VN" sz="2800">
                <a:solidFill>
                  <a:srgbClr val="002060"/>
                </a:solidFill>
              </a:rPr>
              <a:t>- Biết thực hiện chuyển đổi và ước lượng các số đo đơn giản theo độ dài của các đơn vị đo đã học.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năng lực </a:t>
            </a:r>
            <a:r>
              <a:rPr lang="vi-VN" sz="2800">
                <a:solidFill>
                  <a:srgbClr val="002060"/>
                </a:solidFill>
              </a:rPr>
              <a:t>quan sát, tư duy, ghi nhớ, giao tiếp, giải quyết vấn đề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- Phát triển kĩ năng hợp tác, rèn tính cẩn thận.</a:t>
            </a:r>
          </a:p>
        </p:txBody>
      </p:sp>
    </p:spTree>
    <p:extLst>
      <p:ext uri="{BB962C8B-B14F-4D97-AF65-F5344CB8AC3E}">
        <p14:creationId xmlns:p14="http://schemas.microsoft.com/office/powerpoint/2010/main" val="25876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64;p3"/>
          <p:cNvSpPr txBox="1"/>
          <p:nvPr/>
        </p:nvSpPr>
        <p:spPr>
          <a:xfrm>
            <a:off x="2396054" y="525282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a) Đề - xi -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54;p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2575" t="-639" r="13044" b="85273"/>
          <a:stretch/>
        </p:blipFill>
        <p:spPr>
          <a:xfrm>
            <a:off x="2574546" y="1110017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355;p3"/>
          <p:cNvCxnSpPr/>
          <p:nvPr/>
        </p:nvCxnSpPr>
        <p:spPr>
          <a:xfrm>
            <a:off x="2883939" y="152278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4356;p3"/>
          <p:cNvCxnSpPr/>
          <p:nvPr/>
        </p:nvCxnSpPr>
        <p:spPr>
          <a:xfrm>
            <a:off x="9469795" y="1494914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" name="Google Shape;4362;p3"/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1972662" y="1927886"/>
            <a:ext cx="7779828" cy="1605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4357;p3"/>
          <p:cNvGrpSpPr/>
          <p:nvPr/>
        </p:nvGrpSpPr>
        <p:grpSpPr>
          <a:xfrm>
            <a:off x="326168" y="3274658"/>
            <a:ext cx="2843829" cy="3407842"/>
            <a:chOff x="-51731" y="3174450"/>
            <a:chExt cx="2843829" cy="3407842"/>
          </a:xfrm>
        </p:grpSpPr>
        <p:pic>
          <p:nvPicPr>
            <p:cNvPr id="9" name="Google Shape;4358;p3"/>
            <p:cNvPicPr preferRelativeResize="0"/>
            <p:nvPr/>
          </p:nvPicPr>
          <p:blipFill rotWithShape="1">
            <a:blip r:embed="rId6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1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sp>
        <p:nvSpPr>
          <p:cNvPr id="14" name="Google Shape;4363;p3"/>
          <p:cNvSpPr/>
          <p:nvPr/>
        </p:nvSpPr>
        <p:spPr>
          <a:xfrm>
            <a:off x="2724616" y="4501976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15" name="Google Shape;4363;p3"/>
          <p:cNvSpPr/>
          <p:nvPr/>
        </p:nvSpPr>
        <p:spPr>
          <a:xfrm>
            <a:off x="2700071" y="4464985"/>
            <a:ext cx="7266376" cy="197296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dm = 10 cm; 10 cm = 1dm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grpSp>
        <p:nvGrpSpPr>
          <p:cNvPr id="16" name="Google Shape;4365;p3"/>
          <p:cNvGrpSpPr/>
          <p:nvPr/>
        </p:nvGrpSpPr>
        <p:grpSpPr>
          <a:xfrm>
            <a:off x="5812472" y="3336626"/>
            <a:ext cx="6324855" cy="2662825"/>
            <a:chOff x="5336414" y="3085305"/>
            <a:chExt cx="6324855" cy="2662825"/>
          </a:xfrm>
        </p:grpSpPr>
        <p:pic>
          <p:nvPicPr>
            <p:cNvPr id="17" name="Google Shape;4366;p3"/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>
                <a:solidFill>
                  <a:srgbClr val="002060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29" y="5351468"/>
            <a:ext cx="2066371" cy="1668788"/>
          </a:xfrm>
          <a:prstGeom prst="rect">
            <a:avLst/>
          </a:prstGeom>
        </p:spPr>
      </p:pic>
      <p:sp>
        <p:nvSpPr>
          <p:cNvPr id="3" name="Google Shape;4364;p3"/>
          <p:cNvSpPr txBox="1"/>
          <p:nvPr/>
        </p:nvSpPr>
        <p:spPr>
          <a:xfrm>
            <a:off x="2521314" y="269657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</a:t>
            </a: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)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73;p4"/>
          <p:cNvPicPr preferRelativeResize="0"/>
          <p:nvPr/>
        </p:nvPicPr>
        <p:blipFill rotWithShape="1">
          <a:blip r:embed="rId3">
            <a:alphaModFix/>
          </a:blip>
          <a:srcRect b="46143"/>
          <a:stretch/>
        </p:blipFill>
        <p:spPr>
          <a:xfrm>
            <a:off x="1666624" y="854392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3;p3"/>
          <p:cNvSpPr/>
          <p:nvPr/>
        </p:nvSpPr>
        <p:spPr>
          <a:xfrm>
            <a:off x="1391052" y="4597955"/>
            <a:ext cx="949406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6" name="Google Shape;4375;p4"/>
          <p:cNvSpPr/>
          <p:nvPr/>
        </p:nvSpPr>
        <p:spPr>
          <a:xfrm>
            <a:off x="1353352" y="4512625"/>
            <a:ext cx="9531766" cy="2196084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viết là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" name="Google Shape;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2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xmlns="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xmlns="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xmlns="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189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Ghi nhớ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65571" y="2054540"/>
            <a:ext cx="412311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1dm = 10cm </a:t>
            </a:r>
          </a:p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cm = 1dm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0611" y="2054540"/>
            <a:ext cx="3745282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 dm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100 cm 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dm = 1 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100 cm = 1m 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423</Words>
  <Application>Microsoft Office PowerPoint</Application>
  <PresentationFormat>Custom</PresentationFormat>
  <Paragraphs>91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UTM Cooper Black</vt:lpstr>
      <vt:lpstr>方正超粗黑简体</vt:lpstr>
      <vt:lpstr>UTM Mother</vt:lpstr>
      <vt:lpstr>方正喵呜体</vt:lpstr>
      <vt:lpstr>UTM HelvetIns</vt:lpstr>
      <vt:lpstr>Calibri</vt:lpstr>
      <vt:lpstr>宋体</vt:lpstr>
      <vt:lpstr>Bodoni MT Black</vt:lpstr>
      <vt:lpstr>#9Slide03 AmpleSoft Bold</vt:lpstr>
      <vt:lpstr>Helvetica</vt:lpstr>
      <vt:lpstr>UTM Copperplate</vt:lpstr>
      <vt:lpstr>Times New Roman</vt:lpstr>
      <vt:lpstr>等线</vt:lpstr>
      <vt:lpstr>方正剪纸简体</vt:lpstr>
      <vt:lpstr>Wingdings</vt:lpstr>
      <vt:lpstr>UTM Duepuntozero</vt:lpstr>
      <vt:lpstr>UTM Avo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Administrator</cp:lastModifiedBy>
  <cp:revision>25</cp:revision>
  <dcterms:created xsi:type="dcterms:W3CDTF">2023-03-11T07:57:43Z</dcterms:created>
  <dcterms:modified xsi:type="dcterms:W3CDTF">2024-03-19T01:15:23Z</dcterms:modified>
</cp:coreProperties>
</file>