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24" r:id="rId2"/>
    <p:sldId id="325" r:id="rId3"/>
    <p:sldId id="258" r:id="rId4"/>
    <p:sldId id="259" r:id="rId5"/>
    <p:sldId id="261" r:id="rId6"/>
    <p:sldId id="264" r:id="rId7"/>
    <p:sldId id="256" r:id="rId8"/>
    <p:sldId id="257" r:id="rId9"/>
    <p:sldId id="265" r:id="rId10"/>
    <p:sldId id="266" r:id="rId11"/>
    <p:sldId id="267" r:id="rId12"/>
    <p:sldId id="272" r:id="rId13"/>
    <p:sldId id="273" r:id="rId14"/>
    <p:sldId id="271" r:id="rId15"/>
    <p:sldId id="269" r:id="rId16"/>
    <p:sldId id="270" r:id="rId17"/>
    <p:sldId id="268" r:id="rId18"/>
    <p:sldId id="274" r:id="rId19"/>
    <p:sldId id="276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4E99F-FB5B-4ECD-AB68-6F9E22191A8B}" type="datetimeFigureOut">
              <a:rPr lang="en-US" smtClean="0"/>
              <a:t>18/03/2024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06F0E-31B8-4D92-8ECA-F7542C215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45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6A8AD-F3E6-47DE-B783-16C0EDA737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964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06F0E-31B8-4D92-8ECA-F7542C2156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16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18/03/2024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706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18/03/2024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0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18/03/2024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69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18/03/2024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580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18/03/2024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121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18/03/2024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27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18/03/2024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51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18/03/2024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729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18/03/2024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77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18/03/2024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95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18/03/2024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73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85625-2830-42C7-83BA-BFC06D850072}" type="datetimeFigureOut">
              <a:rPr lang="en-US" smtClean="0"/>
              <a:t>18/03/2024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53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988" y="458986"/>
            <a:ext cx="6693011" cy="641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image5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00" y="5126353"/>
            <a:ext cx="1539875" cy="173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image45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38" y="26669"/>
            <a:ext cx="453390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image49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29618"/>
            <a:ext cx="842963" cy="202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image46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1" y="1003662"/>
            <a:ext cx="955675" cy="192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0" y="8965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1724025" y="1186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497631" y="61034"/>
            <a:ext cx="7082971" cy="1247875"/>
          </a:xfrm>
          <a:prstGeom prst="roundRect">
            <a:avLst/>
          </a:prstGeom>
          <a:solidFill>
            <a:srgbClr val="FF6600"/>
          </a:solidFill>
          <a:ln w="7620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TRƯỜNG TIỂU HỌC ĐOÀN KẾT</a:t>
            </a:r>
          </a:p>
        </p:txBody>
      </p:sp>
      <p:sp>
        <p:nvSpPr>
          <p:cNvPr id="5" name="Rectangle 4"/>
          <p:cNvSpPr/>
          <p:nvPr/>
        </p:nvSpPr>
        <p:spPr>
          <a:xfrm>
            <a:off x="2656315" y="1371600"/>
            <a:ext cx="412324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Môn</a:t>
            </a:r>
            <a:r>
              <a:rPr lang="en-US" sz="48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4800" b="1" cap="none" spc="0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Đạo</a:t>
            </a:r>
            <a:r>
              <a:rPr lang="en-US" sz="48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4800" b="1" cap="none" spc="0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đức</a:t>
            </a:r>
            <a:endParaRPr lang="en-US" sz="48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84038" y="3872230"/>
            <a:ext cx="8507288" cy="1252734"/>
          </a:xfrm>
          <a:prstGeom prst="rect">
            <a:avLst/>
          </a:prstGeom>
        </p:spPr>
        <p:txBody>
          <a:bodyPr/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marL="342900" lvl="1" indent="0" algn="ctr">
              <a:buFontTx/>
              <a:buNone/>
            </a:pPr>
            <a:r>
              <a:rPr lang="en-US" sz="3600" b="1" kern="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 11: TRẢ LẠI CỦA RƠI</a:t>
            </a:r>
            <a:endParaRPr lang="vi-VN" sz="3600" b="1" kern="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60885" y="2492896"/>
            <a:ext cx="33575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Chủ</a:t>
            </a:r>
            <a:r>
              <a:rPr lang="en-US" sz="3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đề</a:t>
            </a:r>
            <a:r>
              <a:rPr lang="en-US" sz="3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: </a:t>
            </a:r>
            <a:r>
              <a:rPr lang="en-US" sz="36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Thật</a:t>
            </a:r>
            <a:r>
              <a:rPr lang="en-US" sz="3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thà</a:t>
            </a:r>
            <a:endParaRPr lang="en-US" sz="3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3287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9" t="16071" r="28271" b="14485"/>
          <a:stretch/>
        </p:blipFill>
        <p:spPr bwMode="auto">
          <a:xfrm>
            <a:off x="76200" y="1066800"/>
            <a:ext cx="89154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76200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+mj-lt"/>
              </a:rPr>
              <a:t>c) Nêu những người phù hợp có thể giúp em trả lại của rơi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9" t="26561" r="60536" b="32865"/>
          <a:stretch/>
        </p:blipFill>
        <p:spPr bwMode="auto">
          <a:xfrm>
            <a:off x="315686" y="1276529"/>
            <a:ext cx="2656114" cy="2457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0" t="17708" r="38510" b="42709"/>
          <a:stretch/>
        </p:blipFill>
        <p:spPr bwMode="auto">
          <a:xfrm>
            <a:off x="6286500" y="4148952"/>
            <a:ext cx="2325914" cy="2404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8" t="25496" r="17929" b="35020"/>
          <a:stretch/>
        </p:blipFill>
        <p:spPr bwMode="auto">
          <a:xfrm>
            <a:off x="315686" y="3969657"/>
            <a:ext cx="2692400" cy="258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0" t="44300" r="28271" b="32973"/>
          <a:stretch/>
        </p:blipFill>
        <p:spPr bwMode="auto">
          <a:xfrm>
            <a:off x="3678465" y="4262545"/>
            <a:ext cx="2112735" cy="229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1" t="65186" r="51440" b="14101"/>
          <a:stretch/>
        </p:blipFill>
        <p:spPr bwMode="auto">
          <a:xfrm>
            <a:off x="6135914" y="1415143"/>
            <a:ext cx="2627086" cy="2166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0" t="45375" r="60950" b="29859"/>
          <a:stretch/>
        </p:blipFill>
        <p:spPr bwMode="auto">
          <a:xfrm>
            <a:off x="3411443" y="1276529"/>
            <a:ext cx="2458357" cy="255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242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minh hoạ bằng khung cảnh với động vật hoang dã dễ thương | Thư viện  stock vector đẹp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6" y="-1"/>
            <a:ext cx="917863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6472" y="2362200"/>
            <a:ext cx="4211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LUYỆN TẬP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6975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957618"/>
            <a:ext cx="5029200" cy="3157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6" r="29712"/>
          <a:stretch/>
        </p:blipFill>
        <p:spPr bwMode="auto">
          <a:xfrm>
            <a:off x="4267201" y="4114800"/>
            <a:ext cx="4876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1" b="17754"/>
          <a:stretch/>
        </p:blipFill>
        <p:spPr bwMode="auto">
          <a:xfrm>
            <a:off x="-45493" y="2438400"/>
            <a:ext cx="4312693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77898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a) Việc làm nào của bạn trong các tranh thể hiện tính thật thà? Vì sao?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480060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Việc làm của bạn ở tranh 1 và tranh 3 là thật thà không tham của rơi. Chúng ta nên đồng tình ủng hộ những việc làm này.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1" b="17754"/>
          <a:stretch/>
        </p:blipFill>
        <p:spPr bwMode="auto">
          <a:xfrm>
            <a:off x="0" y="1032005"/>
            <a:ext cx="4312693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6" r="29712"/>
          <a:stretch/>
        </p:blipFill>
        <p:spPr bwMode="auto">
          <a:xfrm>
            <a:off x="4402542" y="1143000"/>
            <a:ext cx="48768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942" y="999023"/>
            <a:ext cx="5029200" cy="3157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2400" y="43434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Việc làm của bạn ở tranh 2 là chưa thật thà. Chúng ta nên nhắc nhở bạn nếu chứng kiến những việc làm như thế.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64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1" b="17754"/>
          <a:stretch/>
        </p:blipFill>
        <p:spPr bwMode="auto">
          <a:xfrm>
            <a:off x="-45493" y="2438400"/>
            <a:ext cx="4312693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957618"/>
            <a:ext cx="5029200" cy="3157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6" r="29712"/>
          <a:stretch/>
        </p:blipFill>
        <p:spPr bwMode="auto">
          <a:xfrm>
            <a:off x="4267201" y="4114800"/>
            <a:ext cx="4876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644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9" t="18056" r="24367" b="25397"/>
          <a:stretch/>
        </p:blipFill>
        <p:spPr bwMode="auto">
          <a:xfrm>
            <a:off x="0" y="722284"/>
            <a:ext cx="4876800" cy="3544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569884"/>
            <a:ext cx="4095750" cy="31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3857625"/>
            <a:ext cx="5724525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2400" y="0"/>
            <a:ext cx="4943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+mj-lt"/>
              </a:rPr>
              <a:t>a) Xử lí tình huống và đóng vai</a:t>
            </a:r>
            <a:endParaRPr lang="en-US" sz="2800" b="1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62091" y="2067580"/>
            <a:ext cx="211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Tình huống 1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11999" y="199064"/>
            <a:ext cx="211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Tình huống 2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62092" y="4963180"/>
            <a:ext cx="211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Tình huống 3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346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9" t="18056" r="24367" b="25397"/>
          <a:stretch/>
        </p:blipFill>
        <p:spPr bwMode="auto">
          <a:xfrm>
            <a:off x="533400" y="0"/>
            <a:ext cx="7852012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4495800"/>
            <a:ext cx="56749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latin typeface="+mj-lt"/>
              </a:rPr>
              <a:t>Em hãy lựa chọn cách giải quyết:</a:t>
            </a:r>
            <a:endParaRPr lang="en-US" sz="32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5054025"/>
            <a:ext cx="65854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+mj-lt"/>
              </a:rPr>
              <a:t>A. Lan giữ lấy quyển truyện cho mình.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5739825"/>
            <a:ext cx="7867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+mj-lt"/>
              </a:rPr>
              <a:t>B. Lan nên hỏi các bạn trong lớp để tìm trả lại.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838200" y="5701724"/>
            <a:ext cx="762000" cy="6609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0309" y="152400"/>
            <a:ext cx="211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Tình huống 1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179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458200" cy="390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6800" y="3911025"/>
            <a:ext cx="56749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latin typeface="+mj-lt"/>
              </a:rPr>
              <a:t>Em hãy lựa chọn cách giải quyết:</a:t>
            </a:r>
            <a:endParaRPr lang="en-US" sz="32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4485382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+mj-lt"/>
              </a:rPr>
              <a:t>A. Mai nên nhờ chú công an, bố mẹ hoặc thầy cô giáo tìm trả lại cho người mất.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309" y="152400"/>
            <a:ext cx="211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Tình huống 2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5552182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+mj-lt"/>
              </a:rPr>
              <a:t>B. Mai nên dùng chiếc đồng hồ đó dành tặng quà sinh nhật cho người khác.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" name="Oval 6"/>
          <p:cNvSpPr/>
          <p:nvPr/>
        </p:nvSpPr>
        <p:spPr>
          <a:xfrm>
            <a:off x="457200" y="4485382"/>
            <a:ext cx="609600" cy="5951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032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28194"/>
            <a:ext cx="7543800" cy="4066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0309" y="152400"/>
            <a:ext cx="211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Tình huống 3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3911025"/>
            <a:ext cx="56749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latin typeface="+mj-lt"/>
              </a:rPr>
              <a:t>Em hãy lựa chọn cách giải quyết:</a:t>
            </a:r>
            <a:endParaRPr lang="en-US" sz="32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4485382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+mj-lt"/>
              </a:rPr>
              <a:t>A. Tân nên khuyên bạn đưa nhờ thầy cô giáo để tìm trả lại cho người mất.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5552182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+mj-lt"/>
              </a:rPr>
              <a:t>B. Tân nên đi ăn kem với bạn Minh.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" name="Oval 6"/>
          <p:cNvSpPr/>
          <p:nvPr/>
        </p:nvSpPr>
        <p:spPr>
          <a:xfrm>
            <a:off x="457200" y="4485382"/>
            <a:ext cx="609600" cy="5951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65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Vector khung hình trẻ em dễ thương với cậu bé và cô gái hạnh phúc | Thư  viện stock vector đẹp miễn phí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" r="17721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38284" y="1182469"/>
            <a:ext cx="27061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Lời khuyên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2235705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 khi nhặt được của rơi</a:t>
            </a: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đem tìm trả cho người, mới ngoan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2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 descr="Hinh nen 38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WordArt 3"/>
          <p:cNvSpPr>
            <a:spLocks noChangeArrowheads="1" noChangeShapeType="1" noTextEdit="1"/>
          </p:cNvSpPr>
          <p:nvPr/>
        </p:nvSpPr>
        <p:spPr bwMode="auto">
          <a:xfrm>
            <a:off x="533400" y="457200"/>
            <a:ext cx="8153400" cy="4495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endParaRPr lang="en-US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94EB45-7928-46F5-A605-79E10FF14A8C}"/>
              </a:ext>
            </a:extLst>
          </p:cNvPr>
          <p:cNvSpPr txBox="1"/>
          <p:nvPr/>
        </p:nvSpPr>
        <p:spPr>
          <a:xfrm>
            <a:off x="1981200" y="2459504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biệt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và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gặp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627651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34" y="21061"/>
            <a:ext cx="9160276" cy="687020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971800" y="1828800"/>
            <a:ext cx="55626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.VnAvant" pitchFamily="34" charset="0"/>
              </a:rPr>
              <a:t>Khëi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.VnAvant" pitchFamily="34" charset="0"/>
              </a:rPr>
              <a:t> ®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.VnAvant" pitchFamily="34" charset="0"/>
              </a:rPr>
              <a:t>éng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.VnAvan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20945" y="3456164"/>
            <a:ext cx="42643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400" b="1" i="1" dirty="0">
                <a:solidFill>
                  <a:srgbClr val="FF0000"/>
                </a:solidFill>
              </a:rPr>
              <a:t>Bà còng đi chợ</a:t>
            </a:r>
            <a:endParaRPr lang="en-US" sz="4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653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8" t="28676" r="40765" b="26949"/>
          <a:stretch/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152400"/>
            <a:ext cx="61398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R"/>
            </a:pPr>
            <a:r>
              <a:rPr lang="vi-VN" sz="3200" b="1" dirty="0">
                <a:latin typeface="+mj-lt"/>
              </a:rPr>
              <a:t>Cùng hát bài hát </a:t>
            </a:r>
            <a:r>
              <a:rPr lang="vi-VN" sz="3200" b="1" i="1" dirty="0">
                <a:solidFill>
                  <a:srgbClr val="FF0000"/>
                </a:solidFill>
                <a:latin typeface="+mj-lt"/>
              </a:rPr>
              <a:t>Bà còng đi chợ</a:t>
            </a:r>
          </a:p>
          <a:p>
            <a:r>
              <a:rPr lang="vi-VN" sz="3200" i="1" dirty="0">
                <a:latin typeface="+mj-lt"/>
              </a:rPr>
              <a:t>    Nhạc và lời: Phạm Tuyên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987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253425"/>
            <a:ext cx="3200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+mj-lt"/>
              </a:rPr>
              <a:t>b) Trả lời câu hỏi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838200"/>
            <a:ext cx="6519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+mj-lt"/>
              </a:rPr>
              <a:t>- Tôm, Tép trong bài hát đã làm gì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5363" y="1828800"/>
            <a:ext cx="8272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+mj-lt"/>
              </a:rPr>
              <a:t>- Việc làm của hai bạn có đáng khen không? Vì sao?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8" t="28676" r="40765" b="26949"/>
          <a:stretch/>
        </p:blipFill>
        <p:spPr bwMode="auto">
          <a:xfrm>
            <a:off x="2209800" y="3649121"/>
            <a:ext cx="5203588" cy="3208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927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420469"/>
            <a:ext cx="4031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latin typeface="+mj-lt"/>
              </a:rPr>
              <a:t>c) Chia sẻ cùng bạn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1" y="1167825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+mj-lt"/>
              </a:rPr>
              <a:t>- Em hoặc người thân của em đã bao giờ bị mất tiền hoặc mất đồ chưa?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2533471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+mj-lt"/>
              </a:rPr>
              <a:t>- Khi bị mất tiền hoặc mất đồ, em và người thân cảm thấy như thế nào?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3828871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+mj-lt"/>
              </a:rPr>
              <a:t>- Em đã bao giờ trả lại của rơi chưa? Em cảm thấy thế nào khi làm việc đó?</a:t>
            </a:r>
          </a:p>
        </p:txBody>
      </p:sp>
      <p:pic>
        <p:nvPicPr>
          <p:cNvPr id="4098" name="Picture 2" descr="Học tiếng Nhật giáo trình Minano Nihongo - Bài 27 | Tiếng nhật, Trẻ em,  Giáo dục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52" b="100000" l="600" r="100000">
                        <a14:foregroundMark x1="29400" y1="57934" x2="40600" y2="56827"/>
                        <a14:foregroundMark x1="14400" y1="88930" x2="87200" y2="92620"/>
                        <a14:foregroundMark x1="78000" y1="80812" x2="77800" y2="76015"/>
                        <a14:foregroundMark x1="61600" y1="42066" x2="61600" y2="37269"/>
                        <a14:foregroundMark x1="33200" y1="64576" x2="31800" y2="45387"/>
                        <a14:foregroundMark x1="63800" y1="87085" x2="67800" y2="84871"/>
                        <a14:foregroundMark x1="63200" y1="57196" x2="63200" y2="49446"/>
                        <a14:foregroundMark x1="61000" y1="54613" x2="55000" y2="45018"/>
                        <a14:foregroundMark x1="65200" y1="59041" x2="76800" y2="45387"/>
                        <a14:foregroundMark x1="16600" y1="60886" x2="16000" y2="53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953000"/>
            <a:ext cx="4762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13 Lợi ích từ việc đọc sách cho trẻ bạn nên biết - 360do.vn: Website học  tập dành cho bậc mầm non và tiểu học,Welcome to 360do.vn - Học toán, Ghép  vầ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7" b="96000" l="200" r="99400">
                        <a14:foregroundMark x1="85000" y1="68333" x2="90000" y2="7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57834"/>
            <a:ext cx="2247900" cy="123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42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636"/>
            <a:ext cx="9144000" cy="689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11664" y="1727537"/>
            <a:ext cx="447911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KHÁM PHÁ</a:t>
            </a:r>
            <a:endParaRPr lang="en-US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100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9" t="20853" r="28659" b="14123"/>
          <a:stretch/>
        </p:blipFill>
        <p:spPr bwMode="auto">
          <a:xfrm>
            <a:off x="0" y="584775"/>
            <a:ext cx="9144000" cy="627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0"/>
            <a:ext cx="43893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a. Kể chuyện theo tranh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026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ậu bé thật thà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6008" y="-6927"/>
            <a:ext cx="9190008" cy="686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9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420469"/>
            <a:ext cx="271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latin typeface="+mj-lt"/>
              </a:rPr>
              <a:t>b) Thảo luận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1066800"/>
            <a:ext cx="906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+mj-lt"/>
              </a:rPr>
              <a:t>- Mẹ của Lan cảm thấy như thế nào khi bị mất ví ?</a:t>
            </a:r>
            <a:endParaRPr lang="en-US" sz="36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2838271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+mj-lt"/>
              </a:rPr>
              <a:t>-Việc làm của cậu bé trong chuyện đã mang lại điều gì ?</a:t>
            </a:r>
            <a:endParaRPr lang="en-US" sz="36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8194" name="Picture 2" descr="SÁCH PHÙ HỢP CHO BÉ TỪ 1 TUỔI - 2 TUỔI – CHÀNG TRAI GỖ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0" b="90000" l="5208" r="95625">
                        <a14:foregroundMark x1="51667" y1="49375" x2="50833" y2="46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4876800"/>
            <a:ext cx="3200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GDCD 9: Bài kiểm tra trắc nghiệm bài 12 + bài 1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83" b="99414" l="9133" r="971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962400"/>
            <a:ext cx="2362200" cy="304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4800" y="22098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+mj-lt"/>
              </a:rPr>
              <a:t>+ Mẹ Lan cảm thấy rất buồn vì rơi mất ví. 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4038600"/>
            <a:ext cx="7315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+mj-lt"/>
              </a:rPr>
              <a:t>+ Việc làm của cậu bé mang lại mang lại niềm vui cho người mất và cho chính mình.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08082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475</Words>
  <Application>Microsoft Office PowerPoint</Application>
  <PresentationFormat>On-screen Show (4:3)</PresentationFormat>
  <Paragraphs>50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宋体</vt:lpstr>
      <vt:lpstr>.VnAvant</vt:lpstr>
      <vt:lpstr>.VnTime</vt:lpstr>
      <vt:lpstr>Arial</vt:lpstr>
      <vt:lpstr>Calibri</vt:lpstr>
      <vt:lpstr>HP001 4 hàng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</dc:creator>
  <cp:lastModifiedBy>HN18082023</cp:lastModifiedBy>
  <cp:revision>23</cp:revision>
  <dcterms:created xsi:type="dcterms:W3CDTF">2020-08-24T14:29:20Z</dcterms:created>
  <dcterms:modified xsi:type="dcterms:W3CDTF">2024-03-18T14:58:00Z</dcterms:modified>
</cp:coreProperties>
</file>