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  <p:sldMasterId id="2147483693" r:id="rId3"/>
    <p:sldMasterId id="2147483700" r:id="rId4"/>
  </p:sldMasterIdLst>
  <p:notesMasterIdLst>
    <p:notesMasterId r:id="rId24"/>
  </p:notesMasterIdLst>
  <p:sldIdLst>
    <p:sldId id="347" r:id="rId5"/>
    <p:sldId id="331" r:id="rId6"/>
    <p:sldId id="333" r:id="rId7"/>
    <p:sldId id="334" r:id="rId8"/>
    <p:sldId id="335" r:id="rId9"/>
    <p:sldId id="329" r:id="rId10"/>
    <p:sldId id="258" r:id="rId11"/>
    <p:sldId id="315" r:id="rId12"/>
    <p:sldId id="339" r:id="rId13"/>
    <p:sldId id="340" r:id="rId14"/>
    <p:sldId id="312" r:id="rId15"/>
    <p:sldId id="264" r:id="rId16"/>
    <p:sldId id="313" r:id="rId17"/>
    <p:sldId id="341" r:id="rId18"/>
    <p:sldId id="342" r:id="rId19"/>
    <p:sldId id="343" r:id="rId20"/>
    <p:sldId id="344" r:id="rId21"/>
    <p:sldId id="345" r:id="rId22"/>
    <p:sldId id="325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9CC"/>
    <a:srgbClr val="0081B4"/>
    <a:srgbClr val="F59620"/>
    <a:srgbClr val="FBD7AB"/>
    <a:srgbClr val="585364"/>
    <a:srgbClr val="ABD3E8"/>
    <a:srgbClr val="0069B5"/>
    <a:srgbClr val="AADFFA"/>
    <a:srgbClr val="AAE0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8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11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6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6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8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269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091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103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69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23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0806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478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726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27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695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289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8222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72" r:id="rId3"/>
    <p:sldLayoutId id="214748367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6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6729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77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slide" Target="slide3.xml"/><Relationship Id="rId7" Type="http://schemas.openxmlformats.org/officeDocument/2006/relationships/image" Target="../media/image11.png"/><Relationship Id="rId12" Type="http://schemas.openxmlformats.org/officeDocument/2006/relationships/image" Target="../media/image15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1.bin"/><Relationship Id="rId5" Type="http://schemas.microsoft.com/office/2007/relationships/hdphoto" Target="../media/hdphoto3.wdp"/><Relationship Id="rId10" Type="http://schemas.openxmlformats.org/officeDocument/2006/relationships/image" Target="../media/image14.sv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slide" Target="slide3.xml"/><Relationship Id="rId7" Type="http://schemas.openxmlformats.org/officeDocument/2006/relationships/image" Target="../media/image11.png"/><Relationship Id="rId12" Type="http://schemas.openxmlformats.org/officeDocument/2006/relationships/image" Target="../media/image16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2.bin"/><Relationship Id="rId5" Type="http://schemas.microsoft.com/office/2007/relationships/hdphoto" Target="../media/hdphoto3.wdp"/><Relationship Id="rId10" Type="http://schemas.openxmlformats.org/officeDocument/2006/relationships/image" Target="../media/image14.sv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slide" Target="slide3.xml"/><Relationship Id="rId7" Type="http://schemas.openxmlformats.org/officeDocument/2006/relationships/image" Target="../media/image11.png"/><Relationship Id="rId12" Type="http://schemas.openxmlformats.org/officeDocument/2006/relationships/image" Target="../media/image17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3.bin"/><Relationship Id="rId5" Type="http://schemas.microsoft.com/office/2007/relationships/hdphoto" Target="../media/hdphoto3.wdp"/><Relationship Id="rId10" Type="http://schemas.openxmlformats.org/officeDocument/2006/relationships/image" Target="../media/image14.sv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4.wdp"/><Relationship Id="rId7" Type="http://schemas.openxmlformats.org/officeDocument/2006/relationships/image" Target="../media/image5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C2FDC190-D85F-B590-9CAD-B00E5EB5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789" y="448768"/>
            <a:ext cx="5510421" cy="4245964"/>
          </a:xfrm>
          <a:prstGeom prst="rect">
            <a:avLst/>
          </a:prstGeom>
        </p:spPr>
      </p:pic>
      <p:grpSp>
        <p:nvGrpSpPr>
          <p:cNvPr id="9" name="Google Shape;918;p36">
            <a:extLst>
              <a:ext uri="{FF2B5EF4-FFF2-40B4-BE49-F238E27FC236}">
                <a16:creationId xmlns:a16="http://schemas.microsoft.com/office/drawing/2014/main" id="{250553EE-1432-D401-38FD-565023D8FBF4}"/>
              </a:ext>
            </a:extLst>
          </p:cNvPr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10" name="Google Shape;919;p36">
              <a:extLst>
                <a:ext uri="{FF2B5EF4-FFF2-40B4-BE49-F238E27FC236}">
                  <a16:creationId xmlns:a16="http://schemas.microsoft.com/office/drawing/2014/main" id="{57DD0B93-A987-AC78-6F27-3B7145A2D9BC}"/>
                </a:ext>
              </a:extLst>
            </p:cNvPr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20;p36">
              <a:extLst>
                <a:ext uri="{FF2B5EF4-FFF2-40B4-BE49-F238E27FC236}">
                  <a16:creationId xmlns:a16="http://schemas.microsoft.com/office/drawing/2014/main" id="{FDFBEE25-D7E3-04B9-CC35-D55E14FA35A9}"/>
                </a:ext>
              </a:extLst>
            </p:cNvPr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21;p36">
              <a:extLst>
                <a:ext uri="{FF2B5EF4-FFF2-40B4-BE49-F238E27FC236}">
                  <a16:creationId xmlns:a16="http://schemas.microsoft.com/office/drawing/2014/main" id="{53F4A742-BA2C-828A-1234-9ABB75381D0B}"/>
                </a:ext>
              </a:extLst>
            </p:cNvPr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22;p36">
            <a:extLst>
              <a:ext uri="{FF2B5EF4-FFF2-40B4-BE49-F238E27FC236}">
                <a16:creationId xmlns:a16="http://schemas.microsoft.com/office/drawing/2014/main" id="{5AB3DB9E-8BB8-5473-0256-0424DBD3208A}"/>
              </a:ext>
            </a:extLst>
          </p:cNvPr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14" name="Google Shape;923;p36">
              <a:extLst>
                <a:ext uri="{FF2B5EF4-FFF2-40B4-BE49-F238E27FC236}">
                  <a16:creationId xmlns:a16="http://schemas.microsoft.com/office/drawing/2014/main" id="{3ACEF959-16A2-0850-10E7-244A192AFE6B}"/>
                </a:ext>
              </a:extLst>
            </p:cNvPr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24;p36">
              <a:extLst>
                <a:ext uri="{FF2B5EF4-FFF2-40B4-BE49-F238E27FC236}">
                  <a16:creationId xmlns:a16="http://schemas.microsoft.com/office/drawing/2014/main" id="{31DFC9B6-651C-B14C-6DAA-2565802E374B}"/>
                </a:ext>
              </a:extLst>
            </p:cNvPr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25;p36">
              <a:extLst>
                <a:ext uri="{FF2B5EF4-FFF2-40B4-BE49-F238E27FC236}">
                  <a16:creationId xmlns:a16="http://schemas.microsoft.com/office/drawing/2014/main" id="{BB243F77-5B01-7E39-3ADB-9653A7799549}"/>
                </a:ext>
              </a:extLst>
            </p:cNvPr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926;p36">
            <a:extLst>
              <a:ext uri="{FF2B5EF4-FFF2-40B4-BE49-F238E27FC236}">
                <a16:creationId xmlns:a16="http://schemas.microsoft.com/office/drawing/2014/main" id="{F89B0AB4-055C-7674-06C5-B911ECF2D064}"/>
              </a:ext>
            </a:extLst>
          </p:cNvPr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18" name="Google Shape;927;p36">
              <a:extLst>
                <a:ext uri="{FF2B5EF4-FFF2-40B4-BE49-F238E27FC236}">
                  <a16:creationId xmlns:a16="http://schemas.microsoft.com/office/drawing/2014/main" id="{26C45802-94DE-97F9-95A3-AAA2C3A9ECE4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28;p36">
              <a:extLst>
                <a:ext uri="{FF2B5EF4-FFF2-40B4-BE49-F238E27FC236}">
                  <a16:creationId xmlns:a16="http://schemas.microsoft.com/office/drawing/2014/main" id="{8BC877AF-7CA4-F823-B591-0D15799B9560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29;p36">
              <a:extLst>
                <a:ext uri="{FF2B5EF4-FFF2-40B4-BE49-F238E27FC236}">
                  <a16:creationId xmlns:a16="http://schemas.microsoft.com/office/drawing/2014/main" id="{C2E7C27B-BDA3-A7D7-81DF-4F90BF7CCEE9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4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4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8F8A3628-85F8-2C23-3EB7-DA22C64C7E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1630" b="19210"/>
          <a:stretch>
            <a:fillRect/>
          </a:stretch>
        </p:blipFill>
        <p:spPr>
          <a:xfrm flipH="1">
            <a:off x="-1" y="2381036"/>
            <a:ext cx="2708170" cy="27624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50C2F5-A3BF-7B96-EAB8-0D31BF5A04DC}"/>
              </a:ext>
            </a:extLst>
          </p:cNvPr>
          <p:cNvSpPr txBox="1"/>
          <p:nvPr/>
        </p:nvSpPr>
        <p:spPr>
          <a:xfrm>
            <a:off x="1217489" y="524891"/>
            <a:ext cx="7320336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viết một số thập phân, trước hết viết phần nguyên, viết dấu phẩy, sau đó viết phần thập phân.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DD29DE-3F26-8163-C964-7500CD533ED8}"/>
              </a:ext>
            </a:extLst>
          </p:cNvPr>
          <p:cNvSpPr txBox="1"/>
          <p:nvPr/>
        </p:nvSpPr>
        <p:spPr>
          <a:xfrm>
            <a:off x="2002220" y="2515204"/>
            <a:ext cx="6714931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đọc một số thập phân, trước hết đọc phần nguyên, đọc dấu phẩy, sau đó đọc phần thập phân.</a:t>
            </a:r>
          </a:p>
        </p:txBody>
      </p:sp>
    </p:spTree>
    <p:extLst>
      <p:ext uri="{BB962C8B-B14F-4D97-AF65-F5344CB8AC3E}">
        <p14:creationId xmlns:p14="http://schemas.microsoft.com/office/powerpoint/2010/main" val="37624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1902831" y="718672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558" y="896161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2,7      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798" y="2290762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8,56     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78" y="3815573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0,195  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4685720" y="2262357"/>
            <a:ext cx="3601632" cy="6326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 thập phân</a:t>
            </a: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92758" y="2442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2736">
            <a:off x="3198279" y="2985417"/>
            <a:ext cx="1681378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BEB6469-52D0-4950-8665-50B634E4DE5E}"/>
              </a:ext>
            </a:extLst>
          </p:cNvPr>
          <p:cNvSpPr txBox="1"/>
          <p:nvPr/>
        </p:nvSpPr>
        <p:spPr>
          <a:xfrm>
            <a:off x="4765131" y="324715"/>
            <a:ext cx="213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56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8FA3FD3C-AD46-4EA9-8348-0AEF0FEEC308}"/>
              </a:ext>
            </a:extLst>
          </p:cNvPr>
          <p:cNvSpPr/>
          <p:nvPr/>
        </p:nvSpPr>
        <p:spPr>
          <a:xfrm rot="16200000">
            <a:off x="5426948" y="1338395"/>
            <a:ext cx="463607" cy="1676400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96CA52AF-1B79-47BE-9209-ACCCDED7DB78}"/>
              </a:ext>
            </a:extLst>
          </p:cNvPr>
          <p:cNvSpPr/>
          <p:nvPr/>
        </p:nvSpPr>
        <p:spPr>
          <a:xfrm rot="16200000">
            <a:off x="3462802" y="1698612"/>
            <a:ext cx="408709" cy="1032167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356B3A-B2FE-41C6-9A44-9FC4966FBF96}"/>
              </a:ext>
            </a:extLst>
          </p:cNvPr>
          <p:cNvSpPr txBox="1"/>
          <p:nvPr/>
        </p:nvSpPr>
        <p:spPr>
          <a:xfrm>
            <a:off x="3296546" y="324715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FB9ADB-6C38-4E0F-AF5A-5A042F3B86C5}"/>
              </a:ext>
            </a:extLst>
          </p:cNvPr>
          <p:cNvSpPr txBox="1"/>
          <p:nvPr/>
        </p:nvSpPr>
        <p:spPr>
          <a:xfrm>
            <a:off x="4190167" y="171732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93D0BF39-11BF-476F-9A7E-FB4304FDF57C}"/>
              </a:ext>
            </a:extLst>
          </p:cNvPr>
          <p:cNvSpPr/>
          <p:nvPr/>
        </p:nvSpPr>
        <p:spPr>
          <a:xfrm>
            <a:off x="1010546" y="2662285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F18B1C93-A5D5-4D53-BF87-65B502DDAE80}"/>
              </a:ext>
            </a:extLst>
          </p:cNvPr>
          <p:cNvSpPr/>
          <p:nvPr/>
        </p:nvSpPr>
        <p:spPr>
          <a:xfrm>
            <a:off x="4820551" y="2641503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4B67D3-6F4E-4214-B47E-52A9D0136049}"/>
              </a:ext>
            </a:extLst>
          </p:cNvPr>
          <p:cNvSpPr txBox="1"/>
          <p:nvPr/>
        </p:nvSpPr>
        <p:spPr>
          <a:xfrm>
            <a:off x="1010546" y="382947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8,56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 là: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 phẩy năm mươi sáu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 animBg="1"/>
      <p:bldP spid="39" grpId="0" animBg="1"/>
      <p:bldP spid="40" grpId="0"/>
      <p:bldP spid="40" grpId="1"/>
      <p:bldP spid="42" grpId="0" animBg="1"/>
      <p:bldP spid="43" grpId="0" animBg="1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DF5425E-4A96-4FA9-9500-2A05925AF9B1}"/>
              </a:ext>
            </a:extLst>
          </p:cNvPr>
          <p:cNvSpPr txBox="1"/>
          <p:nvPr/>
        </p:nvSpPr>
        <p:spPr>
          <a:xfrm>
            <a:off x="4330575" y="451593"/>
            <a:ext cx="270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638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EA4FB0A-510B-43CE-8CA8-EAAFE52ABE7B}"/>
              </a:ext>
            </a:extLst>
          </p:cNvPr>
          <p:cNvSpPr/>
          <p:nvPr/>
        </p:nvSpPr>
        <p:spPr>
          <a:xfrm rot="16200000">
            <a:off x="5449590" y="1180993"/>
            <a:ext cx="463607" cy="2265222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B6A165A-37B1-46FA-B9B6-8ABF09A8F2D0}"/>
              </a:ext>
            </a:extLst>
          </p:cNvPr>
          <p:cNvSpPr/>
          <p:nvPr/>
        </p:nvSpPr>
        <p:spPr>
          <a:xfrm rot="16200000">
            <a:off x="2706130" y="1619313"/>
            <a:ext cx="408709" cy="1468587"/>
          </a:xfrm>
          <a:prstGeom prst="leftBrace">
            <a:avLst>
              <a:gd name="adj1" fmla="val 8333"/>
              <a:gd name="adj2" fmla="val 53420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1B67AC-85D8-424F-8937-7B1783107F79}"/>
              </a:ext>
            </a:extLst>
          </p:cNvPr>
          <p:cNvSpPr txBox="1"/>
          <p:nvPr/>
        </p:nvSpPr>
        <p:spPr>
          <a:xfrm>
            <a:off x="2103458" y="519565"/>
            <a:ext cx="2019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7E5681-FFB6-4A56-9E3C-AFF6C02C96AF}"/>
              </a:ext>
            </a:extLst>
          </p:cNvPr>
          <p:cNvSpPr txBox="1"/>
          <p:nvPr/>
        </p:nvSpPr>
        <p:spPr>
          <a:xfrm>
            <a:off x="3821418" y="281875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06C0EAC8-7B89-491B-8726-A3C34F966D83}"/>
              </a:ext>
            </a:extLst>
          </p:cNvPr>
          <p:cNvSpPr/>
          <p:nvPr/>
        </p:nvSpPr>
        <p:spPr>
          <a:xfrm>
            <a:off x="846158" y="2817393"/>
            <a:ext cx="3276600" cy="8382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513672ED-945C-496E-B6E9-BBC87BFDA369}"/>
              </a:ext>
            </a:extLst>
          </p:cNvPr>
          <p:cNvSpPr/>
          <p:nvPr/>
        </p:nvSpPr>
        <p:spPr>
          <a:xfrm>
            <a:off x="4891689" y="2796610"/>
            <a:ext cx="3276600" cy="858983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6524AC-151A-49CE-B70B-F9A338576203}"/>
              </a:ext>
            </a:extLst>
          </p:cNvPr>
          <p:cNvSpPr txBox="1"/>
          <p:nvPr/>
        </p:nvSpPr>
        <p:spPr>
          <a:xfrm>
            <a:off x="1005489" y="3884193"/>
            <a:ext cx="7162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90,638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phẩy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/>
      <p:bldP spid="38" grpId="0" animBg="1"/>
      <p:bldP spid="40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CA7D5C-46C5-E64A-6388-117874C3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" y="1595910"/>
            <a:ext cx="7942812" cy="1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1</a:t>
              </a:r>
              <a:endParaRPr kumimoji="0" lang="en-VN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,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đọc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thập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phân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(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theo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mẫu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)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08E161-93C1-31EF-9DE9-64C5788AC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162899"/>
              </p:ext>
            </p:extLst>
          </p:nvPr>
        </p:nvGraphicFramePr>
        <p:xfrm>
          <a:off x="571500" y="1172210"/>
          <a:ext cx="8100060" cy="320199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3375660">
                  <a:extLst>
                    <a:ext uri="{9D8B030D-6E8A-4147-A177-3AD203B41FA5}">
                      <a16:colId xmlns:a16="http://schemas.microsoft.com/office/drawing/2014/main" val="933754049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90204043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3251795162"/>
                    </a:ext>
                  </a:extLst>
                </a:gridCol>
              </a:tblGrid>
              <a:tr h="6403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Số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thập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phân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gồm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Viết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Đọc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51367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 chục, 5 đơn vị, 6 phần mười, 2 phần trăm, 4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35 624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Ba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lăm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phảy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sáu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tư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9353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116 đơn vị, 7 phần mười, 1 phần trăm, 5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99505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 đơn vị, 7 phần mười, 3 phần trăm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56077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26 đơn vị và 408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62363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85978-D89B-D36E-EA53-2182484BEA1C}"/>
              </a:ext>
            </a:extLst>
          </p:cNvPr>
          <p:cNvSpPr/>
          <p:nvPr/>
        </p:nvSpPr>
        <p:spPr>
          <a:xfrm>
            <a:off x="4137660" y="251460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116,715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1E8D2C-4DA7-9FBF-C03D-2ED830952936}"/>
              </a:ext>
            </a:extLst>
          </p:cNvPr>
          <p:cNvSpPr/>
          <p:nvPr/>
        </p:nvSpPr>
        <p:spPr>
          <a:xfrm>
            <a:off x="5721587" y="2560320"/>
            <a:ext cx="2949973" cy="4953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Một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trăm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mười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sáu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trăm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mười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lăm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BD9006-2C94-9F8F-BB7D-F614CEFD9CA3}"/>
              </a:ext>
            </a:extLst>
          </p:cNvPr>
          <p:cNvSpPr/>
          <p:nvPr/>
        </p:nvSpPr>
        <p:spPr>
          <a:xfrm>
            <a:off x="4168140" y="317754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0,73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45E2EF-B19B-E4FA-6AE4-451F4EC9128F}"/>
              </a:ext>
            </a:extLst>
          </p:cNvPr>
          <p:cNvSpPr/>
          <p:nvPr/>
        </p:nvSpPr>
        <p:spPr>
          <a:xfrm>
            <a:off x="5866883" y="317754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Không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181BB8-69D6-5CB5-FBE4-17560E1E5647}"/>
              </a:ext>
            </a:extLst>
          </p:cNvPr>
          <p:cNvSpPr/>
          <p:nvPr/>
        </p:nvSpPr>
        <p:spPr>
          <a:xfrm>
            <a:off x="4160520" y="383286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26,408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22D79B-352C-AE8E-06DA-2CA807CC482C}"/>
              </a:ext>
            </a:extLst>
          </p:cNvPr>
          <p:cNvSpPr/>
          <p:nvPr/>
        </p:nvSpPr>
        <p:spPr>
          <a:xfrm>
            <a:off x="5828525" y="3751715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Hai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sáu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bốn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trăm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linh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tám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3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</a:rPr>
              <a:t> a) </a:t>
            </a:r>
            <a:r>
              <a:rPr lang="en-US" sz="2000" b="1" kern="1200" dirty="0" err="1">
                <a:solidFill>
                  <a:prstClr val="black"/>
                </a:solidFill>
              </a:rPr>
              <a:t>Nêu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nguyên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và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của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mỗi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rồi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đọc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: 327,106; 49,251; 9,362.</a:t>
            </a:r>
            <a:endParaRPr kumimoji="0" lang="en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25A213-4799-EFEC-216B-EA847FC46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150223"/>
              </p:ext>
            </p:extLst>
          </p:nvPr>
        </p:nvGraphicFramePr>
        <p:xfrm>
          <a:off x="685800" y="1653540"/>
          <a:ext cx="7894321" cy="2743200"/>
        </p:xfrm>
        <a:graphic>
          <a:graphicData uri="http://schemas.openxmlformats.org/drawingml/2006/table">
            <a:tbl>
              <a:tblPr/>
              <a:tblGrid>
                <a:gridCol w="1069629">
                  <a:extLst>
                    <a:ext uri="{9D8B030D-6E8A-4147-A177-3AD203B41FA5}">
                      <a16:colId xmlns:a16="http://schemas.microsoft.com/office/drawing/2014/main" val="2301216469"/>
                    </a:ext>
                  </a:extLst>
                </a:gridCol>
                <a:gridCol w="1430046">
                  <a:extLst>
                    <a:ext uri="{9D8B030D-6E8A-4147-A177-3AD203B41FA5}">
                      <a16:colId xmlns:a16="http://schemas.microsoft.com/office/drawing/2014/main" val="4282869980"/>
                    </a:ext>
                  </a:extLst>
                </a:gridCol>
                <a:gridCol w="1755585">
                  <a:extLst>
                    <a:ext uri="{9D8B030D-6E8A-4147-A177-3AD203B41FA5}">
                      <a16:colId xmlns:a16="http://schemas.microsoft.com/office/drawing/2014/main" val="285227762"/>
                    </a:ext>
                  </a:extLst>
                </a:gridCol>
                <a:gridCol w="3639061">
                  <a:extLst>
                    <a:ext uri="{9D8B030D-6E8A-4147-A177-3AD203B41FA5}">
                      <a16:colId xmlns:a16="http://schemas.microsoft.com/office/drawing/2014/main" val="96869188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123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327,106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trăm hai mươi bảy phẩy một trăm linh sáu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4718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49,251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251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 mươi chín phẩy hai trăm năm mươi mốt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33411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362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 phẩy ba trăm sáu mươi hai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37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6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</a:rPr>
              <a:t>b) </a:t>
            </a:r>
            <a:r>
              <a:rPr lang="en-US" sz="2400" b="1" kern="1200" dirty="0" err="1">
                <a:solidFill>
                  <a:prstClr val="black"/>
                </a:solidFill>
              </a:rPr>
              <a:t>Đọc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các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4,05; 12,004; 8,03; 25,009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AD1B5-AA2E-E353-2CD7-244E5DD591CB}"/>
              </a:ext>
            </a:extLst>
          </p:cNvPr>
          <p:cNvSpPr/>
          <p:nvPr/>
        </p:nvSpPr>
        <p:spPr>
          <a:xfrm>
            <a:off x="708660" y="1379220"/>
            <a:ext cx="7780020" cy="9067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82F23-A45A-2AAD-31C3-7F47CB7CA420}"/>
              </a:ext>
            </a:extLst>
          </p:cNvPr>
          <p:cNvSpPr txBox="1"/>
          <p:nvPr/>
        </p:nvSpPr>
        <p:spPr>
          <a:xfrm>
            <a:off x="1074420" y="1485900"/>
            <a:ext cx="1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12CE8-9944-A7E8-629E-D5254D26D692}"/>
              </a:ext>
            </a:extLst>
          </p:cNvPr>
          <p:cNvSpPr txBox="1"/>
          <p:nvPr/>
        </p:nvSpPr>
        <p:spPr>
          <a:xfrm>
            <a:off x="2110740" y="1470660"/>
            <a:ext cx="619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4,05 đọc là: Bốn phẩy không năm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12,004 đọc là: Mười hai phẩy không không bốn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E957C-1988-7B14-3760-3482630CCEAF}"/>
              </a:ext>
            </a:extLst>
          </p:cNvPr>
          <p:cNvSpPr txBox="1"/>
          <p:nvPr/>
        </p:nvSpPr>
        <p:spPr>
          <a:xfrm>
            <a:off x="952500" y="2385060"/>
            <a:ext cx="744474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4,05 đọc là: Bốn phẩy không năm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12,004 đọc là: Mười hai phẩy không không bốn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8,03 đọc là: Tám phẩy không ba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25,009 đọc là: Hai mươi lăm phẩy không không chín</a:t>
            </a:r>
          </a:p>
        </p:txBody>
      </p:sp>
    </p:spTree>
    <p:extLst>
      <p:ext uri="{BB962C8B-B14F-4D97-AF65-F5344CB8AC3E}">
        <p14:creationId xmlns:p14="http://schemas.microsoft.com/office/powerpoint/2010/main" val="396033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 err="1">
                <a:solidFill>
                  <a:prstClr val="black"/>
                </a:solidFill>
              </a:rPr>
              <a:t>Chọn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thích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hợp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với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mỗi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739393-C358-92FA-4165-7077D01C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67765"/>
            <a:ext cx="3848100" cy="1086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814D0C-3230-F381-F97A-37837EBC9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672" y="2443162"/>
            <a:ext cx="6429375" cy="22383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639D3B-1AF3-A3DD-B496-9365DD893CE0}"/>
              </a:ext>
            </a:extLst>
          </p:cNvPr>
          <p:cNvCxnSpPr/>
          <p:nvPr/>
        </p:nvCxnSpPr>
        <p:spPr>
          <a:xfrm flipV="1">
            <a:off x="4625340" y="3032760"/>
            <a:ext cx="2004060" cy="335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29A5D2-1B38-432E-527E-E508FC6F5804}"/>
              </a:ext>
            </a:extLst>
          </p:cNvPr>
          <p:cNvCxnSpPr>
            <a:cxnSpLocks/>
          </p:cNvCxnSpPr>
          <p:nvPr/>
        </p:nvCxnSpPr>
        <p:spPr>
          <a:xfrm flipH="1" flipV="1">
            <a:off x="4968240" y="3025140"/>
            <a:ext cx="617220" cy="4724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DED526-BE59-D3A6-4CB6-2026E81A9F7B}"/>
              </a:ext>
            </a:extLst>
          </p:cNvPr>
          <p:cNvCxnSpPr>
            <a:cxnSpLocks/>
          </p:cNvCxnSpPr>
          <p:nvPr/>
        </p:nvCxnSpPr>
        <p:spPr>
          <a:xfrm flipH="1" flipV="1">
            <a:off x="5775960" y="3055620"/>
            <a:ext cx="1013460" cy="342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8F31A-2DD0-9029-66D8-7D313C8EA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66" y="480060"/>
            <a:ext cx="7123537" cy="27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-86627"/>
            <a:ext cx="9170646" cy="52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30" y="1668114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045431" y="1713637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568D7-609A-4AC4-B9D3-C6193490F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454" y="215601"/>
            <a:ext cx="4887462" cy="12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775A6AD-639D-47E5-9AD2-8E4209688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32F19386-4E9F-46A6-8E91-951123DE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5777223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CD4D2373-BE3E-4707-B73B-BC6CC61E85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265105" y="2560273"/>
            <a:ext cx="3749144" cy="2294848"/>
          </a:xfrm>
          <a:prstGeom prst="rect">
            <a:avLst/>
          </a:prstGeom>
        </p:spPr>
      </p:pic>
      <p:sp>
        <p:nvSpPr>
          <p:cNvPr id="21" name="Text Box 34">
            <a:extLst>
              <a:ext uri="{FF2B5EF4-FFF2-40B4-BE49-F238E27FC236}">
                <a16:creationId xmlns:a16="http://schemas.microsoft.com/office/drawing/2014/main" id="{AF94FC4B-72E1-4317-AF4A-E4220AEC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1193169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…m </a:t>
            </a: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AF4049E6-1F0C-4DF4-8398-445F5927E4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1045531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22" name="Object 9">
                        <a:extLst>
                          <a:ext uri="{FF2B5EF4-FFF2-40B4-BE49-F238E27FC236}">
                            <a16:creationId xmlns:a16="http://schemas.microsoft.com/office/drawing/2014/main" id="{AF4049E6-1F0C-4DF4-8398-445F5927E4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1045531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4">
            <a:extLst>
              <a:ext uri="{FF2B5EF4-FFF2-40B4-BE49-F238E27FC236}">
                <a16:creationId xmlns:a16="http://schemas.microsoft.com/office/drawing/2014/main" id="{C769F609-EDA1-4E49-BC52-3E2DB866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3396353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    m </a:t>
            </a:r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45468449-4906-4A27-B2BF-3FCA23E04C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3248715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26" name="Object 9">
                        <a:extLst>
                          <a:ext uri="{FF2B5EF4-FFF2-40B4-BE49-F238E27FC236}">
                            <a16:creationId xmlns:a16="http://schemas.microsoft.com/office/drawing/2014/main" id="{45468449-4906-4A27-B2BF-3FCA23E04C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3248715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4">
            <a:extLst>
              <a:ext uri="{FF2B5EF4-FFF2-40B4-BE49-F238E27FC236}">
                <a16:creationId xmlns:a16="http://schemas.microsoft.com/office/drawing/2014/main" id="{BCFCCD6D-FFB7-485D-9116-5CF10180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69" y="341049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0,5</a:t>
            </a:r>
          </a:p>
        </p:txBody>
      </p:sp>
    </p:spTree>
    <p:extLst>
      <p:ext uri="{BB962C8B-B14F-4D97-AF65-F5344CB8AC3E}">
        <p14:creationId xmlns:p14="http://schemas.microsoft.com/office/powerpoint/2010/main" val="2558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BC6307A-5B4E-4FA0-93AE-151F1475A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44976F-7C4C-4DA1-B737-E20F35AABD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207610" y="2580608"/>
            <a:ext cx="401062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FB20A421-1210-46CD-AD2C-453934AE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1" y="694978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… m 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34A90CFE-8AEA-4EAF-B496-1B1BAB45A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251258"/>
              </p:ext>
            </p:extLst>
          </p:nvPr>
        </p:nvGraphicFramePr>
        <p:xfrm>
          <a:off x="3826034" y="569297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34A90CFE-8AEA-4EAF-B496-1B1BAB45A6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6034" y="569297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675B44DC-1D3D-4532-80AC-A1F3896F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123" y="3368674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         m 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3D30A42-8E5E-4B2D-85B5-98C92BBED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3405" y="3212157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83D30A42-8E5E-4B2D-85B5-98C92BBED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05" y="3212157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3E504990-23A5-4F4F-84C5-7B455861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869" y="336232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0,002</a:t>
            </a:r>
          </a:p>
        </p:txBody>
      </p:sp>
    </p:spTree>
    <p:extLst>
      <p:ext uri="{BB962C8B-B14F-4D97-AF65-F5344CB8AC3E}">
        <p14:creationId xmlns:p14="http://schemas.microsoft.com/office/powerpoint/2010/main" val="175141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5878"/>
            <a:ext cx="9144000" cy="52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9D0AD8-7E0C-48A6-9CCC-36356F471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A0B7F5-5A0D-4999-95FA-F7B4D6C72A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DE74A2FD-BAB7-42A1-BD34-C5B241B1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784642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… kg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5DAD811B-0FE8-4C27-BECE-D6F90C421F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997152"/>
              </p:ext>
            </p:extLst>
          </p:nvPr>
        </p:nvGraphicFramePr>
        <p:xfrm>
          <a:off x="3643312" y="659229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5DAD811B-0FE8-4C27-BECE-D6F90C421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2" y="659229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B89F258B-319F-44E0-B4EC-EAA08D92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232" y="335934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       kg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A38E4E23-9318-4F10-9BFD-403D291611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4569" y="323393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A38E4E23-9318-4F10-9BFD-403D291611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569" y="323393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51A016F2-2013-43CA-BFE7-3631541D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68" y="336867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0,004</a:t>
            </a:r>
          </a:p>
        </p:txBody>
      </p:sp>
    </p:spTree>
    <p:extLst>
      <p:ext uri="{BB962C8B-B14F-4D97-AF65-F5344CB8AC3E}">
        <p14:creationId xmlns:p14="http://schemas.microsoft.com/office/powerpoint/2010/main" val="33258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472" y="3057622"/>
            <a:ext cx="9998478" cy="2481085"/>
            <a:chOff x="0" y="0"/>
            <a:chExt cx="5266688" cy="1306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6688" cy="1306909"/>
            </a:xfrm>
            <a:custGeom>
              <a:avLst/>
              <a:gdLst/>
              <a:ahLst/>
              <a:cxnLst/>
              <a:rect l="l" t="t" r="r" b="b"/>
              <a:pathLst>
                <a:path w="5266688" h="1306909">
                  <a:moveTo>
                    <a:pt x="0" y="0"/>
                  </a:moveTo>
                  <a:lnTo>
                    <a:pt x="5266688" y="0"/>
                  </a:lnTo>
                  <a:lnTo>
                    <a:pt x="5266688" y="1306909"/>
                  </a:lnTo>
                  <a:lnTo>
                    <a:pt x="0" y="1306909"/>
                  </a:ln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6688" cy="13450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189" y="438489"/>
            <a:ext cx="6672873" cy="3760605"/>
            <a:chOff x="0" y="0"/>
            <a:chExt cx="4777112" cy="269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777112" cy="27303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350" y="601913"/>
            <a:ext cx="6368549" cy="3433757"/>
            <a:chOff x="0" y="0"/>
            <a:chExt cx="4559246" cy="24582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6353028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47487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6427900" y="601913"/>
            <a:ext cx="2588383" cy="5810655"/>
          </a:xfrm>
          <a:custGeom>
            <a:avLst/>
            <a:gdLst/>
            <a:ahLst/>
            <a:cxnLst/>
            <a:rect l="l" t="t" r="r" b="b"/>
            <a:pathLst>
              <a:path w="5176765" h="11621309">
                <a:moveTo>
                  <a:pt x="5176764" y="0"/>
                </a:moveTo>
                <a:lnTo>
                  <a:pt x="0" y="0"/>
                </a:lnTo>
                <a:lnTo>
                  <a:pt x="0" y="11621309"/>
                </a:lnTo>
                <a:lnTo>
                  <a:pt x="5176764" y="11621309"/>
                </a:lnTo>
                <a:lnTo>
                  <a:pt x="51767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018082" y="3927963"/>
            <a:ext cx="1441281" cy="175629"/>
            <a:chOff x="0" y="0"/>
            <a:chExt cx="759193" cy="925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9193" cy="92512"/>
            </a:xfrm>
            <a:custGeom>
              <a:avLst/>
              <a:gdLst/>
              <a:ahLst/>
              <a:cxnLst/>
              <a:rect l="l" t="t" r="r" b="b"/>
              <a:pathLst>
                <a:path w="759193" h="92512">
                  <a:moveTo>
                    <a:pt x="46256" y="0"/>
                  </a:moveTo>
                  <a:lnTo>
                    <a:pt x="712937" y="0"/>
                  </a:lnTo>
                  <a:cubicBezTo>
                    <a:pt x="725205" y="0"/>
                    <a:pt x="736970" y="4873"/>
                    <a:pt x="745645" y="13548"/>
                  </a:cubicBezTo>
                  <a:cubicBezTo>
                    <a:pt x="754320" y="22223"/>
                    <a:pt x="759193" y="33988"/>
                    <a:pt x="759193" y="46256"/>
                  </a:cubicBezTo>
                  <a:lnTo>
                    <a:pt x="759193" y="46256"/>
                  </a:lnTo>
                  <a:cubicBezTo>
                    <a:pt x="759193" y="58524"/>
                    <a:pt x="754320" y="70290"/>
                    <a:pt x="745645" y="78964"/>
                  </a:cubicBezTo>
                  <a:cubicBezTo>
                    <a:pt x="736970" y="87639"/>
                    <a:pt x="725205" y="92512"/>
                    <a:pt x="712937" y="92512"/>
                  </a:cubicBezTo>
                  <a:lnTo>
                    <a:pt x="46256" y="92512"/>
                  </a:lnTo>
                  <a:cubicBezTo>
                    <a:pt x="33988" y="92512"/>
                    <a:pt x="22223" y="87639"/>
                    <a:pt x="13548" y="78964"/>
                  </a:cubicBezTo>
                  <a:cubicBezTo>
                    <a:pt x="4873" y="70290"/>
                    <a:pt x="0" y="58524"/>
                    <a:pt x="0" y="46256"/>
                  </a:cubicBezTo>
                  <a:lnTo>
                    <a:pt x="0" y="46256"/>
                  </a:lnTo>
                  <a:cubicBezTo>
                    <a:pt x="0" y="33988"/>
                    <a:pt x="4873" y="22223"/>
                    <a:pt x="13548" y="13548"/>
                  </a:cubicBezTo>
                  <a:cubicBezTo>
                    <a:pt x="22223" y="4873"/>
                    <a:pt x="33988" y="0"/>
                    <a:pt x="46256" y="0"/>
                  </a:cubicBezTo>
                  <a:close/>
                </a:path>
              </a:pathLst>
            </a:custGeom>
            <a:solidFill>
              <a:srgbClr val="9461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59193" cy="1306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8487299" y="232566"/>
            <a:ext cx="1057966" cy="1063768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2092450" y="4523880"/>
            <a:ext cx="6361725" cy="3458465"/>
          </a:xfrm>
          <a:custGeom>
            <a:avLst/>
            <a:gdLst/>
            <a:ahLst/>
            <a:cxnLst/>
            <a:rect l="l" t="t" r="r" b="b"/>
            <a:pathLst>
              <a:path w="12723450" h="6916930">
                <a:moveTo>
                  <a:pt x="0" y="0"/>
                </a:moveTo>
                <a:lnTo>
                  <a:pt x="12723450" y="0"/>
                </a:lnTo>
                <a:lnTo>
                  <a:pt x="12723450" y="6916930"/>
                </a:lnTo>
                <a:lnTo>
                  <a:pt x="0" y="691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0" y="3121982"/>
            <a:ext cx="639776" cy="1401898"/>
          </a:xfrm>
          <a:custGeom>
            <a:avLst/>
            <a:gdLst/>
            <a:ahLst/>
            <a:cxnLst/>
            <a:rect l="l" t="t" r="r" b="b"/>
            <a:pathLst>
              <a:path w="1279551" h="2803796">
                <a:moveTo>
                  <a:pt x="0" y="0"/>
                </a:moveTo>
                <a:lnTo>
                  <a:pt x="1279551" y="0"/>
                </a:lnTo>
                <a:lnTo>
                  <a:pt x="1279551" y="2803796"/>
                </a:lnTo>
                <a:lnTo>
                  <a:pt x="0" y="2803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5448300" y="3790950"/>
            <a:ext cx="1562100" cy="1498592"/>
          </a:xfrm>
          <a:custGeom>
            <a:avLst/>
            <a:gdLst/>
            <a:ahLst/>
            <a:cxnLst/>
            <a:rect l="l" t="t" r="r" b="b"/>
            <a:pathLst>
              <a:path w="3653902" h="3530583">
                <a:moveTo>
                  <a:pt x="0" y="0"/>
                </a:moveTo>
                <a:lnTo>
                  <a:pt x="3653902" y="0"/>
                </a:lnTo>
                <a:lnTo>
                  <a:pt x="3653902" y="3530584"/>
                </a:lnTo>
                <a:lnTo>
                  <a:pt x="0" y="3530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5A6A2-A0F7-F6A8-9B3B-659C098D52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400050"/>
            <a:ext cx="5081457" cy="12833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C6D7AE-A14A-973D-6121-EB2BEE08C2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500" y="1002030"/>
            <a:ext cx="5733785" cy="28988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FD511D-B6A8-713D-1D41-889D3D0EC0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400050"/>
            <a:ext cx="1511939" cy="1130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38DF6A-1618-E3A8-B275-79ADDE7F2E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2012" y="3295613"/>
            <a:ext cx="1835055" cy="853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E473F98B-9470-05DB-018F-D5444E76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53" y="975360"/>
            <a:ext cx="3937285" cy="294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D2C277EE-7229-85FA-A1A8-52D1A6BD9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65760" y="312420"/>
            <a:ext cx="188431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1C412-A25D-9FA0-6DD8-12623116C866}"/>
              </a:ext>
            </a:extLst>
          </p:cNvPr>
          <p:cNvSpPr txBox="1"/>
          <p:nvPr/>
        </p:nvSpPr>
        <p:spPr>
          <a:xfrm>
            <a:off x="1981200" y="487680"/>
            <a:ext cx="610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F902A-8CB0-9A3C-AF44-C214DDB837BA}"/>
              </a:ext>
            </a:extLst>
          </p:cNvPr>
          <p:cNvSpPr txBox="1"/>
          <p:nvPr/>
        </p:nvSpPr>
        <p:spPr>
          <a:xfrm>
            <a:off x="60960" y="96012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56DE9-135A-A453-2200-6A2DBA4DB2DD}"/>
              </a:ext>
            </a:extLst>
          </p:cNvPr>
          <p:cNvSpPr/>
          <p:nvPr/>
        </p:nvSpPr>
        <p:spPr>
          <a:xfrm>
            <a:off x="693420" y="1211580"/>
            <a:ext cx="3169920" cy="199644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355D8-C12B-B3BB-6C78-9FB47225FEA2}"/>
              </a:ext>
            </a:extLst>
          </p:cNvPr>
          <p:cNvSpPr/>
          <p:nvPr/>
        </p:nvSpPr>
        <p:spPr>
          <a:xfrm>
            <a:off x="4236720" y="1188720"/>
            <a:ext cx="4389120" cy="1996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B87FE-91B9-E287-1CEF-FC1AAE5D0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" y="1289263"/>
            <a:ext cx="1197180" cy="1202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5BD82-5CD6-56F3-36E1-44EA28213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60" y="1296883"/>
            <a:ext cx="1197180" cy="1202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3BC0E8-6F15-F4D7-903E-ED8D2B4DD21D}"/>
              </a:ext>
            </a:extLst>
          </p:cNvPr>
          <p:cNvSpPr txBox="1"/>
          <p:nvPr/>
        </p:nvSpPr>
        <p:spPr>
          <a:xfrm>
            <a:off x="982980" y="2628900"/>
            <a:ext cx="268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 (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9C7B47-EF9B-17C9-E7B0-673C2D207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1261110"/>
            <a:ext cx="1206817" cy="1206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7511E8-F98F-1B21-3646-B58948444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124" y="1287780"/>
            <a:ext cx="1184656" cy="118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/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ba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ườ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/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ă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AF7F24E-E12A-832B-6D1C-7DF4222D7125}"/>
              </a:ext>
            </a:extLst>
          </p:cNvPr>
          <p:cNvSpPr txBox="1"/>
          <p:nvPr/>
        </p:nvSpPr>
        <p:spPr>
          <a:xfrm>
            <a:off x="1203960" y="3528060"/>
            <a:ext cx="5646420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2 đơn vị, 3 phần mười, 8 phần trăm.</a:t>
            </a:r>
            <a:endParaRPr lang="en-US" sz="20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là: 2,38. Đọc là: Hai phẩy ba mươi tám.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035356-216A-00CF-BBE2-0DA4053669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0447" y="3208020"/>
            <a:ext cx="1071479" cy="1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11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D4C674-31DB-BFF4-1357-CE8A1DA90B4E}"/>
              </a:ext>
            </a:extLst>
          </p:cNvPr>
          <p:cNvSpPr txBox="1"/>
          <p:nvPr/>
        </p:nvSpPr>
        <p:spPr>
          <a:xfrm>
            <a:off x="99060" y="26670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graphicFrame>
        <p:nvGraphicFramePr>
          <p:cNvPr id="14" name="Table 19">
            <a:extLst>
              <a:ext uri="{FF2B5EF4-FFF2-40B4-BE49-F238E27FC236}">
                <a16:creationId xmlns:a16="http://schemas.microsoft.com/office/drawing/2014/main" id="{068F4851-085F-7C83-B85F-6937DD2C6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48045"/>
              </p:ext>
            </p:extLst>
          </p:nvPr>
        </p:nvGraphicFramePr>
        <p:xfrm>
          <a:off x="739140" y="274320"/>
          <a:ext cx="7894318" cy="3241773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27760">
                  <a:extLst>
                    <a:ext uri="{9D8B030D-6E8A-4147-A177-3AD203B41FA5}">
                      <a16:colId xmlns:a16="http://schemas.microsoft.com/office/drawing/2014/main" val="3256828040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720023934"/>
                    </a:ext>
                  </a:extLst>
                </a:gridCol>
                <a:gridCol w="932569">
                  <a:extLst>
                    <a:ext uri="{9D8B030D-6E8A-4147-A177-3AD203B41FA5}">
                      <a16:colId xmlns:a16="http://schemas.microsoft.com/office/drawing/2014/main" val="3223947834"/>
                    </a:ext>
                  </a:extLst>
                </a:gridCol>
                <a:gridCol w="537041">
                  <a:extLst>
                    <a:ext uri="{9D8B030D-6E8A-4147-A177-3AD203B41FA5}">
                      <a16:colId xmlns:a16="http://schemas.microsoft.com/office/drawing/2014/main" val="506118031"/>
                    </a:ext>
                  </a:extLst>
                </a:gridCol>
                <a:gridCol w="1220250">
                  <a:extLst>
                    <a:ext uri="{9D8B030D-6E8A-4147-A177-3AD203B41FA5}">
                      <a16:colId xmlns:a16="http://schemas.microsoft.com/office/drawing/2014/main" val="233611339"/>
                    </a:ext>
                  </a:extLst>
                </a:gridCol>
                <a:gridCol w="2063159">
                  <a:extLst>
                    <a:ext uri="{9D8B030D-6E8A-4147-A177-3AD203B41FA5}">
                      <a16:colId xmlns:a16="http://schemas.microsoft.com/office/drawing/2014/main" val="3358264885"/>
                    </a:ext>
                  </a:extLst>
                </a:gridCol>
                <a:gridCol w="885779">
                  <a:extLst>
                    <a:ext uri="{9D8B030D-6E8A-4147-A177-3AD203B41FA5}">
                      <a16:colId xmlns:a16="http://schemas.microsoft.com/office/drawing/2014/main" val="1892601312"/>
                    </a:ext>
                  </a:extLst>
                </a:gridCol>
              </a:tblGrid>
              <a:tr h="59170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endParaRPr lang="en-US" sz="2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1413"/>
                  </a:ext>
                </a:extLst>
              </a:tr>
              <a:tr h="4539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23344"/>
                  </a:ext>
                </a:extLst>
              </a:tr>
              <a:tr h="166198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105262"/>
                  </a:ext>
                </a:extLst>
              </a:tr>
              <a:tr h="40896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647805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0FADAD70-2F36-47B2-EB73-D986E8F51734}"/>
              </a:ext>
            </a:extLst>
          </p:cNvPr>
          <p:cNvSpPr/>
          <p:nvPr/>
        </p:nvSpPr>
        <p:spPr>
          <a:xfrm>
            <a:off x="1005840" y="165354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83D842-5DB0-03A0-C203-3436C81CDC08}"/>
              </a:ext>
            </a:extLst>
          </p:cNvPr>
          <p:cNvSpPr/>
          <p:nvPr/>
        </p:nvSpPr>
        <p:spPr>
          <a:xfrm>
            <a:off x="1028700" y="2087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EA7CE-EE2E-35E0-9162-8D41B8F4E616}"/>
              </a:ext>
            </a:extLst>
          </p:cNvPr>
          <p:cNvSpPr/>
          <p:nvPr/>
        </p:nvSpPr>
        <p:spPr>
          <a:xfrm>
            <a:off x="1028700" y="2468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D938DF-1FD5-F94B-7D51-FC203E65D14B}"/>
              </a:ext>
            </a:extLst>
          </p:cNvPr>
          <p:cNvSpPr/>
          <p:nvPr/>
        </p:nvSpPr>
        <p:spPr>
          <a:xfrm>
            <a:off x="2110740" y="167640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E13D7F-263C-E340-F6E4-125C15F0D18F}"/>
              </a:ext>
            </a:extLst>
          </p:cNvPr>
          <p:cNvSpPr/>
          <p:nvPr/>
        </p:nvSpPr>
        <p:spPr>
          <a:xfrm>
            <a:off x="2110740" y="204216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66DC5C-A7DF-9BC1-69DE-D3D1A7DA0303}"/>
              </a:ext>
            </a:extLst>
          </p:cNvPr>
          <p:cNvSpPr/>
          <p:nvPr/>
        </p:nvSpPr>
        <p:spPr>
          <a:xfrm>
            <a:off x="3040380" y="1630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DDF73E-AE07-E3DC-C7AD-94E42D806043}"/>
              </a:ext>
            </a:extLst>
          </p:cNvPr>
          <p:cNvSpPr/>
          <p:nvPr/>
        </p:nvSpPr>
        <p:spPr>
          <a:xfrm>
            <a:off x="3451860" y="1638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448824-08A3-4E92-51F8-7E48989CA797}"/>
              </a:ext>
            </a:extLst>
          </p:cNvPr>
          <p:cNvSpPr/>
          <p:nvPr/>
        </p:nvSpPr>
        <p:spPr>
          <a:xfrm>
            <a:off x="3040380" y="2011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5D4FDE-2AB3-0FEB-366B-20B371D32ABF}"/>
              </a:ext>
            </a:extLst>
          </p:cNvPr>
          <p:cNvSpPr/>
          <p:nvPr/>
        </p:nvSpPr>
        <p:spPr>
          <a:xfrm>
            <a:off x="3451860" y="2019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FFB3EC-7BE2-0B12-B8E0-85B91357FF76}"/>
              </a:ext>
            </a:extLst>
          </p:cNvPr>
          <p:cNvSpPr/>
          <p:nvPr/>
        </p:nvSpPr>
        <p:spPr>
          <a:xfrm>
            <a:off x="3268980" y="23622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D38137-5DCB-00EB-0BA2-458AA55DB465}"/>
              </a:ext>
            </a:extLst>
          </p:cNvPr>
          <p:cNvSpPr txBox="1"/>
          <p:nvPr/>
        </p:nvSpPr>
        <p:spPr>
          <a:xfrm>
            <a:off x="1234440" y="306324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A68C71-FED3-867D-428D-9E98B7620475}"/>
              </a:ext>
            </a:extLst>
          </p:cNvPr>
          <p:cNvSpPr txBox="1"/>
          <p:nvPr/>
        </p:nvSpPr>
        <p:spPr>
          <a:xfrm>
            <a:off x="230124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E637C7-A2BB-79E8-6445-A739CADB26D8}"/>
              </a:ext>
            </a:extLst>
          </p:cNvPr>
          <p:cNvSpPr txBox="1"/>
          <p:nvPr/>
        </p:nvSpPr>
        <p:spPr>
          <a:xfrm>
            <a:off x="3268980" y="305562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FD1A13-CB6B-0F61-D5E7-B0A3A835A2FD}"/>
              </a:ext>
            </a:extLst>
          </p:cNvPr>
          <p:cNvSpPr txBox="1"/>
          <p:nvPr/>
        </p:nvSpPr>
        <p:spPr>
          <a:xfrm>
            <a:off x="4030980" y="30099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/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/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/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/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97859EF-2E7F-BA6E-1C99-CDCC6126C5DB}"/>
              </a:ext>
            </a:extLst>
          </p:cNvPr>
          <p:cNvSpPr txBox="1"/>
          <p:nvPr/>
        </p:nvSpPr>
        <p:spPr>
          <a:xfrm>
            <a:off x="4899660" y="307848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/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blipFill>
                <a:blip r:embed="rId6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/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blipFill>
                <a:blip r:embed="rId7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/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blipFill>
                <a:blip r:embed="rId8"/>
                <a:stretch>
                  <a:fillRect l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/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blipFill>
                <a:blip r:embed="rId9"/>
                <a:stretch>
                  <a:fillRect l="-23077" r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32D9F2-2D3C-4CE1-BCAA-1EADE0170791}"/>
              </a:ext>
            </a:extLst>
          </p:cNvPr>
          <p:cNvSpPr txBox="1"/>
          <p:nvPr/>
        </p:nvSpPr>
        <p:spPr>
          <a:xfrm>
            <a:off x="6560820" y="30480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C436B4-093D-A39C-E2B9-B9D1CAAEEB77}"/>
              </a:ext>
            </a:extLst>
          </p:cNvPr>
          <p:cNvSpPr txBox="1"/>
          <p:nvPr/>
        </p:nvSpPr>
        <p:spPr>
          <a:xfrm>
            <a:off x="800862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FA8772-57D6-30D0-C604-4884465A3E32}"/>
              </a:ext>
            </a:extLst>
          </p:cNvPr>
          <p:cNvSpPr txBox="1"/>
          <p:nvPr/>
        </p:nvSpPr>
        <p:spPr>
          <a:xfrm>
            <a:off x="967740" y="3669376"/>
            <a:ext cx="7078980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</a:t>
            </a:r>
            <a:r>
              <a:rPr lang="vi-VN" sz="1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trăm, 2 chục, 5 đơn vị, 4 phần mười, 3 phần trăm, 1 phần nghìn. </a:t>
            </a:r>
            <a:endParaRPr lang="en-US" sz="1600" b="1" i="0" u="none" strike="noStrike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là: </a:t>
            </a:r>
            <a:r>
              <a:rPr lang="vi-VN" sz="1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325,431.</a:t>
            </a:r>
            <a:endParaRPr lang="en-US" sz="1600" b="1" i="0" u="none" strike="noStrike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là: </a:t>
            </a:r>
            <a:r>
              <a:rPr lang="vi-VN" sz="1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trăm hai mươi lăm phẩy bốn trăm ba mươi mốt.</a:t>
            </a:r>
            <a:endParaRPr lang="vi-VN" sz="1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 build="p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565</Words>
  <Application>Microsoft Office PowerPoint</Application>
  <PresentationFormat>On-screen Show (16:9)</PresentationFormat>
  <Paragraphs>123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Bebas Neue</vt:lpstr>
      <vt:lpstr>Calibri</vt:lpstr>
      <vt:lpstr>Cambria</vt:lpstr>
      <vt:lpstr>Cambria Math</vt:lpstr>
      <vt:lpstr>Happy Monkey</vt:lpstr>
      <vt:lpstr>Roboto Condensed Light</vt:lpstr>
      <vt:lpstr>Times New Roman</vt:lpstr>
      <vt:lpstr>UTM Bell</vt:lpstr>
      <vt:lpstr>Math Subject for Elementary - 3rd Grade: Operations and Algebraic Thinking by Slidesgo</vt:lpstr>
      <vt:lpstr>Office Theme</vt:lpstr>
      <vt:lpstr>1_Math Subject for Elementary - 3rd Grade: Operations and Algebraic Thinking by Slidesgo</vt:lpstr>
      <vt:lpstr>2_Math Subject for Elementary - 3rd Grade: Operations and Algebraic Thinking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ADMIN</cp:lastModifiedBy>
  <cp:revision>54</cp:revision>
  <dcterms:modified xsi:type="dcterms:W3CDTF">2024-10-06T16:03:53Z</dcterms:modified>
</cp:coreProperties>
</file>