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8"/>
  </p:notesMasterIdLst>
  <p:sldIdLst>
    <p:sldId id="306" r:id="rId3"/>
    <p:sldId id="268" r:id="rId4"/>
    <p:sldId id="284" r:id="rId5"/>
    <p:sldId id="287" r:id="rId6"/>
    <p:sldId id="291" r:id="rId7"/>
    <p:sldId id="292" r:id="rId8"/>
    <p:sldId id="257" r:id="rId9"/>
    <p:sldId id="295" r:id="rId10"/>
    <p:sldId id="273" r:id="rId11"/>
    <p:sldId id="275" r:id="rId12"/>
    <p:sldId id="307" r:id="rId13"/>
    <p:sldId id="276" r:id="rId14"/>
    <p:sldId id="301" r:id="rId15"/>
    <p:sldId id="302" r:id="rId16"/>
    <p:sldId id="303" r:id="rId17"/>
    <p:sldId id="304" r:id="rId18"/>
    <p:sldId id="308" r:id="rId19"/>
    <p:sldId id="280" r:id="rId20"/>
    <p:sldId id="281" r:id="rId21"/>
    <p:sldId id="297" r:id="rId22"/>
    <p:sldId id="298" r:id="rId23"/>
    <p:sldId id="283" r:id="rId24"/>
    <p:sldId id="282" r:id="rId25"/>
    <p:sldId id="300" r:id="rId26"/>
    <p:sldId id="2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1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0.wdp"/><Relationship Id="rId9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microsoft.com/office/2007/relationships/hdphoto" Target="../media/hdphoto11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30.png"/><Relationship Id="rId4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7.xml"/><Relationship Id="rId7" Type="http://schemas.openxmlformats.org/officeDocument/2006/relationships/image" Target="../media/image3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42.png"/><Relationship Id="rId4" Type="http://schemas.openxmlformats.org/officeDocument/2006/relationships/tags" Target="../tags/tag11.xml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GIF"/><Relationship Id="rId7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GIF"/><Relationship Id="rId7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GIF"/><Relationship Id="rId7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9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401" y="773864"/>
            <a:ext cx="7448577" cy="4365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16AA8A-2B23-C24B-B5C2-976CAE2B06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89" b="92466" l="9396" r="89933">
                        <a14:foregroundMark x1="24161" y1="19863" x2="24161" y2="19863"/>
                        <a14:foregroundMark x1="24161" y1="19863" x2="24161" y2="19863"/>
                        <a14:foregroundMark x1="22819" y1="19863" x2="22819" y2="19863"/>
                        <a14:foregroundMark x1="22819" y1="19863" x2="22819" y2="19863"/>
                        <a14:foregroundMark x1="18121" y1="25342" x2="18121" y2="25342"/>
                        <a14:foregroundMark x1="18121" y1="25342" x2="18121" y2="25342"/>
                        <a14:foregroundMark x1="18121" y1="25342" x2="18121" y2="25342"/>
                        <a14:foregroundMark x1="18121" y1="25342" x2="18121" y2="25342"/>
                        <a14:foregroundMark x1="18121" y1="25342" x2="18121" y2="28767"/>
                        <a14:foregroundMark x1="16107" y1="36986" x2="16107" y2="36986"/>
                        <a14:foregroundMark x1="84564" y1="26712" x2="84564" y2="26712"/>
                        <a14:foregroundMark x1="81208" y1="26712" x2="81208" y2="26712"/>
                        <a14:foregroundMark x1="81208" y1="26712" x2="81208" y2="26712"/>
                        <a14:foregroundMark x1="81208" y1="26712" x2="81208" y2="26712"/>
                        <a14:foregroundMark x1="65772" y1="73973" x2="65772" y2="73973"/>
                        <a14:foregroundMark x1="39597" y1="69863" x2="39597" y2="69863"/>
                        <a14:foregroundMark x1="40940" y1="84932" x2="40940" y2="84932"/>
                        <a14:foregroundMark x1="40940" y1="85616" x2="40940" y2="85616"/>
                        <a14:foregroundMark x1="40940" y1="85616" x2="40940" y2="85616"/>
                        <a14:foregroundMark x1="40940" y1="85616" x2="40940" y2="85616"/>
                        <a14:foregroundMark x1="43624" y1="89726" x2="43624" y2="89726"/>
                        <a14:foregroundMark x1="43624" y1="89726" x2="43624" y2="89726"/>
                        <a14:foregroundMark x1="43624" y1="89726" x2="43624" y2="89726"/>
                        <a14:foregroundMark x1="43624" y1="89726" x2="43624" y2="89726"/>
                        <a14:foregroundMark x1="43624" y1="89726" x2="43624" y2="89726"/>
                        <a14:foregroundMark x1="43624" y1="89726" x2="43624" y2="89726"/>
                        <a14:foregroundMark x1="43624" y1="89726" x2="43624" y2="89726"/>
                        <a14:foregroundMark x1="43624" y1="89726" x2="43624" y2="89726"/>
                        <a14:foregroundMark x1="55034" y1="89041" x2="55034" y2="89041"/>
                        <a14:foregroundMark x1="55034" y1="89041" x2="55034" y2="89041"/>
                        <a14:foregroundMark x1="65772" y1="86986" x2="65772" y2="86986"/>
                        <a14:foregroundMark x1="68456" y1="86986" x2="68456" y2="86986"/>
                        <a14:foregroundMark x1="24161" y1="80822" x2="24161" y2="80822"/>
                        <a14:foregroundMark x1="24161" y1="80822" x2="24161" y2="80822"/>
                        <a14:foregroundMark x1="24161" y1="80822" x2="24161" y2="80822"/>
                        <a14:foregroundMark x1="26174" y1="80822" x2="26174" y2="80822"/>
                        <a14:foregroundMark x1="29530" y1="82877" x2="29530" y2="82877"/>
                        <a14:foregroundMark x1="29530" y1="82877" x2="29530" y2="82877"/>
                        <a14:foregroundMark x1="40940" y1="92466" x2="40940" y2="92466"/>
                        <a14:foregroundMark x1="57047" y1="48630" x2="57047" y2="4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1" y="159898"/>
            <a:ext cx="1215799" cy="1191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3A63AF-9950-2DAD-CB1A-5BFBB08A3D8C}"/>
              </a:ext>
            </a:extLst>
          </p:cNvPr>
          <p:cNvSpPr txBox="1"/>
          <p:nvPr/>
        </p:nvSpPr>
        <p:spPr>
          <a:xfrm>
            <a:off x="3819100" y="4908145"/>
            <a:ext cx="5230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UTM Cooper Black" panose="02040603050506020204" pitchFamily="18" charset="0"/>
              </a:rPr>
              <a:t>: Hoàng </a:t>
            </a:r>
            <a:r>
              <a:rPr lang="en-US" sz="2400" b="1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Thùy</a:t>
            </a:r>
            <a:r>
              <a:rPr lang="en-US" sz="2400" b="1" dirty="0">
                <a:solidFill>
                  <a:srgbClr val="002060"/>
                </a:solidFill>
                <a:latin typeface="UTM Cooper Black" panose="02040603050506020204" pitchFamily="18" charset="0"/>
              </a:rPr>
              <a:t> Linh</a:t>
            </a:r>
            <a:endParaRPr lang="vi-V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63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>
            <a:fillRect/>
          </a:stretch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59" y="4307653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1147688" y="2717903"/>
            <a:ext cx="10660684" cy="1459959"/>
          </a:xfrm>
          <a:prstGeom prst="wedgeRoundRectCallout">
            <a:avLst>
              <a:gd name="adj1" fmla="val -42915"/>
              <a:gd name="adj2" fmla="val 82733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/>
              <a:t>-  Các số trên tia số được sắp xếp theo thứ tự nào?</a:t>
            </a:r>
            <a:endParaRPr lang="en-US" sz="3200"/>
          </a:p>
          <a:p>
            <a:r>
              <a:rPr lang="en-US" sz="3200" i="1"/>
              <a:t>-  Hai số liên tiếp nhau  hơn kém nhau bao nhiêu đơn vị?</a:t>
            </a:r>
            <a:endParaRPr lang="en-US" sz="3200"/>
          </a:p>
        </p:txBody>
      </p:sp>
      <p:grpSp>
        <p:nvGrpSpPr>
          <p:cNvPr id="114" name="Group 113"/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4" name="Left Brace 153"/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2948054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4" grpId="0" animBg="1"/>
      <p:bldP spid="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401381"/>
            <a:ext cx="1922258" cy="1973616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/>
          <p:cNvSpPr/>
          <p:nvPr/>
        </p:nvSpPr>
        <p:spPr>
          <a:xfrm>
            <a:off x="2243574" y="2538248"/>
            <a:ext cx="9392511" cy="3358055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781026" y="2952584"/>
            <a:ext cx="8102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2787427" y="4388189"/>
            <a:ext cx="8102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đơn vị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/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3" grpId="0"/>
      <p:bldP spid="154" grpId="0" animBg="1"/>
      <p:bldP spid="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/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/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/>
          <p:cNvGrpSpPr/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/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/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/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401381"/>
            <a:ext cx="1922258" cy="1973616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/>
          <p:cNvSpPr/>
          <p:nvPr/>
        </p:nvSpPr>
        <p:spPr>
          <a:xfrm>
            <a:off x="2243574" y="2538248"/>
            <a:ext cx="9392511" cy="3626069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781026" y="2932021"/>
            <a:ext cx="8102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797911" y="4009239"/>
            <a:ext cx="8102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Số tự nhiên 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 nhất là 0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 có số tự nhiên lớn nhất.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24655" y="5050270"/>
            <a:ext cx="8102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đơn vị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/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2702644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3" grpId="0"/>
      <p:bldP spid="154" grpId="0" animBg="1"/>
      <p:bldP spid="1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80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/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/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/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/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/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peech Bubble: Rectangle with Corners Rounded 17"/>
          <p:cNvSpPr/>
          <p:nvPr/>
        </p:nvSpPr>
        <p:spPr>
          <a:xfrm>
            <a:off x="3147529" y="4672217"/>
            <a:ext cx="7137013" cy="1459959"/>
          </a:xfrm>
          <a:prstGeom prst="wedgeRoundRectCallout">
            <a:avLst>
              <a:gd name="adj1" fmla="val -63995"/>
              <a:gd name="adj2" fmla="val 63295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Thế nào là số liền trước của một số?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 animBg="1"/>
      <p:bldP spid="15" grpId="0" animBg="1"/>
      <p:bldP spid="16" grpId="0" animBg="1"/>
      <p:bldP spid="17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  <p:sp>
        <p:nvSpPr>
          <p:cNvPr id="10" name="Speech Bubble: Rectangle with Corners Rounded 17"/>
          <p:cNvSpPr/>
          <p:nvPr/>
        </p:nvSpPr>
        <p:spPr>
          <a:xfrm>
            <a:off x="3147529" y="4114801"/>
            <a:ext cx="7137013" cy="2017376"/>
          </a:xfrm>
          <a:prstGeom prst="wedgeRoundRectCallout">
            <a:avLst>
              <a:gd name="adj1" fmla="val -63995"/>
              <a:gd name="adj2" fmla="val 63295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Muốn sắp xếp các số theo thứ tự từ bé đến lớn, chung ta cần làm như thế nào?</a:t>
            </a:r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/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:</a:t>
            </a:r>
          </a:p>
        </p:txBody>
      </p:sp>
      <p:sp>
        <p:nvSpPr>
          <p:cNvPr id="5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7, 3, 1</a:t>
            </a:r>
          </a:p>
        </p:txBody>
      </p:sp>
      <p:sp>
        <p:nvSpPr>
          <p:cNvPr id="6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7</a:t>
            </a:r>
          </a:p>
        </p:txBody>
      </p:sp>
      <p:sp>
        <p:nvSpPr>
          <p:cNvPr id="7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6</a:t>
            </a:r>
          </a:p>
        </p:txBody>
      </p:sp>
      <p:pic>
        <p:nvPicPr>
          <p:cNvPr id="8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Hiểu được một số đặc điểm của dãy số tự nhiên.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altLang="en-US" sz="151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Khám</a:t>
            </a:r>
            <a:r>
              <a:rPr kumimoji="0" lang="en-US" altLang="en-US" sz="151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 </a:t>
            </a:r>
            <a:r>
              <a:rPr kumimoji="0" lang="en-US" altLang="en-US" sz="151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phá</a:t>
            </a:r>
            <a:endParaRPr kumimoji="0" lang="en-US" altLang="en-US" sz="151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 panose="020B0604020202020204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611</Words>
  <Application>Microsoft Office PowerPoint</Application>
  <PresentationFormat>Widescreen</PresentationFormat>
  <Paragraphs>137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等线</vt:lpstr>
      <vt:lpstr>#9Slide03 AmpleSoft Bold</vt:lpstr>
      <vt:lpstr>#9Slide07 SVNZiclets</vt:lpstr>
      <vt:lpstr>Abril Fatface</vt:lpstr>
      <vt:lpstr>Aldrich</vt:lpstr>
      <vt:lpstr>Arial</vt:lpstr>
      <vt:lpstr>Calibri</vt:lpstr>
      <vt:lpstr>Tahoma</vt:lpstr>
      <vt:lpstr>Times New Roman</vt:lpstr>
      <vt:lpstr>UTM Cooper Black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31</cp:revision>
  <dcterms:created xsi:type="dcterms:W3CDTF">2023-08-09T23:21:00Z</dcterms:created>
  <dcterms:modified xsi:type="dcterms:W3CDTF">2024-10-23T13:44:13Z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11B8D36FC2E44D0F8328575ADA24DD08</vt:lpwstr>
  </property>
  <property fmtid="{D5CDD505-2E9C-101B-9397-08002B2CF9AE}" pid="3" name="KSOProductBuildVer">
    <vt:lpwstr>1033-11.2.0.11537</vt:lpwstr>
  </property>
</Properties>
</file>