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93" r:id="rId3"/>
    <p:sldMasterId id="2147483698" r:id="rId4"/>
    <p:sldMasterId id="2147483709" r:id="rId5"/>
    <p:sldMasterId id="2147483718" r:id="rId6"/>
  </p:sldMasterIdLst>
  <p:notesMasterIdLst>
    <p:notesMasterId r:id="rId26"/>
  </p:notesMasterIdLst>
  <p:sldIdLst>
    <p:sldId id="2007577108" r:id="rId7"/>
    <p:sldId id="345" r:id="rId8"/>
    <p:sldId id="262" r:id="rId9"/>
    <p:sldId id="371" r:id="rId10"/>
    <p:sldId id="373" r:id="rId11"/>
    <p:sldId id="2007577096" r:id="rId12"/>
    <p:sldId id="2007577111" r:id="rId13"/>
    <p:sldId id="2007577112" r:id="rId14"/>
    <p:sldId id="2007577114" r:id="rId15"/>
    <p:sldId id="2007577113" r:id="rId16"/>
    <p:sldId id="295" r:id="rId17"/>
    <p:sldId id="2007577097" r:id="rId18"/>
    <p:sldId id="2007577106" r:id="rId19"/>
    <p:sldId id="335" r:id="rId20"/>
    <p:sldId id="2007577098" r:id="rId21"/>
    <p:sldId id="2007577099" r:id="rId22"/>
    <p:sldId id="2007577107" r:id="rId23"/>
    <p:sldId id="360" r:id="rId24"/>
    <p:sldId id="20075771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107" d="100"/>
          <a:sy n="107" d="100"/>
        </p:scale>
        <p:origin x="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09048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64215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1886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4596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23240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661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49346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6819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0360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945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73493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314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20205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168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711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2274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01768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104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96476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01696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00337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79545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4307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760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7761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39270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5730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1233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1222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31617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56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5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69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952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2024/12/8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93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12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4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02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3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5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2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2024/12/8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2024/12/8</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4028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6.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2024/12/8</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593833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884619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7192370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8.png"/><Relationship Id="rId5" Type="http://schemas.openxmlformats.org/officeDocument/2006/relationships/tags" Target="../tags/tag5.xml"/><Relationship Id="rId10" Type="http://schemas.openxmlformats.org/officeDocument/2006/relationships/image" Target="../media/image17.png"/><Relationship Id="rId4" Type="http://schemas.openxmlformats.org/officeDocument/2006/relationships/tags" Target="../tags/tag4.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96354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044543" y="50468"/>
            <a:ext cx="4147457" cy="310243"/>
          </a:xfrm>
          <a:prstGeom prst="rect">
            <a:avLst/>
          </a:prstGeom>
          <a:solidFill>
            <a:srgbClr val="D7FBFF"/>
          </a:solidFill>
        </p:spPr>
        <p:txBody>
          <a:bodyPr wrap="square" rtlCol="0">
            <a:spAutoFit/>
          </a:bodyPr>
          <a:lstStyle/>
          <a:p>
            <a:endParaRPr lang="en-US"/>
          </a:p>
        </p:txBody>
      </p:sp>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4" name="Rectangle: Rounded Corners 3">
            <a:extLst>
              <a:ext uri="{FF2B5EF4-FFF2-40B4-BE49-F238E27FC236}">
                <a16:creationId xmlns:a16="http://schemas.microsoft.com/office/drawing/2014/main" id="{3CCC1427-5E34-4F7A-A0F5-85EFCA61B10A}"/>
              </a:ext>
            </a:extLst>
          </p:cNvPr>
          <p:cNvSpPr/>
          <p:nvPr/>
        </p:nvSpPr>
        <p:spPr>
          <a:xfrm>
            <a:off x="191808" y="669472"/>
            <a:ext cx="12192000" cy="55680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a:t>
            </a: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36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nhé!				</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9082E5C2-C56E-455D-9DED-1576B7553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73" y="767446"/>
            <a:ext cx="575514" cy="575514"/>
          </a:xfrm>
          <a:prstGeom prst="rect">
            <a:avLst/>
          </a:prstGeom>
        </p:spPr>
      </p:pic>
    </p:spTree>
    <p:extLst>
      <p:ext uri="{BB962C8B-B14F-4D97-AF65-F5344CB8AC3E}">
        <p14:creationId xmlns:p14="http://schemas.microsoft.com/office/powerpoint/2010/main" val="431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157274" y="2859794"/>
            <a:ext cx="8052046" cy="122411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cuốn sách chỉ toàn chữ A không thể là cuốn sách mà mọi người muốn đọc.</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DFC3F6C6-CF88-4DAE-A1C9-47A1A7889136}"/>
              </a:ext>
            </a:extLst>
          </p:cNvPr>
          <p:cNvCxnSpPr>
            <a:cxnSpLocks/>
          </p:cNvCxnSpPr>
          <p:nvPr/>
        </p:nvCxnSpPr>
        <p:spPr>
          <a:xfrm flipH="1">
            <a:off x="8695116" y="2877707"/>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752E66-CE65-46DE-B033-377C9E9C6804}"/>
              </a:ext>
            </a:extLst>
          </p:cNvPr>
          <p:cNvCxnSpPr>
            <a:cxnSpLocks/>
          </p:cNvCxnSpPr>
          <p:nvPr/>
        </p:nvCxnSpPr>
        <p:spPr>
          <a:xfrm flipH="1">
            <a:off x="3168640" y="4083912"/>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0D4B0A-1755-4DC9-8498-E332D631826A}"/>
              </a:ext>
            </a:extLst>
          </p:cNvPr>
          <p:cNvCxnSpPr>
            <a:cxnSpLocks/>
          </p:cNvCxnSpPr>
          <p:nvPr/>
        </p:nvCxnSpPr>
        <p:spPr>
          <a:xfrm flipH="1">
            <a:off x="3080244" y="4083912"/>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a16="http://schemas.microsoft.com/office/drawing/2014/main" id="{BCB73FF2-7CCD-4D1C-97F1-E88C5B46E8F7}"/>
              </a:ext>
            </a:extLst>
          </p:cNvPr>
          <p:cNvSpPr txBox="1"/>
          <p:nvPr/>
        </p:nvSpPr>
        <p:spPr>
          <a:xfrm>
            <a:off x="2518778" y="625386"/>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Giải</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endPar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DC96376B-044D-4F68-8288-38A5883DD256}"/>
              </a:ext>
            </a:extLst>
          </p:cNvPr>
          <p:cNvSpPr/>
          <p:nvPr/>
        </p:nvSpPr>
        <p:spPr>
          <a:xfrm>
            <a:off x="891784" y="1637161"/>
            <a:ext cx="8781430" cy="751424"/>
          </a:xfrm>
          <a:prstGeom prst="rect">
            <a:avLst/>
          </a:prstGeom>
        </p:spPr>
        <p:txBody>
          <a:bodyPr wrap="square">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sửng sốt</a:t>
            </a:r>
          </a:p>
        </p:txBody>
      </p:sp>
      <p:sp>
        <p:nvSpPr>
          <p:cNvPr id="14" name="TextBox 13">
            <a:extLst>
              <a:ext uri="{FF2B5EF4-FFF2-40B4-BE49-F238E27FC236}">
                <a16:creationId xmlns:a16="http://schemas.microsoft.com/office/drawing/2014/main" id="{2A82A953-9B0C-4DB9-ACE5-9DED1EEF293B}"/>
              </a:ext>
            </a:extLst>
          </p:cNvPr>
          <p:cNvSpPr txBox="1"/>
          <p:nvPr/>
        </p:nvSpPr>
        <p:spPr>
          <a:xfrm>
            <a:off x="3038926" y="1637161"/>
            <a:ext cx="8570687" cy="751424"/>
          </a:xfrm>
          <a:prstGeom prst="rect">
            <a:avLst/>
          </a:prstGeom>
          <a:noFill/>
        </p:spPr>
        <p:txBody>
          <a:bodyPr wrap="square" rtlCol="0">
            <a:spAutoFit/>
          </a:bodyPr>
          <a:lstStyle/>
          <a:p>
            <a:pPr>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ngạc nhiên, kinh ngạc tới mức ngẩn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a:t>
            </a:r>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vi-VN" sz="32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x-none"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4" descr="44 Photos Of Taylor Swift's Surprised Face | Home alone, Surprise face, Face  home">
            <a:extLst>
              <a:ext uri="{FF2B5EF4-FFF2-40B4-BE49-F238E27FC236}">
                <a16:creationId xmlns:a16="http://schemas.microsoft.com/office/drawing/2014/main" id="{D60FDCBE-B0A0-471A-BAAF-8F723A092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55" y="2912936"/>
            <a:ext cx="4905913" cy="367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 </a:t>
            </a:r>
            <a:r>
              <a:rPr kumimoji="0" lang="vi-VN"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r>
              <a:rPr lang="en-US"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ả</a:t>
            </a:r>
            <a:r>
              <a:rPr kumimoji="0" lang="vi-VN"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32015" y="6107150"/>
            <a:ext cx="4310102"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049908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130" y="965006"/>
            <a:ext cx="9144000"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836" y="2893548"/>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2082907"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DD51CF8-521D-4F54-9BF7-162ACEC472B7}"/>
              </a:ext>
            </a:extLst>
          </p:cNvPr>
          <p:cNvSpPr txBox="1"/>
          <p:nvPr/>
        </p:nvSpPr>
        <p:spPr>
          <a:xfrm>
            <a:off x="1006193" y="852903"/>
            <a:ext cx="10702163" cy="830997"/>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1. </a:t>
            </a:r>
            <a:r>
              <a:rPr lang="vi-VN" sz="3200" dirty="0">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ở vị trí nào?</a:t>
            </a:r>
          </a:p>
        </p:txBody>
      </p:sp>
      <p:sp>
        <p:nvSpPr>
          <p:cNvPr id="26" name="TextBox 25">
            <a:extLst>
              <a:ext uri="{FF2B5EF4-FFF2-40B4-BE49-F238E27FC236}">
                <a16:creationId xmlns:a16="http://schemas.microsoft.com/office/drawing/2014/main" id="{2395118E-926B-44B8-A9ED-318DE6E4D6AE}"/>
              </a:ext>
            </a:extLst>
          </p:cNvPr>
          <p:cNvSpPr txBox="1"/>
          <p:nvPr/>
        </p:nvSpPr>
        <p:spPr>
          <a:xfrm>
            <a:off x="1006193" y="2726101"/>
            <a:ext cx="9980817"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 </a:t>
            </a:r>
            <a:r>
              <a:rPr lang="vi-VN" sz="3200" dirty="0">
                <a:latin typeface="Arial-Rounded" panose="020B0500000000000000" pitchFamily="34" charset="0"/>
                <a:ea typeface="Arial-Rounded" panose="020B0500000000000000" pitchFamily="34" charset="0"/>
                <a:cs typeface="Arial-Rounded" panose="020B0500000000000000" pitchFamily="34" charset="0"/>
              </a:rPr>
              <a:t>Chữ A mơ ước điều gì?</a:t>
            </a:r>
          </a:p>
        </p:txBody>
      </p:sp>
      <p:sp>
        <p:nvSpPr>
          <p:cNvPr id="27" name="TextBox 26">
            <a:extLst>
              <a:ext uri="{FF2B5EF4-FFF2-40B4-BE49-F238E27FC236}">
                <a16:creationId xmlns:a16="http://schemas.microsoft.com/office/drawing/2014/main" id="{E0E589DB-54F7-49DB-A639-8F6E5AB3D05E}"/>
              </a:ext>
            </a:extLst>
          </p:cNvPr>
          <p:cNvSpPr txBox="1"/>
          <p:nvPr/>
        </p:nvSpPr>
        <p:spPr>
          <a:xfrm>
            <a:off x="758759" y="3620633"/>
            <a:ext cx="9766569" cy="738151"/>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mơ ước một mình nó làm ra một cuốn sách.</a:t>
            </a:r>
          </a:p>
        </p:txBody>
      </p:sp>
      <p:sp>
        <p:nvSpPr>
          <p:cNvPr id="28" name="TextBox 27">
            <a:extLst>
              <a:ext uri="{FF2B5EF4-FFF2-40B4-BE49-F238E27FC236}">
                <a16:creationId xmlns:a16="http://schemas.microsoft.com/office/drawing/2014/main" id="{52BBB9AB-44B4-4A12-9AB4-1AE6E6DD125A}"/>
              </a:ext>
            </a:extLst>
          </p:cNvPr>
          <p:cNvSpPr txBox="1"/>
          <p:nvPr/>
        </p:nvSpPr>
        <p:spPr>
          <a:xfrm>
            <a:off x="1006193" y="1795504"/>
            <a:ext cx="10179614" cy="738151"/>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đầu.</a:t>
            </a:r>
          </a:p>
        </p:txBody>
      </p:sp>
      <p:sp>
        <p:nvSpPr>
          <p:cNvPr id="6" name="TextBox 5"/>
          <p:cNvSpPr txBox="1"/>
          <p:nvPr/>
        </p:nvSpPr>
        <p:spPr>
          <a:xfrm>
            <a:off x="7919358" y="6498770"/>
            <a:ext cx="4147457" cy="310243"/>
          </a:xfrm>
          <a:prstGeom prst="rect">
            <a:avLst/>
          </a:prstGeom>
          <a:solidFill>
            <a:srgbClr val="002060"/>
          </a:solidFill>
        </p:spPr>
        <p:txBody>
          <a:bodyPr wrap="square" rtlCol="0">
            <a:spAutoFit/>
          </a:bodyPr>
          <a:lstStyle/>
          <a:p>
            <a:endParaRPr lang="en-US"/>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521372B4-C097-4C78-A35B-80D09CFC2E85}"/>
              </a:ext>
            </a:extLst>
          </p:cNvPr>
          <p:cNvSpPr txBox="1"/>
          <p:nvPr/>
        </p:nvSpPr>
        <p:spPr>
          <a:xfrm>
            <a:off x="1217871" y="400391"/>
            <a:ext cx="10721864" cy="751424"/>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3. </a:t>
            </a:r>
            <a:r>
              <a:rPr lang="vi-VN" sz="3200" dirty="0">
                <a:latin typeface="Arial-Rounded" panose="020B0500000000000000" pitchFamily="34" charset="0"/>
                <a:ea typeface="Arial-Rounded" panose="020B0500000000000000" pitchFamily="34" charset="0"/>
                <a:cs typeface="Arial-Rounded" panose="020B0500000000000000" pitchFamily="34" charset="0"/>
              </a:rPr>
              <a:t>Chữ A nhận ra điều gì?</a:t>
            </a:r>
          </a:p>
        </p:txBody>
      </p:sp>
      <p:sp>
        <p:nvSpPr>
          <p:cNvPr id="31" name="TextBox 30">
            <a:extLst>
              <a:ext uri="{FF2B5EF4-FFF2-40B4-BE49-F238E27FC236}">
                <a16:creationId xmlns:a16="http://schemas.microsoft.com/office/drawing/2014/main" id="{F27C0EB9-247B-4ACC-8A3F-8BC122B66442}"/>
              </a:ext>
            </a:extLst>
          </p:cNvPr>
          <p:cNvSpPr txBox="1"/>
          <p:nvPr/>
        </p:nvSpPr>
        <p:spPr>
          <a:xfrm>
            <a:off x="735068" y="1032276"/>
            <a:ext cx="10033485" cy="1490088"/>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nhận ra rằng, nếu chỉ có một mình, chữ A chẳng thể nói được điều gì với ai.</a:t>
            </a:r>
          </a:p>
        </p:txBody>
      </p:sp>
      <p:sp>
        <p:nvSpPr>
          <p:cNvPr id="32" name="TextBox 31">
            <a:extLst>
              <a:ext uri="{FF2B5EF4-FFF2-40B4-BE49-F238E27FC236}">
                <a16:creationId xmlns:a16="http://schemas.microsoft.com/office/drawing/2014/main" id="{AEBF2A92-D22F-4D3A-928E-2C8D73A5C8D2}"/>
              </a:ext>
            </a:extLst>
          </p:cNvPr>
          <p:cNvSpPr txBox="1"/>
          <p:nvPr/>
        </p:nvSpPr>
        <p:spPr>
          <a:xfrm>
            <a:off x="1143525" y="2635522"/>
            <a:ext cx="11468626" cy="2967415"/>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4. </a:t>
            </a:r>
            <a:r>
              <a:rPr lang="vi-VN" sz="3200" dirty="0">
                <a:latin typeface="Arial-Rounded" panose="020B0500000000000000" pitchFamily="34" charset="0"/>
                <a:ea typeface="Arial-Rounded" panose="020B0500000000000000" pitchFamily="34" charset="0"/>
                <a:cs typeface="Arial-Rounded" panose="020B0500000000000000" pitchFamily="34" charset="0"/>
              </a:rPr>
              <a:t>Chữ A muốn nhắn nhủ điều gì với các bạn?</a:t>
            </a:r>
          </a:p>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b. Chăm đọc sách</a:t>
            </a:r>
          </a:p>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sp>
        <p:nvSpPr>
          <p:cNvPr id="33" name="Oval 32">
            <a:extLst>
              <a:ext uri="{FF2B5EF4-FFF2-40B4-BE49-F238E27FC236}">
                <a16:creationId xmlns:a16="http://schemas.microsoft.com/office/drawing/2014/main" id="{BC3810D0-5B4E-4CAC-ABC4-7CFDB420B9F5}"/>
              </a:ext>
            </a:extLst>
          </p:cNvPr>
          <p:cNvSpPr/>
          <p:nvPr/>
        </p:nvSpPr>
        <p:spPr>
          <a:xfrm>
            <a:off x="1658742" y="3643793"/>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7919358" y="6498770"/>
            <a:ext cx="4147457" cy="310243"/>
          </a:xfrm>
          <a:prstGeom prst="rect">
            <a:avLst/>
          </a:prstGeom>
          <a:solidFill>
            <a:srgbClr val="002060"/>
          </a:solidFill>
        </p:spPr>
        <p:txBody>
          <a:bodyPr wrap="square" rtlCol="0">
            <a:spAutoFit/>
          </a:bodyPr>
          <a:lstStyle/>
          <a:p>
            <a:endParaRPr lang="en-US"/>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0" y="6134725"/>
            <a:ext cx="4784271" cy="769441"/>
            <a:chOff x="708943" y="6033135"/>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Luyện</a:t>
              </a:r>
              <a:r>
                <a:rPr lang="en-US" sz="4400" dirty="0">
                  <a:solidFill>
                    <a:prstClr val="white"/>
                  </a:solidFill>
                  <a:latin typeface="Arial-Rounded" pitchFamily="34" charset="0"/>
                  <a:ea typeface="Arial-Rounded" pitchFamily="34" charset="0"/>
                  <a:cs typeface="Arial-Rounded" pitchFamily="34" charset="0"/>
                </a:rPr>
                <a:t> </a:t>
              </a:r>
              <a:r>
                <a:rPr lang="en-US" sz="4400" err="1">
                  <a:solidFill>
                    <a:prstClr val="white"/>
                  </a:solidFill>
                  <a:latin typeface="Arial-Rounded" pitchFamily="34" charset="0"/>
                  <a:ea typeface="Arial-Rounded" pitchFamily="34" charset="0"/>
                  <a:cs typeface="Arial-Rounded" pitchFamily="34" charset="0"/>
                </a:rPr>
                <a:t>đọc</a:t>
              </a:r>
              <a:r>
                <a:rPr lang="en-US" sz="4400">
                  <a:solidFill>
                    <a:prstClr val="white"/>
                  </a:solidFill>
                  <a:latin typeface="Arial-Rounded" pitchFamily="34" charset="0"/>
                  <a:ea typeface="Arial-Rounded" pitchFamily="34" charset="0"/>
                  <a:cs typeface="Arial-Rounded" pitchFamily="34" charset="0"/>
                </a:rPr>
                <a:t> </a:t>
              </a:r>
              <a:r>
                <a:rPr lang="en-US" sz="4400" smtClean="0">
                  <a:solidFill>
                    <a:prstClr val="white"/>
                  </a:solidFill>
                  <a:latin typeface="Arial-Rounded" pitchFamily="34" charset="0"/>
                  <a:ea typeface="Arial-Rounded" pitchFamily="34" charset="0"/>
                  <a:cs typeface="Arial-Rounded" pitchFamily="34" charset="0"/>
                </a:rPr>
                <a:t>lại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252129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
        <p:nvSpPr>
          <p:cNvPr id="4" name="TextBox 3"/>
          <p:cNvSpPr txBox="1"/>
          <p:nvPr/>
        </p:nvSpPr>
        <p:spPr>
          <a:xfrm>
            <a:off x="8044543" y="50468"/>
            <a:ext cx="4147457" cy="310243"/>
          </a:xfrm>
          <a:prstGeom prst="rect">
            <a:avLst/>
          </a:prstGeom>
          <a:solidFill>
            <a:srgbClr val="D7FBFF"/>
          </a:solidFill>
        </p:spPr>
        <p:txBody>
          <a:bodyPr wrap="square" rtlCol="0">
            <a:spAutoFit/>
          </a:bodyPr>
          <a:lstStyle/>
          <a:p>
            <a:endParaRPr lang="en-US"/>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62EA84-C50E-4916-AE65-F4CE66D35104}"/>
              </a:ext>
            </a:extLst>
          </p:cNvPr>
          <p:cNvSpPr txBox="1"/>
          <p:nvPr/>
        </p:nvSpPr>
        <p:spPr>
          <a:xfrm>
            <a:off x="740935" y="965254"/>
            <a:ext cx="10542108" cy="2308324"/>
          </a:xfrm>
          <a:prstGeom prst="rect">
            <a:avLst/>
          </a:prstGeom>
          <a:noFill/>
        </p:spPr>
        <p:txBody>
          <a:bodyPr wrap="square" rtlCol="0">
            <a:spAutoFit/>
          </a:bodyPr>
          <a:lstStyle/>
          <a:p>
            <a:pPr marL="342900" lvl="0" indent="-342900" algn="just">
              <a:lnSpc>
                <a:spcPct val="150000"/>
              </a:lnSpc>
              <a:buAutoNum type="arabicPeriod"/>
            </a:pPr>
            <a:r>
              <a:rPr lang="en-US" sz="3200" smtClean="0">
                <a:latin typeface="Arial-Rounded" panose="020B0500000000000000" pitchFamily="34" charset="0"/>
                <a:ea typeface="Arial-Rounded" panose="020B0500000000000000" pitchFamily="34" charset="0"/>
                <a:cs typeface="Arial-Rounded" panose="020B0500000000000000" pitchFamily="34" charset="0"/>
              </a:rPr>
              <a:t> </a:t>
            </a:r>
            <a:r>
              <a:rPr lang="vi-VN" sz="3200" smtClean="0">
                <a:latin typeface="Arial-Rounded" panose="020B0500000000000000" pitchFamily="34" charset="0"/>
                <a:ea typeface="Arial-Rounded" panose="020B0500000000000000" pitchFamily="34" charset="0"/>
                <a:cs typeface="Arial-Rounded" panose="020B0500000000000000" pitchFamily="34" charset="0"/>
              </a:rPr>
              <a:t>Nói </a:t>
            </a:r>
            <a:r>
              <a:rPr lang="vi-VN" sz="3200" dirty="0">
                <a:latin typeface="Arial-Rounded" panose="020B0500000000000000" pitchFamily="34" charset="0"/>
                <a:ea typeface="Arial-Rounded" panose="020B0500000000000000" pitchFamily="34" charset="0"/>
                <a:cs typeface="Arial-Rounded" panose="020B0500000000000000" pitchFamily="34" charset="0"/>
              </a:rPr>
              <a:t>tiếp lời của chữ A để cảm ơn các bạn chữ:</a:t>
            </a:r>
          </a:p>
          <a:p>
            <a:pPr lvl="0"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
        <p:nvSpPr>
          <p:cNvPr id="13" name="TextBox 12">
            <a:extLst>
              <a:ext uri="{FF2B5EF4-FFF2-40B4-BE49-F238E27FC236}">
                <a16:creationId xmlns:a16="http://schemas.microsoft.com/office/drawing/2014/main" id="{AFF94089-7ADF-4CF3-88C4-AA0DF077411E}"/>
              </a:ext>
            </a:extLst>
          </p:cNvPr>
          <p:cNvSpPr txBox="1"/>
          <p:nvPr/>
        </p:nvSpPr>
        <p:spPr>
          <a:xfrm>
            <a:off x="753208" y="3261088"/>
            <a:ext cx="9093728" cy="830997"/>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4" name="TextBox 13">
            <a:extLst>
              <a:ext uri="{FF2B5EF4-FFF2-40B4-BE49-F238E27FC236}">
                <a16:creationId xmlns:a16="http://schemas.microsoft.com/office/drawing/2014/main" id="{2FAE44BA-652A-4F15-9B1F-3C47A275003C}"/>
              </a:ext>
            </a:extLst>
          </p:cNvPr>
          <p:cNvSpPr txBox="1"/>
          <p:nvPr/>
        </p:nvSpPr>
        <p:spPr>
          <a:xfrm>
            <a:off x="801913" y="2335226"/>
            <a:ext cx="7800939" cy="830997"/>
          </a:xfrm>
          <a:prstGeom prst="rect">
            <a:avLst/>
          </a:prstGeom>
          <a:noFill/>
        </p:spPr>
        <p:txBody>
          <a:bodyPr wrap="square" rtlCol="0">
            <a:spAutoFit/>
          </a:bodyPr>
          <a:lstStyle/>
          <a:p>
            <a:pPr algn="just">
              <a:lnSpc>
                <a:spcPct val="150000"/>
              </a:lnSpc>
            </a:pP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làm nên những cuốn sách hay.</a:t>
            </a:r>
          </a:p>
        </p:txBody>
      </p:sp>
      <p:sp>
        <p:nvSpPr>
          <p:cNvPr id="17" name="Rounded Rectangle 18">
            <a:extLst>
              <a:ext uri="{FF2B5EF4-FFF2-40B4-BE49-F238E27FC236}">
                <a16:creationId xmlns:a16="http://schemas.microsoft.com/office/drawing/2014/main" id="{D403F5F1-B6F7-4292-BC9E-AB660B49E337}"/>
              </a:ext>
            </a:extLst>
          </p:cNvPr>
          <p:cNvSpPr/>
          <p:nvPr/>
        </p:nvSpPr>
        <p:spPr>
          <a:xfrm>
            <a:off x="1186177" y="4415486"/>
            <a:ext cx="222340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sướng</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ounded Rectangle 9">
            <a:extLst>
              <a:ext uri="{FF2B5EF4-FFF2-40B4-BE49-F238E27FC236}">
                <a16:creationId xmlns:a16="http://schemas.microsoft.com/office/drawing/2014/main" id="{9EAE17FD-6BF3-4B14-ADBC-190E4E5853B1}"/>
              </a:ext>
            </a:extLst>
          </p:cNvPr>
          <p:cNvSpPr/>
          <p:nvPr/>
        </p:nvSpPr>
        <p:spPr>
          <a:xfrm>
            <a:off x="4686054" y="4449816"/>
            <a:ext cx="237916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ngạc</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nhiên</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ounded Rectangle 12">
            <a:extLst>
              <a:ext uri="{FF2B5EF4-FFF2-40B4-BE49-F238E27FC236}">
                <a16:creationId xmlns:a16="http://schemas.microsoft.com/office/drawing/2014/main" id="{54CD9B47-A1C5-4955-A548-3A301BBF12C1}"/>
              </a:ext>
            </a:extLst>
          </p:cNvPr>
          <p:cNvSpPr/>
          <p:nvPr/>
        </p:nvSpPr>
        <p:spPr>
          <a:xfrm>
            <a:off x="8065225" y="4449816"/>
            <a:ext cx="2223407"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tiếng</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7919358" y="6498770"/>
            <a:ext cx="4147457" cy="310243"/>
          </a:xfrm>
          <a:prstGeom prst="rect">
            <a:avLst/>
          </a:prstGeom>
          <a:solidFill>
            <a:srgbClr val="002060"/>
          </a:solidFill>
        </p:spPr>
        <p:txBody>
          <a:bodyPr wrap="square" rtlCol="0">
            <a:spAutoFit/>
          </a:bodyPr>
          <a:lstStyle/>
          <a:p>
            <a:endParaRPr lang="en-US"/>
          </a:p>
        </p:txBody>
      </p:sp>
    </p:spTree>
    <p:extLst>
      <p:ext uri="{BB962C8B-B14F-4D97-AF65-F5344CB8AC3E}">
        <p14:creationId xmlns:p14="http://schemas.microsoft.com/office/powerpoint/2010/main" val="3729740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par>
                                <p:cTn id="18" presetID="10" presetClass="entr" presetSubtype="0" fill="hold" grpId="0" nodeType="withEffect">
                                  <p:stCondLst>
                                    <p:cond delay="0"/>
                                  </p:stCondLst>
                                  <p:iterate type="lt">
                                    <p:tmPct val="0"/>
                                  </p:iterate>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iterate type="lt">
                                    <p:tmPct val="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17"/>
                                        </p:tgtEl>
                                        <p:attrNameLst>
                                          <p:attrName>fillcolor</p:attrName>
                                        </p:attrNameLst>
                                      </p:cBhvr>
                                      <p:to>
                                        <a:srgbClr val="9FE540"/>
                                      </p:to>
                                    </p:animClr>
                                    <p:set>
                                      <p:cBhvr>
                                        <p:cTn id="32" dur="1000" fill="hold"/>
                                        <p:tgtEl>
                                          <p:spTgt spid="17"/>
                                        </p:tgtEl>
                                        <p:attrNameLst>
                                          <p:attrName>fill.type</p:attrName>
                                        </p:attrNameLst>
                                      </p:cBhvr>
                                      <p:to>
                                        <p:strVal val="solid"/>
                                      </p:to>
                                    </p:set>
                                    <p:set>
                                      <p:cBhvr>
                                        <p:cTn id="33" dur="1000" fill="hold"/>
                                        <p:tgtEl>
                                          <p:spTgt spid="17"/>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drumroll.wav"/>
                                        </p:tgtEl>
                                      </p:cMediaNode>
                                    </p:audio>
                                  </p:subTnLst>
                                </p:cTn>
                              </p:par>
                            </p:childTnLst>
                          </p:cTn>
                        </p:par>
                        <p:par>
                          <p:cTn id="34" fill="hold">
                            <p:stCondLst>
                              <p:cond delay="1000"/>
                            </p:stCondLst>
                            <p:childTnLst>
                              <p:par>
                                <p:cTn id="35" presetID="26" presetClass="emph" presetSubtype="0" repeatCount="0" fill="hold" grpId="1" nodeType="afterEffect">
                                  <p:stCondLst>
                                    <p:cond delay="0"/>
                                  </p:stCondLst>
                                  <p:iterate type="lt">
                                    <p:tmPct val="0"/>
                                  </p:iterate>
                                  <p:childTnLst>
                                    <p:animEffect transition="out" filter="fade">
                                      <p:cBhvr>
                                        <p:cTn id="36" dur="2000" tmFilter="0, 0; .2, .5; .8, .5; 1, 0"/>
                                        <p:tgtEl>
                                          <p:spTgt spid="17"/>
                                        </p:tgtEl>
                                      </p:cBhvr>
                                    </p:animEffect>
                                    <p:animScale>
                                      <p:cBhvr>
                                        <p:cTn id="37" dur="1000" autoRev="1" fill="hold"/>
                                        <p:tgtEl>
                                          <p:spTgt spid="17"/>
                                        </p:tgtEl>
                                      </p:cBhvr>
                                      <p:by x="105000" y="105000"/>
                                    </p:animScale>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18"/>
                                        </p:tgtEl>
                                        <p:attrNameLst>
                                          <p:attrName>fillcolor</p:attrName>
                                        </p:attrNameLst>
                                      </p:cBhvr>
                                      <p:to>
                                        <a:srgbClr val="9FE540"/>
                                      </p:to>
                                    </p:animClr>
                                    <p:set>
                                      <p:cBhvr>
                                        <p:cTn id="43" dur="1000" fill="hold"/>
                                        <p:tgtEl>
                                          <p:spTgt spid="18"/>
                                        </p:tgtEl>
                                        <p:attrNameLst>
                                          <p:attrName>fill.type</p:attrName>
                                        </p:attrNameLst>
                                      </p:cBhvr>
                                      <p:to>
                                        <p:strVal val="solid"/>
                                      </p:to>
                                    </p:set>
                                    <p:set>
                                      <p:cBhvr>
                                        <p:cTn id="44" dur="100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drumroll.wav"/>
                                        </p:tgtEl>
                                      </p:cMediaNode>
                                    </p:audio>
                                  </p:subTnLst>
                                </p:cTn>
                              </p:par>
                            </p:childTnLst>
                          </p:cTn>
                        </p:par>
                        <p:par>
                          <p:cTn id="45" fill="hold">
                            <p:stCondLst>
                              <p:cond delay="1000"/>
                            </p:stCondLst>
                            <p:childTnLst>
                              <p:par>
                                <p:cTn id="46" presetID="26" presetClass="emph" presetSubtype="0" repeatCount="0" fill="hold" grpId="1" nodeType="afterEffect">
                                  <p:stCondLst>
                                    <p:cond delay="0"/>
                                  </p:stCondLst>
                                  <p:iterate type="lt">
                                    <p:tmPct val="0"/>
                                  </p:iterate>
                                  <p:childTnLst>
                                    <p:animEffect transition="out" filter="fade">
                                      <p:cBhvr>
                                        <p:cTn id="47" dur="2000" tmFilter="0, 0; .2, .5; .8, .5; 1, 0"/>
                                        <p:tgtEl>
                                          <p:spTgt spid="18"/>
                                        </p:tgtEl>
                                      </p:cBhvr>
                                    </p:animEffect>
                                    <p:animScale>
                                      <p:cBhvr>
                                        <p:cTn id="48" dur="1000" autoRev="1" fill="hold"/>
                                        <p:tgtEl>
                                          <p:spTgt spid="18"/>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26"/>
                                        </p:tgtEl>
                                        <p:attrNameLst>
                                          <p:attrName>fillcolor</p:attrName>
                                        </p:attrNameLst>
                                      </p:cBhvr>
                                      <p:to>
                                        <a:srgbClr val="EF5F5F"/>
                                      </p:to>
                                    </p:animClr>
                                    <p:set>
                                      <p:cBhvr>
                                        <p:cTn id="54" dur="2000" fill="hold"/>
                                        <p:tgtEl>
                                          <p:spTgt spid="26"/>
                                        </p:tgtEl>
                                        <p:attrNameLst>
                                          <p:attrName>fill.type</p:attrName>
                                        </p:attrNameLst>
                                      </p:cBhvr>
                                      <p:to>
                                        <p:strVal val="solid"/>
                                      </p:to>
                                    </p:set>
                                    <p:set>
                                      <p:cBhvr>
                                        <p:cTn id="55" dur="2000" fill="hold"/>
                                        <p:tgtEl>
                                          <p:spTgt spid="26"/>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drumroll.wav"/>
                                        </p:tgtEl>
                                      </p:cMediaNode>
                                    </p:audio>
                                  </p:subTnLst>
                                </p:cTn>
                              </p:par>
                            </p:childTnLst>
                          </p:cTn>
                        </p:par>
                        <p:par>
                          <p:cTn id="56" fill="hold">
                            <p:stCondLst>
                              <p:cond delay="2000"/>
                            </p:stCondLst>
                            <p:childTnLst>
                              <p:par>
                                <p:cTn id="57" presetID="26" presetClass="emph" presetSubtype="0" repeatCount="0" fill="hold" grpId="1" nodeType="afterEffect">
                                  <p:stCondLst>
                                    <p:cond delay="0"/>
                                  </p:stCondLst>
                                  <p:iterate type="lt">
                                    <p:tmPct val="0"/>
                                  </p:iterate>
                                  <p:childTnLst>
                                    <p:animEffect transition="out" filter="fade">
                                      <p:cBhvr>
                                        <p:cTn id="58" dur="2000" tmFilter="0, 0; .2, .5; .8, .5; 1, 0"/>
                                        <p:tgtEl>
                                          <p:spTgt spid="26"/>
                                        </p:tgtEl>
                                      </p:cBhvr>
                                    </p:animEffect>
                                    <p:animScale>
                                      <p:cBhvr>
                                        <p:cTn id="59" dur="1000" autoRev="1" fill="hold"/>
                                        <p:tgtEl>
                                          <p:spTgt spid="26"/>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childTnLst>
        </p:cTn>
      </p:par>
    </p:tnLst>
    <p:bldLst>
      <p:bldP spid="12" grpId="0"/>
      <p:bldP spid="13" grpId="0" uiExpand="1" build="p"/>
      <p:bldP spid="14" grpId="0"/>
      <p:bldP spid="17" grpId="0" animBg="1"/>
      <p:bldP spid="17" grpId="1" animBg="1"/>
      <p:bldP spid="18" grpId="0" animBg="1"/>
      <p:bldP spid="18"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51948" y="4305985"/>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939982" y="1971521"/>
            <a:ext cx="601631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939982" y="3044998"/>
            <a:ext cx="5556278" cy="1077218"/>
          </a:xfrm>
          <a:prstGeom prst="rect">
            <a:avLst/>
          </a:prstGeom>
          <a:noFill/>
        </p:spPr>
        <p:txBody>
          <a:bodyPr wrap="square" rtlCol="0">
            <a:spAutoFit/>
          </a:bodyPr>
          <a:lstStyle/>
          <a:p>
            <a:pPr lvl="0" defTabSz="1219170"/>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Biết đọc lời kể chuyện trong bài với ngữ điệu phù hợp</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939982" y="4357980"/>
            <a:ext cx="6941574" cy="954107"/>
          </a:xfrm>
          <a:prstGeom prst="rect">
            <a:avLst/>
          </a:prstGeom>
          <a:noFill/>
        </p:spPr>
        <p:txBody>
          <a:bodyPr wrap="square" rtlCol="0">
            <a:spAutoFit/>
          </a:bodyPr>
          <a:lstStyle/>
          <a:p>
            <a:pPr lvl="0" defTabSz="1219170"/>
            <a:r>
              <a:rPr lang="vi-VN" altLang="zh-C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Nói về câu chuyện của chữ A và nhận thức về việc cần có bạn bè.</a:t>
            </a:r>
            <a:endParaRPr kumimoji="0" lang="zh-CN" alt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307469" y="603406"/>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YÊU CẦU CẦN ĐẠT</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42"/>
                                        </p:tgtEl>
                                        <p:attrNameLst>
                                          <p:attrName>style.visibility</p:attrName>
                                        </p:attrNameLst>
                                      </p:cBhvr>
                                      <p:to>
                                        <p:strVal val="visible"/>
                                      </p:to>
                                    </p:set>
                                    <p:anim calcmode="discrete" valueType="clr">
                                      <p:cBhvr override="childStyle">
                                        <p:cTn id="24"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5" dur="40"/>
                                        <p:tgtEl>
                                          <p:spTgt spid="42"/>
                                        </p:tgtEl>
                                        <p:attrNameLst>
                                          <p:attrName>fillcolor</p:attrName>
                                        </p:attrNameLst>
                                      </p:cBhvr>
                                      <p:tavLst>
                                        <p:tav tm="0">
                                          <p:val>
                                            <p:clrVal>
                                              <a:schemeClr val="accent2"/>
                                            </p:clrVal>
                                          </p:val>
                                        </p:tav>
                                        <p:tav tm="50000">
                                          <p:val>
                                            <p:clrVal>
                                              <a:schemeClr val="hlink"/>
                                            </p:clrVal>
                                          </p:val>
                                        </p:tav>
                                      </p:tavLst>
                                    </p:anim>
                                    <p:set>
                                      <p:cBhvr>
                                        <p:cTn id="26" dur="40"/>
                                        <p:tgtEl>
                                          <p:spTgt spid="42"/>
                                        </p:tgtEl>
                                        <p:attrNameLst>
                                          <p:attrName>fill.type</p:attrName>
                                        </p:attrNameLst>
                                      </p:cBhvr>
                                      <p:to>
                                        <p:strVal val="solid"/>
                                      </p:to>
                                    </p:set>
                                  </p:childTnLst>
                                </p:cTn>
                              </p:par>
                            </p:childTnLst>
                          </p:cTn>
                        </p:par>
                        <p:par>
                          <p:cTn id="27" fill="hold">
                            <p:stCondLst>
                              <p:cond delay="1730"/>
                            </p:stCondLst>
                            <p:childTnLst>
                              <p:par>
                                <p:cTn id="28" presetID="49" presetClass="entr" presetSubtype="0" decel="10000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250" fill="hold"/>
                                        <p:tgtEl>
                                          <p:spTgt spid="29"/>
                                        </p:tgtEl>
                                        <p:attrNameLst>
                                          <p:attrName>ppt_w</p:attrName>
                                        </p:attrNameLst>
                                      </p:cBhvr>
                                      <p:tavLst>
                                        <p:tav tm="0">
                                          <p:val>
                                            <p:fltVal val="0"/>
                                          </p:val>
                                        </p:tav>
                                        <p:tav tm="100000">
                                          <p:val>
                                            <p:strVal val="#ppt_w"/>
                                          </p:val>
                                        </p:tav>
                                      </p:tavLst>
                                    </p:anim>
                                    <p:anim calcmode="lin" valueType="num">
                                      <p:cBhvr>
                                        <p:cTn id="31" dur="250" fill="hold"/>
                                        <p:tgtEl>
                                          <p:spTgt spid="29"/>
                                        </p:tgtEl>
                                        <p:attrNameLst>
                                          <p:attrName>ppt_h</p:attrName>
                                        </p:attrNameLst>
                                      </p:cBhvr>
                                      <p:tavLst>
                                        <p:tav tm="0">
                                          <p:val>
                                            <p:fltVal val="0"/>
                                          </p:val>
                                        </p:tav>
                                        <p:tav tm="100000">
                                          <p:val>
                                            <p:strVal val="#ppt_h"/>
                                          </p:val>
                                        </p:tav>
                                      </p:tavLst>
                                    </p:anim>
                                    <p:anim calcmode="lin" valueType="num">
                                      <p:cBhvr>
                                        <p:cTn id="32" dur="250" fill="hold"/>
                                        <p:tgtEl>
                                          <p:spTgt spid="29"/>
                                        </p:tgtEl>
                                        <p:attrNameLst>
                                          <p:attrName>style.rotation</p:attrName>
                                        </p:attrNameLst>
                                      </p:cBhvr>
                                      <p:tavLst>
                                        <p:tav tm="0">
                                          <p:val>
                                            <p:fltVal val="360"/>
                                          </p:val>
                                        </p:tav>
                                        <p:tav tm="100000">
                                          <p:val>
                                            <p:fltVal val="0"/>
                                          </p:val>
                                        </p:tav>
                                      </p:tavLst>
                                    </p:anim>
                                    <p:animEffect transition="in" filter="fade">
                                      <p:cBhvr>
                                        <p:cTn id="33" dur="250"/>
                                        <p:tgtEl>
                                          <p:spTgt spid="29"/>
                                        </p:tgtEl>
                                      </p:cBhvr>
                                    </p:animEffect>
                                  </p:childTnLst>
                                </p:cTn>
                              </p:par>
                            </p:childTnLst>
                          </p:cTn>
                        </p:par>
                        <p:par>
                          <p:cTn id="34" fill="hold">
                            <p:stCondLst>
                              <p:cond delay="198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43"/>
                                        </p:tgtEl>
                                        <p:attrNameLst>
                                          <p:attrName>style.visibility</p:attrName>
                                        </p:attrNameLst>
                                      </p:cBhvr>
                                      <p:to>
                                        <p:strVal val="visible"/>
                                      </p:to>
                                    </p:set>
                                    <p:anim calcmode="discrete" valueType="clr">
                                      <p:cBhvr override="childStyle">
                                        <p:cTn id="3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8" dur="40"/>
                                        <p:tgtEl>
                                          <p:spTgt spid="43"/>
                                        </p:tgtEl>
                                        <p:attrNameLst>
                                          <p:attrName>fillcolor</p:attrName>
                                        </p:attrNameLst>
                                      </p:cBhvr>
                                      <p:tavLst>
                                        <p:tav tm="0">
                                          <p:val>
                                            <p:clrVal>
                                              <a:schemeClr val="accent2"/>
                                            </p:clrVal>
                                          </p:val>
                                        </p:tav>
                                        <p:tav tm="50000">
                                          <p:val>
                                            <p:clrVal>
                                              <a:schemeClr val="hlink"/>
                                            </p:clrVal>
                                          </p:val>
                                        </p:tav>
                                      </p:tavLst>
                                    </p:anim>
                                    <p:set>
                                      <p:cBhvr>
                                        <p:cTn id="39" dur="40"/>
                                        <p:tgtEl>
                                          <p:spTgt spid="43"/>
                                        </p:tgtEl>
                                        <p:attrNameLst>
                                          <p:attrName>fill.type</p:attrName>
                                        </p:attrNameLst>
                                      </p:cBhvr>
                                      <p:to>
                                        <p:strVal val="solid"/>
                                      </p:to>
                                    </p:set>
                                  </p:childTnLst>
                                </p:cTn>
                              </p:par>
                            </p:childTnLst>
                          </p:cTn>
                        </p:par>
                        <p:par>
                          <p:cTn id="40" fill="hold">
                            <p:stCondLst>
                              <p:cond delay="2840"/>
                            </p:stCondLst>
                            <p:childTnLst>
                              <p:par>
                                <p:cTn id="41" presetID="49"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250" fill="hold"/>
                                        <p:tgtEl>
                                          <p:spTgt spid="32"/>
                                        </p:tgtEl>
                                        <p:attrNameLst>
                                          <p:attrName>ppt_w</p:attrName>
                                        </p:attrNameLst>
                                      </p:cBhvr>
                                      <p:tavLst>
                                        <p:tav tm="0">
                                          <p:val>
                                            <p:fltVal val="0"/>
                                          </p:val>
                                        </p:tav>
                                        <p:tav tm="100000">
                                          <p:val>
                                            <p:strVal val="#ppt_w"/>
                                          </p:val>
                                        </p:tav>
                                      </p:tavLst>
                                    </p:anim>
                                    <p:anim calcmode="lin" valueType="num">
                                      <p:cBhvr>
                                        <p:cTn id="44" dur="250" fill="hold"/>
                                        <p:tgtEl>
                                          <p:spTgt spid="32"/>
                                        </p:tgtEl>
                                        <p:attrNameLst>
                                          <p:attrName>ppt_h</p:attrName>
                                        </p:attrNameLst>
                                      </p:cBhvr>
                                      <p:tavLst>
                                        <p:tav tm="0">
                                          <p:val>
                                            <p:fltVal val="0"/>
                                          </p:val>
                                        </p:tav>
                                        <p:tav tm="100000">
                                          <p:val>
                                            <p:strVal val="#ppt_h"/>
                                          </p:val>
                                        </p:tav>
                                      </p:tavLst>
                                    </p:anim>
                                    <p:anim calcmode="lin" valueType="num">
                                      <p:cBhvr>
                                        <p:cTn id="45" dur="250" fill="hold"/>
                                        <p:tgtEl>
                                          <p:spTgt spid="32"/>
                                        </p:tgtEl>
                                        <p:attrNameLst>
                                          <p:attrName>style.rotation</p:attrName>
                                        </p:attrNameLst>
                                      </p:cBhvr>
                                      <p:tavLst>
                                        <p:tav tm="0">
                                          <p:val>
                                            <p:fltVal val="360"/>
                                          </p:val>
                                        </p:tav>
                                        <p:tav tm="100000">
                                          <p:val>
                                            <p:fltVal val="0"/>
                                          </p:val>
                                        </p:tav>
                                      </p:tavLst>
                                    </p:anim>
                                    <p:animEffect transition="in" filter="fade">
                                      <p:cBhvr>
                                        <p:cTn id="46" dur="250"/>
                                        <p:tgtEl>
                                          <p:spTgt spid="32"/>
                                        </p:tgtEl>
                                      </p:cBhvr>
                                    </p:animEffect>
                                  </p:childTnLst>
                                </p:cTn>
                              </p:par>
                            </p:childTnLst>
                          </p:cTn>
                        </p:par>
                        <p:par>
                          <p:cTn id="47" fill="hold">
                            <p:stCondLst>
                              <p:cond delay="309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44"/>
                                        </p:tgtEl>
                                        <p:attrNameLst>
                                          <p:attrName>style.visibility</p:attrName>
                                        </p:attrNameLst>
                                      </p:cBhvr>
                                      <p:to>
                                        <p:strVal val="visible"/>
                                      </p:to>
                                    </p:set>
                                    <p:anim calcmode="discrete" valueType="clr">
                                      <p:cBhvr override="childStyle">
                                        <p:cTn id="50"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51" dur="40"/>
                                        <p:tgtEl>
                                          <p:spTgt spid="44"/>
                                        </p:tgtEl>
                                        <p:attrNameLst>
                                          <p:attrName>fillcolor</p:attrName>
                                        </p:attrNameLst>
                                      </p:cBhvr>
                                      <p:tavLst>
                                        <p:tav tm="0">
                                          <p:val>
                                            <p:clrVal>
                                              <a:schemeClr val="accent2"/>
                                            </p:clrVal>
                                          </p:val>
                                        </p:tav>
                                        <p:tav tm="50000">
                                          <p:val>
                                            <p:clrVal>
                                              <a:schemeClr val="hlink"/>
                                            </p:clrVal>
                                          </p:val>
                                        </p:tav>
                                      </p:tavLst>
                                    </p:anim>
                                    <p:set>
                                      <p:cBhvr>
                                        <p:cTn id="52"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5" name="TextBox 4">
            <a:extLst>
              <a:ext uri="{FF2B5EF4-FFF2-40B4-BE49-F238E27FC236}">
                <a16:creationId xmlns:a16="http://schemas.microsoft.com/office/drawing/2014/main" id="{7A94F233-4033-494F-B319-E2F9FA0D405E}"/>
              </a:ext>
            </a:extLst>
          </p:cNvPr>
          <p:cNvSpPr txBox="1"/>
          <p:nvPr/>
        </p:nvSpPr>
        <p:spPr>
          <a:xfrm>
            <a:off x="1436914" y="1023138"/>
            <a:ext cx="9933549" cy="830997"/>
          </a:xfrm>
          <a:prstGeom prst="rect">
            <a:avLst/>
          </a:prstGeom>
          <a:noFill/>
        </p:spPr>
        <p:txBody>
          <a:bodyPr wrap="square" rtlCol="0">
            <a:spAutoFit/>
          </a:bodyPr>
          <a:lstStyle/>
          <a:p>
            <a:pPr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Qua tên bài và tranh minh hoạ, đoán nội dung bài học.</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E4E4317-BEEE-4D84-A095-6A0995FD0FEF}"/>
              </a:ext>
            </a:extLst>
          </p:cNvPr>
          <p:cNvPicPr>
            <a:picLocks noChangeAspect="1"/>
          </p:cNvPicPr>
          <p:nvPr/>
        </p:nvPicPr>
        <p:blipFill rotWithShape="1">
          <a:blip r:embed="rId5"/>
          <a:srcRect l="4982"/>
          <a:stretch/>
        </p:blipFill>
        <p:spPr>
          <a:xfrm>
            <a:off x="2590122" y="1854135"/>
            <a:ext cx="7392789" cy="3499099"/>
          </a:xfrm>
          <a:prstGeom prst="roundRect">
            <a:avLst>
              <a:gd name="adj" fmla="val 30441"/>
            </a:avLst>
          </a:prstGeom>
        </p:spPr>
      </p:pic>
      <p:sp>
        <p:nvSpPr>
          <p:cNvPr id="2" name="TextBox 1"/>
          <p:cNvSpPr txBox="1"/>
          <p:nvPr/>
        </p:nvSpPr>
        <p:spPr>
          <a:xfrm>
            <a:off x="7919358" y="6498770"/>
            <a:ext cx="4147457" cy="310243"/>
          </a:xfrm>
          <a:prstGeom prst="rect">
            <a:avLst/>
          </a:prstGeom>
          <a:solidFill>
            <a:srgbClr val="002060"/>
          </a:solidFill>
        </p:spPr>
        <p:txBody>
          <a:bodyPr wrap="square" rtlCol="0">
            <a:spAutoFit/>
          </a:bodyPr>
          <a:lstStyle/>
          <a:p>
            <a:endParaRPr lang="en-US"/>
          </a:p>
        </p:txBody>
      </p:sp>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1874565" y="93133"/>
            <a:ext cx="7350711"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đứng </a:t>
            </a:r>
            <a:r>
              <a:rPr lang="vi-VN"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đầu </a:t>
            </a:r>
            <a:r>
              <a:rPr lang="vi-VN" sz="28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en-US"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ả</a:t>
            </a:r>
            <a:r>
              <a:rPr lang="vi-VN" sz="28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ng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 cái tiếng Việt. Trong bảng chữ cái của nhiều nước, tôi cũng được người ta trân trọng xếp ở đầu hàng. Hằng năm, cứ đến ngày khai trường, rất nhiều trẻ em làm quen với tôi trước tiên.</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Theo Trần Hoài Dương)</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F688D28D-3B92-44CA-BA2D-9F12BBDD578A}"/>
              </a:ext>
            </a:extLst>
          </p:cNvPr>
          <p:cNvGrpSpPr/>
          <p:nvPr/>
        </p:nvGrpSpPr>
        <p:grpSpPr>
          <a:xfrm>
            <a:off x="9225276" y="-50102"/>
            <a:ext cx="3204839" cy="769441"/>
            <a:chOff x="708943" y="6033135"/>
            <a:chExt cx="5825836" cy="769441"/>
          </a:xfrm>
        </p:grpSpPr>
        <p:sp>
          <p:nvSpPr>
            <p:cNvPr id="10" name="TextBox 9">
              <a:extLst>
                <a:ext uri="{FF2B5EF4-FFF2-40B4-BE49-F238E27FC236}">
                  <a16:creationId xmlns:a16="http://schemas.microsoft.com/office/drawing/2014/main" id="{53F1C68D-9DD6-43E3-90CF-C2A6792F214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3653D18-AAAE-48FE-AA6B-BDFA80DCD2FA}"/>
                </a:ext>
              </a:extLst>
            </p:cNvPr>
            <p:cNvSpPr txBox="1"/>
            <p:nvPr/>
          </p:nvSpPr>
          <p:spPr>
            <a:xfrm>
              <a:off x="1038166"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mẫu</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396343" y="115411"/>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294950" y="6127370"/>
            <a:ext cx="11518110" cy="2123658"/>
            <a:chOff x="708943" y="6033135"/>
            <a:chExt cx="5825836" cy="2123658"/>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Câu</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chuyện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2"/>
            <a:ext cx="11718951" cy="1521452"/>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281241" y="2335420"/>
            <a:ext cx="11718950" cy="1263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0804" y="2332654"/>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598965"/>
            <a:ext cx="11718950" cy="2539696"/>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7" name="Picture 16">
            <a:extLst>
              <a:ext uri="{FF2B5EF4-FFF2-40B4-BE49-F238E27FC236}">
                <a16:creationId xmlns:a16="http://schemas.microsoft.com/office/drawing/2014/main" id="{9082E5C2-C56E-455D-9DED-1576B75530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93" y="3699704"/>
            <a:ext cx="413065" cy="413065"/>
          </a:xfrm>
          <a:prstGeom prst="rect">
            <a:avLst/>
          </a:prstGeom>
        </p:spPr>
      </p:pic>
      <p:grpSp>
        <p:nvGrpSpPr>
          <p:cNvPr id="18" name="Group 17">
            <a:extLst>
              <a:ext uri="{FF2B5EF4-FFF2-40B4-BE49-F238E27FC236}">
                <a16:creationId xmlns:a16="http://schemas.microsoft.com/office/drawing/2014/main" id="{DD5B7AC4-1FB2-41EB-804D-5372A88BEE98}"/>
              </a:ext>
            </a:extLst>
          </p:cNvPr>
          <p:cNvGrpSpPr/>
          <p:nvPr/>
        </p:nvGrpSpPr>
        <p:grpSpPr>
          <a:xfrm>
            <a:off x="350272" y="6136893"/>
            <a:ext cx="5139883" cy="769441"/>
            <a:chOff x="708943" y="6033135"/>
            <a:chExt cx="5825836" cy="769441"/>
          </a:xfrm>
        </p:grpSpPr>
        <p:sp>
          <p:nvSpPr>
            <p:cNvPr id="19" name="TextBox 18">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id="{6BF710EB-DF94-486A-8A51-8CA4297B12EA}"/>
                </a:ext>
              </a:extLst>
            </p:cNvPr>
            <p:cNvSpPr txBox="1"/>
            <p:nvPr/>
          </p:nvSpPr>
          <p:spPr>
            <a:xfrm>
              <a:off x="1036081"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653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0"/>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nổi tiếng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reo lên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 quen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1"/>
          <a:stretch>
            <a:fillRect/>
          </a:stretch>
        </p:blipFill>
        <p:spPr>
          <a:xfrm>
            <a:off x="1088390" y="2875280"/>
            <a:ext cx="3167380" cy="3745230"/>
          </a:xfrm>
          <a:prstGeom prst="rect">
            <a:avLst/>
          </a:prstGeom>
        </p:spPr>
      </p:pic>
      <p:sp>
        <p:nvSpPr>
          <p:cNvPr id="32" name="TextBox 31"/>
          <p:cNvSpPr txBox="1"/>
          <p:nvPr/>
        </p:nvSpPr>
        <p:spPr>
          <a:xfrm>
            <a:off x="8044543" y="50468"/>
            <a:ext cx="4147457" cy="310243"/>
          </a:xfrm>
          <a:prstGeom prst="rect">
            <a:avLst/>
          </a:prstGeom>
          <a:solidFill>
            <a:srgbClr val="D7FBFF"/>
          </a:solidFill>
        </p:spPr>
        <p:txBody>
          <a:bodyPr wrap="squar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044543" y="50468"/>
            <a:ext cx="4147457" cy="310243"/>
          </a:xfrm>
          <a:prstGeom prst="rect">
            <a:avLst/>
          </a:prstGeom>
          <a:solidFill>
            <a:srgbClr val="D7FBFF"/>
          </a:solidFill>
        </p:spPr>
        <p:txBody>
          <a:bodyPr wrap="square" rtlCol="0">
            <a:spAutoFit/>
          </a:bodyPr>
          <a:lstStyle/>
          <a:p>
            <a:endParaRPr lang="en-US"/>
          </a:p>
        </p:txBody>
      </p:sp>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396343" y="115411"/>
            <a:ext cx="6410130"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43261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4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 y="914400"/>
            <a:ext cx="626808" cy="592318"/>
          </a:xfrm>
          <a:prstGeom prst="rect">
            <a:avLst/>
          </a:prstGeom>
        </p:spPr>
      </p:pic>
    </p:spTree>
    <p:extLst>
      <p:ext uri="{BB962C8B-B14F-4D97-AF65-F5344CB8AC3E}">
        <p14:creationId xmlns:p14="http://schemas.microsoft.com/office/powerpoint/2010/main" val="31282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044543" y="50468"/>
            <a:ext cx="4147457" cy="310243"/>
          </a:xfrm>
          <a:prstGeom prst="rect">
            <a:avLst/>
          </a:prstGeom>
          <a:solidFill>
            <a:srgbClr val="D7FBFF"/>
          </a:solidFill>
        </p:spPr>
        <p:txBody>
          <a:bodyPr wrap="square" rtlCol="0">
            <a:spAutoFit/>
          </a:bodyPr>
          <a:lstStyle/>
          <a:p>
            <a:endParaRPr lang="en-US"/>
          </a:p>
        </p:txBody>
      </p:sp>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4" name="Rectangle: Rounded Corners 3">
            <a:extLst>
              <a:ext uri="{FF2B5EF4-FFF2-40B4-BE49-F238E27FC236}">
                <a16:creationId xmlns:a16="http://schemas.microsoft.com/office/drawing/2014/main" id="{3CCC1427-5E34-4F7A-A0F5-85EFCA61B10A}"/>
              </a:ext>
            </a:extLst>
          </p:cNvPr>
          <p:cNvSpPr/>
          <p:nvPr/>
        </p:nvSpPr>
        <p:spPr>
          <a:xfrm>
            <a:off x="0" y="919351"/>
            <a:ext cx="12192000" cy="42608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 </a:t>
            </a:r>
            <a:r>
              <a:rPr kumimoji="0" lang="vi-VN"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 </a:t>
            </a:r>
            <a:r>
              <a:rPr kumimoji="0" lang="vi-VN"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r>
              <a:rPr lang="en-US"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ả</a:t>
            </a:r>
            <a:r>
              <a:rPr kumimoji="0" lang="vi-VN"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 </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780" y="986419"/>
            <a:ext cx="712299" cy="712299"/>
          </a:xfrm>
          <a:prstGeom prst="rect">
            <a:avLst/>
          </a:prstGeom>
        </p:spPr>
      </p:pic>
    </p:spTree>
    <p:extLst>
      <p:ext uri="{BB962C8B-B14F-4D97-AF65-F5344CB8AC3E}">
        <p14:creationId xmlns:p14="http://schemas.microsoft.com/office/powerpoint/2010/main" val="5456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157274" y="2859794"/>
            <a:ext cx="8052046" cy="1840697"/>
          </a:xfrm>
          <a:prstGeom prst="rect">
            <a:avLst/>
          </a:prstGeom>
          <a:noFill/>
        </p:spPr>
        <p:txBody>
          <a:bodyPr wrap="square">
            <a:spAutoFit/>
          </a:bodyPr>
          <a:lstStyle/>
          <a:p>
            <a:pPr lvl="0" algn="just">
              <a:lnSpc>
                <a:spcPct val="107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 bảng chữ cái của nhiều nước, tôi cũng được người ta trân trọng xếp ở đầu hàng.</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DFC3F6C6-CF88-4DAE-A1C9-47A1A7889136}"/>
              </a:ext>
            </a:extLst>
          </p:cNvPr>
          <p:cNvCxnSpPr>
            <a:cxnSpLocks/>
          </p:cNvCxnSpPr>
          <p:nvPr/>
        </p:nvCxnSpPr>
        <p:spPr>
          <a:xfrm flipH="1">
            <a:off x="10145865" y="2934330"/>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752E66-CE65-46DE-B033-377C9E9C6804}"/>
              </a:ext>
            </a:extLst>
          </p:cNvPr>
          <p:cNvCxnSpPr>
            <a:cxnSpLocks/>
          </p:cNvCxnSpPr>
          <p:nvPr/>
        </p:nvCxnSpPr>
        <p:spPr>
          <a:xfrm flipH="1">
            <a:off x="4882090" y="4122919"/>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0D4B0A-1755-4DC9-8498-E332D631826A}"/>
              </a:ext>
            </a:extLst>
          </p:cNvPr>
          <p:cNvCxnSpPr>
            <a:cxnSpLocks/>
          </p:cNvCxnSpPr>
          <p:nvPr/>
        </p:nvCxnSpPr>
        <p:spPr>
          <a:xfrm flipH="1">
            <a:off x="4985873" y="4122918"/>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C3F6C6-CF88-4DAE-A1C9-47A1A7889136}"/>
              </a:ext>
            </a:extLst>
          </p:cNvPr>
          <p:cNvCxnSpPr>
            <a:cxnSpLocks/>
          </p:cNvCxnSpPr>
          <p:nvPr/>
        </p:nvCxnSpPr>
        <p:spPr>
          <a:xfrm flipH="1">
            <a:off x="9201087" y="3531623"/>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9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812</Words>
  <Application>Microsoft Office PowerPoint</Application>
  <PresentationFormat>Widescreen</PresentationFormat>
  <Paragraphs>98</Paragraphs>
  <Slides>19</Slides>
  <Notes>14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19</vt:i4>
      </vt:variant>
    </vt:vector>
  </HeadingPairs>
  <TitlesOfParts>
    <vt:vector size="36" baseType="lpstr">
      <vt:lpstr>宋体</vt:lpstr>
      <vt:lpstr>Arial</vt:lpstr>
      <vt:lpstr>Arial-Rounded</vt:lpstr>
      <vt:lpstr>Calibri</vt:lpstr>
      <vt:lpstr>Calibri Light</vt:lpstr>
      <vt:lpstr>DengXian</vt:lpstr>
      <vt:lpstr>DengXian</vt:lpstr>
      <vt:lpstr>等线 Light</vt:lpstr>
      <vt:lpstr>Times New Roman</vt:lpstr>
      <vt:lpstr>Wingdings</vt:lpstr>
      <vt:lpstr>思源黑体 CN Regular</vt:lpstr>
      <vt:lpstr>3_Office 主题</vt:lpstr>
      <vt:lpstr>1_Office 主题​​</vt:lpstr>
      <vt:lpstr>Office 主题</vt:lpstr>
      <vt:lpstr>1_Office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PhuongLoi</cp:lastModifiedBy>
  <cp:revision>13</cp:revision>
  <dcterms:created xsi:type="dcterms:W3CDTF">2021-08-03T05:09:55Z</dcterms:created>
  <dcterms:modified xsi:type="dcterms:W3CDTF">2024-12-08T09:08:04Z</dcterms:modified>
</cp:coreProperties>
</file>