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 id="2147483667" r:id="rId3"/>
    <p:sldMasterId id="2147483693" r:id="rId4"/>
  </p:sldMasterIdLst>
  <p:notesMasterIdLst>
    <p:notesMasterId r:id="rId17"/>
  </p:notesMasterIdLst>
  <p:handoutMasterIdLst>
    <p:handoutMasterId r:id="rId18"/>
  </p:handoutMasterIdLst>
  <p:sldIdLst>
    <p:sldId id="638" r:id="rId5"/>
    <p:sldId id="547" r:id="rId6"/>
    <p:sldId id="548" r:id="rId7"/>
    <p:sldId id="639" r:id="rId8"/>
    <p:sldId id="640" r:id="rId9"/>
    <p:sldId id="641" r:id="rId10"/>
    <p:sldId id="401" r:id="rId11"/>
    <p:sldId id="642" r:id="rId12"/>
    <p:sldId id="643" r:id="rId13"/>
    <p:sldId id="644" r:id="rId14"/>
    <p:sldId id="645" r:id="rId15"/>
    <p:sldId id="265" r:id="rId16"/>
  </p:sldIdLst>
  <p:sldSz cx="12192000" cy="6858000"/>
  <p:notesSz cx="6858000" cy="9144000"/>
  <p:embeddedFontLst>
    <p:embeddedFont>
      <p:font typeface="#9Slide05 VL Fadilla" panose="020B0604020202020204" charset="0"/>
      <p:regular r:id="rId19"/>
    </p:embeddedFont>
    <p:embeddedFont>
      <p:font typeface="Tahoma" panose="020B0604030504040204" pitchFamily="34" charset="0"/>
      <p:regular r:id="rId20"/>
      <p:bold r:id="rId21"/>
    </p:embeddedFont>
    <p:embeddedFont>
      <p:font typeface="Cambria" panose="02040503050406030204" pitchFamily="18" charset="0"/>
      <p:regular r:id="rId22"/>
      <p:bold r:id="rId23"/>
      <p:italic r:id="rId24"/>
      <p:boldItalic r:id="rId25"/>
    </p:embeddedFont>
    <p:embeddedFont>
      <p:font typeface="#9Slide07 Altus" panose="020B0604020202020204" charset="0"/>
      <p:regular r:id="rId26"/>
    </p:embeddedFont>
    <p:embeddedFont>
      <p:font typeface="#9Slide07 HoneyCream" panose="020B0604020202020204" charset="0"/>
      <p:regular r:id="rId27"/>
    </p:embeddedFon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7" userDrawn="1">
          <p15:clr>
            <a:srgbClr val="A4A3A4"/>
          </p15:clr>
        </p15:guide>
        <p15:guide id="2" pos="3815" userDrawn="1">
          <p15:clr>
            <a:srgbClr val="A4A3A4"/>
          </p15:clr>
        </p15:guide>
      </p15:sldGuideLst>
    </p:ext>
    <p:ext uri="{2D200454-40CA-4A62-9FC3-DE9A4176ACB9}">
      <p15:notesGuideLst xmlns:p15="http://schemas.microsoft.com/office/powerpoint/2012/main">
        <p15:guide id="1" orient="horz" pos="3208">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E1"/>
    <a:srgbClr val="D7C968"/>
    <a:srgbClr val="0000FF"/>
    <a:srgbClr val="FF0000"/>
    <a:srgbClr val="FF00FF"/>
    <a:srgbClr val="3333FF"/>
    <a:srgbClr val="F0BBA8"/>
    <a:srgbClr val="C5C5C5"/>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14" autoAdjust="0"/>
  </p:normalViewPr>
  <p:slideViewPr>
    <p:cSldViewPr>
      <p:cViewPr varScale="1">
        <p:scale>
          <a:sx n="69" d="100"/>
          <a:sy n="69" d="100"/>
        </p:scale>
        <p:origin x="1248" y="78"/>
      </p:cViewPr>
      <p:guideLst>
        <p:guide orient="horz" pos="2407"/>
        <p:guide pos="3815"/>
      </p:guideLst>
    </p:cSldViewPr>
  </p:slideViewPr>
  <p:outlineViewPr>
    <p:cViewPr>
      <p:scale>
        <a:sx n="33" d="100"/>
        <a:sy n="33" d="100"/>
      </p:scale>
      <p:origin x="0" y="167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8" d="100"/>
          <a:sy n="68" d="100"/>
        </p:scale>
        <p:origin x="-2856" y="-108"/>
      </p:cViewPr>
      <p:guideLst>
        <p:guide orient="horz" pos="3208"/>
        <p:guide pos="214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33FA5A-66A3-4316-878E-E77A88EE2E73}" type="datetimeFigureOut">
              <a:rPr lang="zh-CN" altLang="en-US" smtClean="0"/>
              <a:t>2024/12/6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068CAC-6640-417F-821E-54E16AA235FA}" type="slidenum">
              <a:rPr lang="zh-CN" altLang="en-US" smtClean="0"/>
              <a:t>‹#›</a:t>
            </a:fld>
            <a:endParaRPr lang="zh-CN" altLang="en-US"/>
          </a:p>
        </p:txBody>
      </p:sp>
    </p:spTree>
    <p:extLst>
      <p:ext uri="{BB962C8B-B14F-4D97-AF65-F5344CB8AC3E}">
        <p14:creationId xmlns:p14="http://schemas.microsoft.com/office/powerpoint/2010/main" val="3256547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22163707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01612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436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69899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81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463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337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92792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002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170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039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168492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298370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a:t>单击此处编辑母版标题样式</a:t>
            </a:r>
          </a:p>
        </p:txBody>
      </p:sp>
      <p:sp>
        <p:nvSpPr>
          <p:cNvPr id="3" name="内容占位符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258378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a:t>单击此处编辑母版标题样式</a:t>
            </a:r>
          </a:p>
        </p:txBody>
      </p:sp>
      <p:sp>
        <p:nvSpPr>
          <p:cNvPr id="3" name="图片占位符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735451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8020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6185"/>
            <a:ext cx="2628900" cy="581024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6185"/>
            <a:ext cx="7683500" cy="581024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51885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181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868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785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846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766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7711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5" name="矩形 4"/>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extLst>
      <p:ext uri="{BB962C8B-B14F-4D97-AF65-F5344CB8AC3E}">
        <p14:creationId xmlns:p14="http://schemas.microsoft.com/office/powerpoint/2010/main" val="133529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0215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7358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409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119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extLst>
      <p:ext uri="{BB962C8B-B14F-4D97-AF65-F5344CB8AC3E}">
        <p14:creationId xmlns:p14="http://schemas.microsoft.com/office/powerpoint/2010/main" val="20735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62954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1089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矩形 2"/>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userDrawn="1"/>
        </p:nvPicPr>
        <p:blipFill rotWithShape="1">
          <a:blip>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17733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47083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2015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6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8"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9" name="TextBox 8">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1"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1661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08479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1104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0780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045490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9040D04-3856-4E44-8858-B2885A823516}" type="datetimeFigureOut">
              <a:rPr lang="zh-CN" altLang="en-US" smtClean="0"/>
              <a:t>2024/12/6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82816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32.xml"/><Relationship Id="rId10"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B450DD8-F7EA-B314-F632-96ED0F47995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F056BD48-0169-1522-3CE0-4588CD12971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E2EE9BF0-D7D0-999A-E6BF-657553DD785E}"/>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F2882F6-4B1F-16C4-034C-D25BAB1FB737}"/>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9040D04-3856-4E44-8858-B2885A823516}" type="datetimeFigureOut">
              <a:rPr lang="zh-CN" altLang="en-US" smtClean="0"/>
              <a:t>2024/12/6</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CFF2F84-B170-4DA2-B4F4-8D0430DC30F1}" type="slidenum">
              <a:rPr lang="zh-CN" altLang="en-US" smtClean="0"/>
              <a:t>‹#›</a:t>
            </a:fld>
            <a:endParaRPr lang="zh-CN" altLang="en-US"/>
          </a:p>
        </p:txBody>
      </p:sp>
      <p:pic>
        <p:nvPicPr>
          <p:cNvPr id="7" name="Picture 6">
            <a:extLst>
              <a:ext uri="{FF2B5EF4-FFF2-40B4-BE49-F238E27FC236}">
                <a16:creationId xmlns:a16="http://schemas.microsoft.com/office/drawing/2014/main" id="{CCF030C3-B027-2151-A89B-A2343B7CFD6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8857863-086A-9C2F-165A-60365FED4E6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AEF86088-E287-09BF-79CF-F798C0FF4A20}"/>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F519749-E9FA-1136-85CC-F056983741A4}"/>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54415717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D0254D3-6052-6089-C705-0EE695B21833}"/>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E12E6625-7283-91D0-B890-700DD5A85A1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4E47342E-BBEE-1026-94F7-2DCC9E03D84C}"/>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2401BD4-4BC6-094F-816D-7F74559682AC}"/>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76446802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2532878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7.gif"/><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7.gif"/><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microsoft.com/office/2007/relationships/hdphoto" Target="../media/hdphoto3.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B99CE9-9BBD-D86D-C80B-1785B2CE070F}"/>
              </a:ext>
            </a:extLst>
          </p:cNvPr>
          <p:cNvPicPr>
            <a:picLocks noChangeAspect="1"/>
          </p:cNvPicPr>
          <p:nvPr/>
        </p:nvPicPr>
        <p:blipFill>
          <a:blip r:embed="rId2"/>
          <a:stretch>
            <a:fillRect/>
          </a:stretch>
        </p:blipFill>
        <p:spPr>
          <a:xfrm>
            <a:off x="-384720" y="19368"/>
            <a:ext cx="12576720" cy="7727865"/>
          </a:xfrm>
          <a:prstGeom prst="rect">
            <a:avLst/>
          </a:prstGeom>
        </p:spPr>
      </p:pic>
      <p:pic>
        <p:nvPicPr>
          <p:cNvPr id="17" name="Picture 16">
            <a:extLst>
              <a:ext uri="{FF2B5EF4-FFF2-40B4-BE49-F238E27FC236}">
                <a16:creationId xmlns:a16="http://schemas.microsoft.com/office/drawing/2014/main" id="{4C584DBE-1921-19F8-4C2F-C3602B290090}"/>
              </a:ext>
            </a:extLst>
          </p:cNvPr>
          <p:cNvPicPr>
            <a:picLocks noChangeAspect="1"/>
          </p:cNvPicPr>
          <p:nvPr/>
        </p:nvPicPr>
        <p:blipFill>
          <a:blip r:embed="rId3"/>
          <a:stretch>
            <a:fillRect/>
          </a:stretch>
        </p:blipFill>
        <p:spPr>
          <a:xfrm>
            <a:off x="-960784" y="-99392"/>
            <a:ext cx="2901948" cy="2633700"/>
          </a:xfrm>
          <a:prstGeom prst="rect">
            <a:avLst/>
          </a:prstGeom>
        </p:spPr>
      </p:pic>
      <p:sp>
        <p:nvSpPr>
          <p:cNvPr id="18" name="TextBox 17">
            <a:extLst>
              <a:ext uri="{FF2B5EF4-FFF2-40B4-BE49-F238E27FC236}">
                <a16:creationId xmlns:a16="http://schemas.microsoft.com/office/drawing/2014/main" id="{9B15B512-5F0B-8D67-B73F-D324D1335D48}"/>
              </a:ext>
            </a:extLst>
          </p:cNvPr>
          <p:cNvSpPr txBox="1"/>
          <p:nvPr/>
        </p:nvSpPr>
        <p:spPr>
          <a:xfrm>
            <a:off x="2351584" y="52307"/>
            <a:ext cx="24292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9Slide05 VL Fadilla" pitchFamily="2" charset="0"/>
                <a:ea typeface="+mn-ea"/>
                <a:cs typeface="+mn-cs"/>
              </a:rPr>
              <a:t>Bài</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9Slide05 VL Fadilla" pitchFamily="2" charset="0"/>
                <a:ea typeface="+mn-ea"/>
                <a:cs typeface="+mn-cs"/>
              </a:rPr>
              <a:t> 25</a:t>
            </a:r>
          </a:p>
        </p:txBody>
      </p:sp>
      <p:pic>
        <p:nvPicPr>
          <p:cNvPr id="22" name="Picture 21">
            <a:extLst>
              <a:ext uri="{FF2B5EF4-FFF2-40B4-BE49-F238E27FC236}">
                <a16:creationId xmlns:a16="http://schemas.microsoft.com/office/drawing/2014/main" id="{AE0E1801-6D88-2D5D-ACEC-BE0680929772}"/>
              </a:ext>
            </a:extLst>
          </p:cNvPr>
          <p:cNvPicPr>
            <a:picLocks noChangeAspect="1"/>
          </p:cNvPicPr>
          <p:nvPr/>
        </p:nvPicPr>
        <p:blipFill>
          <a:blip r:embed="rId4"/>
          <a:stretch>
            <a:fillRect/>
          </a:stretch>
        </p:blipFill>
        <p:spPr>
          <a:xfrm>
            <a:off x="1127448" y="408366"/>
            <a:ext cx="4234709" cy="1304989"/>
          </a:xfrm>
          <a:prstGeom prst="rect">
            <a:avLst/>
          </a:prstGeom>
        </p:spPr>
      </p:pic>
      <p:sp>
        <p:nvSpPr>
          <p:cNvPr id="2" name="Rectangle 1">
            <a:extLst>
              <a:ext uri="{FF2B5EF4-FFF2-40B4-BE49-F238E27FC236}">
                <a16:creationId xmlns:a16="http://schemas.microsoft.com/office/drawing/2014/main" id="{237039CF-FEF7-61BD-2FAC-E06B7732C8C8}"/>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F9AA6B1B-75AB-A586-5005-1EC6C15864D7}"/>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2106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210EA3-4BE9-F72B-208C-6FD922503B5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83432" y="1124744"/>
            <a:ext cx="5112568" cy="489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24F4F8B-7A32-DD83-F3B2-82936F98FADC}"/>
              </a:ext>
            </a:extLst>
          </p:cNvPr>
          <p:cNvSpPr txBox="1"/>
          <p:nvPr/>
        </p:nvSpPr>
        <p:spPr>
          <a:xfrm>
            <a:off x="6528648" y="1092020"/>
            <a:ext cx="4968552" cy="3416320"/>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Cũng đêm ấy, người anh bàn với vợ rồi ra đồng lấy lúa của mình bỏ thêm vào phần của em. Sáng hôm sau, hai anh em cùng ra đồng.</a:t>
            </a:r>
            <a:endParaRPr lang="vi-VN" sz="3600" dirty="0">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C786A42E-488D-A933-D0E4-BAFE7007383A}"/>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DDFEC140-0C5A-6783-7E7E-E6B6BE2380A7}"/>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18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lại</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C223A69-25B9-C434-5092-C1887550BCC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55440" y="980728"/>
            <a:ext cx="4968552" cy="5184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63A6FB8-7979-5040-313B-470F4E680835}"/>
              </a:ext>
            </a:extLst>
          </p:cNvPr>
          <p:cNvSpPr txBox="1"/>
          <p:nvPr/>
        </p:nvSpPr>
        <p:spPr>
          <a:xfrm>
            <a:off x="6312024" y="522770"/>
            <a:ext cx="5256584" cy="501675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     Họ rất đỗi ngạc nhiên khi thấy hai đống lúa vẫn bằng nhau. Cho đến một đêm, hai anh em cùng nhau ra đồng, rình xem vì sao có chuyện kì lạ đó. Họ thấy mỗi người đều ôm trong tay những bó lúa định bỏ thêm cho người kia. Cả hai xúc động, ôm chầm lấy nhau.</a:t>
            </a:r>
            <a:endParaRPr lang="vi-VN" sz="3200" dirty="0">
              <a:latin typeface="Cambria" panose="02040503050406030204" pitchFamily="18" charset="0"/>
              <a:ea typeface="Cambria" panose="02040503050406030204" pitchFamily="18" charset="0"/>
            </a:endParaRPr>
          </a:p>
        </p:txBody>
      </p:sp>
      <p:pic>
        <p:nvPicPr>
          <p:cNvPr id="8" name="Picture 6" descr="Question Mark Gif posted by John Simpson">
            <a:extLst>
              <a:ext uri="{FF2B5EF4-FFF2-40B4-BE49-F238E27FC236}">
                <a16:creationId xmlns:a16="http://schemas.microsoft.com/office/drawing/2014/main" id="{D9120888-C50D-FC6C-207C-A4DB9D14F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4472" y="5307081"/>
            <a:ext cx="1944216" cy="15330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1EA39F-A901-5839-BE49-E604B502B8A1}"/>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EC72560A-8B68-13E5-FA33-AD4412BD9D83}"/>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895807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20">
            <a:extLst>
              <a:ext uri="{FF2B5EF4-FFF2-40B4-BE49-F238E27FC236}">
                <a16:creationId xmlns:a16="http://schemas.microsoft.com/office/drawing/2014/main" id="{47118E00-203A-4E78-AC85-4C87806898CA}"/>
              </a:ext>
            </a:extLst>
          </p:cNvPr>
          <p:cNvSpPr/>
          <p:nvPr/>
        </p:nvSpPr>
        <p:spPr>
          <a:xfrm>
            <a:off x="361950" y="344487"/>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TextBox 16"/>
          <p:cNvSpPr txBox="1"/>
          <p:nvPr/>
        </p:nvSpPr>
        <p:spPr>
          <a:xfrm>
            <a:off x="3123649" y="577708"/>
            <a:ext cx="63420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Ý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nghĩa</a:t>
            </a: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chuyện</a:t>
            </a:r>
            <a:endPar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grpSp>
        <p:nvGrpSpPr>
          <p:cNvPr id="21" name="Group 20"/>
          <p:cNvGrpSpPr/>
          <p:nvPr/>
        </p:nvGrpSpPr>
        <p:grpSpPr>
          <a:xfrm>
            <a:off x="1381775" y="1597472"/>
            <a:ext cx="9825761" cy="1626990"/>
            <a:chOff x="1381776" y="1437052"/>
            <a:chExt cx="8967538" cy="1626990"/>
          </a:xfrm>
        </p:grpSpPr>
        <p:sp>
          <p:nvSpPr>
            <p:cNvPr id="19" name="TextBox 18"/>
            <p:cNvSpPr txBox="1"/>
            <p:nvPr/>
          </p:nvSpPr>
          <p:spPr>
            <a:xfrm>
              <a:off x="1381776" y="1590569"/>
              <a:ext cx="8967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20" name="Google Shape;117;p2"/>
            <p:cNvSpPr/>
            <p:nvPr/>
          </p:nvSpPr>
          <p:spPr>
            <a:xfrm>
              <a:off x="1413860" y="1437052"/>
              <a:ext cx="8724750" cy="162699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grpSp>
      <p:pic>
        <p:nvPicPr>
          <p:cNvPr id="3" name="Picture 2">
            <a:extLst>
              <a:ext uri="{FF2B5EF4-FFF2-40B4-BE49-F238E27FC236}">
                <a16:creationId xmlns:a16="http://schemas.microsoft.com/office/drawing/2014/main" id="{F264DAC0-1B51-244F-9E9C-CD67A24E8564}"/>
              </a:ext>
            </a:extLst>
          </p:cNvPr>
          <p:cNvPicPr>
            <a:picLocks noChangeAspect="1"/>
          </p:cNvPicPr>
          <p:nvPr/>
        </p:nvPicPr>
        <p:blipFill>
          <a:blip r:embed="rId2"/>
          <a:stretch>
            <a:fillRect/>
          </a:stretch>
        </p:blipFill>
        <p:spPr>
          <a:xfrm>
            <a:off x="1713029" y="3377979"/>
            <a:ext cx="8967538"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D52841-1AEA-D8FE-8C7C-246C0F38590F}"/>
              </a:ext>
            </a:extLst>
          </p:cNvPr>
          <p:cNvSpPr txBox="1"/>
          <p:nvPr/>
        </p:nvSpPr>
        <p:spPr>
          <a:xfrm>
            <a:off x="1416930" y="1820391"/>
            <a:ext cx="9916086" cy="1200329"/>
          </a:xfrm>
          <a:prstGeom prst="rect">
            <a:avLst/>
          </a:prstGeom>
          <a:noFill/>
        </p:spPr>
        <p:txBody>
          <a:bodyPr wrap="square">
            <a:spAutoFit/>
          </a:bodyPr>
          <a:lstStyle/>
          <a:p>
            <a:r>
              <a:rPr lang="vi-VN" sz="3600" b="0" i="0" dirty="0">
                <a:solidFill>
                  <a:srgbClr val="000000"/>
                </a:solidFill>
                <a:effectLst/>
                <a:latin typeface="Cambria" panose="02040503050406030204" pitchFamily="18" charset="0"/>
                <a:ea typeface="Cambria" panose="02040503050406030204" pitchFamily="18" charset="0"/>
              </a:rPr>
              <a:t>Anh chị em trong một nhà phải luôn yêu thương nhau, biết lo cho nhau, biết nhường nhịn nhau,… </a:t>
            </a:r>
            <a:endParaRPr lang="vi-VN" sz="3600" dirty="0">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55EF765E-6F8A-DCCF-4EB7-C93092283DFB}"/>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1F861CB6-75AA-B2EA-460D-B8C4116D4029}"/>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10593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728C8-0C2A-D132-4455-5E297C4C1C03}"/>
              </a:ext>
            </a:extLst>
          </p:cNvPr>
          <p:cNvSpPr txBox="1"/>
          <p:nvPr/>
        </p:nvSpPr>
        <p:spPr>
          <a:xfrm>
            <a:off x="541282" y="382668"/>
            <a:ext cx="10992991" cy="523220"/>
          </a:xfrm>
          <a:prstGeom prst="rect">
            <a:avLst/>
          </a:prstGeom>
          <a:noFill/>
        </p:spPr>
        <p:txBody>
          <a:bodyPr wrap="square" rtlCol="0">
            <a:spAutoFit/>
          </a:bodyPr>
          <a:lstStyle/>
          <a:p>
            <a:pPr algn="just"/>
            <a:r>
              <a:rPr lang="vi-VN" sz="2800" b="1" dirty="0">
                <a:solidFill>
                  <a:srgbClr val="0070C0"/>
                </a:solidFill>
                <a:latin typeface="UTM Avo" panose="02040603050506020204" pitchFamily="18" charset="0"/>
              </a:rPr>
              <a:t>1. </a:t>
            </a:r>
            <a:r>
              <a:rPr lang="vi-VN" sz="2800" b="1" dirty="0">
                <a:latin typeface="UTM Avo" panose="02040603050506020204" pitchFamily="18" charset="0"/>
              </a:rPr>
              <a:t>Dựa vào câu hỏi gợi ý, đoán nội dung trong tranh?</a:t>
            </a:r>
          </a:p>
        </p:txBody>
      </p:sp>
      <p:pic>
        <p:nvPicPr>
          <p:cNvPr id="8" name="Picture 7">
            <a:extLst>
              <a:ext uri="{FF2B5EF4-FFF2-40B4-BE49-F238E27FC236}">
                <a16:creationId xmlns:a16="http://schemas.microsoft.com/office/drawing/2014/main" id="{9B635979-F566-A6D1-79D3-6E784353865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7328" y="985156"/>
            <a:ext cx="8424936" cy="5872843"/>
          </a:xfrm>
          <a:prstGeom prst="rect">
            <a:avLst/>
          </a:prstGeom>
        </p:spPr>
      </p:pic>
      <p:pic>
        <p:nvPicPr>
          <p:cNvPr id="14" name="Picture 13">
            <a:extLst>
              <a:ext uri="{FF2B5EF4-FFF2-40B4-BE49-F238E27FC236}">
                <a16:creationId xmlns:a16="http://schemas.microsoft.com/office/drawing/2014/main" id="{8F3ACCAF-35BA-F1D7-F221-E43F9A7F9C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9980" r="90747">
                        <a14:foregroundMark x1="26586" y1="23960" x2="23071" y2="73939"/>
                        <a14:foregroundMark x1="87677" y1="36121" x2="90747" y2="40848"/>
                      </a14:backgroundRemoval>
                    </a14:imgEffect>
                  </a14:imgLayer>
                </a14:imgProps>
              </a:ext>
              <a:ext uri="{28A0092B-C50C-407E-A947-70E740481C1C}">
                <a14:useLocalDpi xmlns:a14="http://schemas.microsoft.com/office/drawing/2010/main" val="0"/>
              </a:ext>
            </a:extLst>
          </a:blip>
          <a:stretch>
            <a:fillRect/>
          </a:stretch>
        </p:blipFill>
        <p:spPr>
          <a:xfrm>
            <a:off x="8480544" y="3212976"/>
            <a:ext cx="4149080" cy="4149080"/>
          </a:xfrm>
          <a:prstGeom prst="rect">
            <a:avLst/>
          </a:prstGeom>
        </p:spPr>
      </p:pic>
      <p:sp>
        <p:nvSpPr>
          <p:cNvPr id="3" name="Rectangle 2">
            <a:extLst>
              <a:ext uri="{FF2B5EF4-FFF2-40B4-BE49-F238E27FC236}">
                <a16:creationId xmlns:a16="http://schemas.microsoft.com/office/drawing/2014/main" id="{738CE950-9474-D12A-C58C-5D63D822E972}"/>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EC02088E-CEFC-9A86-2541-13E35B934AE4}"/>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30FCF1A5-5A5C-3EE0-AAC5-F332E24C3FE8}"/>
              </a:ext>
            </a:extLst>
          </p:cNvPr>
          <p:cNvPicPr>
            <a:picLocks noChangeAspect="1"/>
          </p:cNvPicPr>
          <p:nvPr/>
        </p:nvPicPr>
        <p:blipFill>
          <a:blip r:embed="rId3"/>
          <a:stretch>
            <a:fillRect/>
          </a:stretch>
        </p:blipFill>
        <p:spPr>
          <a:xfrm>
            <a:off x="911424" y="1160748"/>
            <a:ext cx="525658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algn="just"/>
            <a:r>
              <a:rPr lang="vi-VN" sz="2800" b="1" dirty="0">
                <a:solidFill>
                  <a:srgbClr val="0070C0"/>
                </a:solidFill>
                <a:latin typeface="UTM Avo" panose="02040603050506020204" pitchFamily="18" charset="0"/>
              </a:rPr>
              <a:t>1. </a:t>
            </a:r>
            <a:r>
              <a:rPr lang="vi-VN" sz="2800" b="1" dirty="0">
                <a:latin typeface="UTM Avo" panose="02040603050506020204" pitchFamily="18" charset="0"/>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0A4CA0-E246-4A20-59B2-06045A66E735}"/>
              </a:ext>
            </a:extLst>
          </p:cNvPr>
          <p:cNvSpPr txBox="1"/>
          <p:nvPr/>
        </p:nvSpPr>
        <p:spPr>
          <a:xfrm>
            <a:off x="6942094" y="1666096"/>
            <a:ext cx="3420380" cy="2554545"/>
          </a:xfrm>
          <a:prstGeom prst="rect">
            <a:avLst/>
          </a:prstGeom>
          <a:noFill/>
        </p:spPr>
        <p:txBody>
          <a:bodyPr wrap="square" rtlCol="0">
            <a:spAutoFit/>
          </a:bodyPr>
          <a:lstStyle/>
          <a:p>
            <a:pPr algn="ctr"/>
            <a:r>
              <a:rPr lang="vi-VN" sz="4000" b="1" dirty="0">
                <a:solidFill>
                  <a:srgbClr val="0070C0"/>
                </a:solidFill>
                <a:latin typeface="UTM Avo" panose="02040603050506020204" pitchFamily="18" charset="0"/>
              </a:rPr>
              <a:t>Tranh vẽ cảnh hai anh em chia lúa</a:t>
            </a:r>
            <a:endParaRPr lang="vi-VN" sz="4000" b="1" dirty="0">
              <a:latin typeface="UTM Avo" panose="02040603050506020204" pitchFamily="18" charset="0"/>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684032-82CF-EA2E-01A7-7E7B26BE33C1}"/>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A9B1E9B4-0330-7E1A-24DA-A6330588DD2D}"/>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0A4CA0-E246-4A20-59B2-06045A66E735}"/>
              </a:ext>
            </a:extLst>
          </p:cNvPr>
          <p:cNvSpPr txBox="1"/>
          <p:nvPr/>
        </p:nvSpPr>
        <p:spPr>
          <a:xfrm>
            <a:off x="6807079" y="1251473"/>
            <a:ext cx="3834426"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cảnh người em nghĩ tới anh và để phần lúa của mình sang phần người anh</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BA0C2-DCDF-6721-98A2-AF27B38F3A0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74459" y="1111962"/>
            <a:ext cx="5314553" cy="463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4DF8D4F8-BDC1-994D-5BE3-8EB3AC5D64C9}"/>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F5060188-362C-D7DD-EA97-C80777F9B44D}"/>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2714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210EA3-4BE9-F72B-208C-6FD922503B5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83432" y="1124744"/>
            <a:ext cx="5112568" cy="489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D11DEDA9-E6CA-20F0-A24E-35BAA68BFA12}"/>
              </a:ext>
            </a:extLst>
          </p:cNvPr>
          <p:cNvSpPr txBox="1"/>
          <p:nvPr/>
        </p:nvSpPr>
        <p:spPr>
          <a:xfrm>
            <a:off x="6807079" y="1251473"/>
            <a:ext cx="3834426"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cảnh người anh nghĩ tới em và để phần lúa của mình sang phần người em</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 name="Rectangle 1">
            <a:extLst>
              <a:ext uri="{FF2B5EF4-FFF2-40B4-BE49-F238E27FC236}">
                <a16:creationId xmlns:a16="http://schemas.microsoft.com/office/drawing/2014/main" id="{954AF183-53F5-3284-A9B6-5EA6D75CD53E}"/>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DAC4EB66-F714-ABFE-66B8-7CB89CC8ABC2}"/>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34839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5616624" cy="4542102"/>
          </a:xfrm>
          <a:prstGeom prst="rect">
            <a:avLst/>
          </a:prstGeom>
          <a:ln>
            <a:noFill/>
          </a:ln>
          <a:effectLst>
            <a:outerShdw blurRad="292100" dist="139700" dir="2700000" algn="tl" rotWithShape="0">
              <a:srgbClr val="333333">
                <a:alpha val="65000"/>
              </a:srgbClr>
            </a:outerShdw>
          </a:effectLst>
        </p:spPr>
      </p:pic>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1DEDA9-E6CA-20F0-A24E-35BAA68BFA12}"/>
              </a:ext>
            </a:extLst>
          </p:cNvPr>
          <p:cNvSpPr txBox="1"/>
          <p:nvPr/>
        </p:nvSpPr>
        <p:spPr>
          <a:xfrm>
            <a:off x="6807078" y="1251473"/>
            <a:ext cx="4329481"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 cảnh hai anh em xúc</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động ôm lấy nhau, khi biết chuyện hai anh em ôm chầm lấy nhau</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C223A69-25B9-C434-5092-C1887550BCC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1" r="-2717" b="-4167"/>
          <a:stretch/>
        </p:blipFill>
        <p:spPr>
          <a:xfrm>
            <a:off x="992435" y="967264"/>
            <a:ext cx="5103565" cy="54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92C8928-6861-6D13-D450-FE54CC039D79}"/>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DF192BF5-424A-C62D-F089-1740B7C0620A}"/>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112509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BCB2AD4F-0780-E0DC-56B5-CF43E22BF728}"/>
              </a:ext>
            </a:extLst>
          </p:cNvPr>
          <p:cNvSpPr txBox="1"/>
          <p:nvPr/>
        </p:nvSpPr>
        <p:spPr>
          <a:xfrm>
            <a:off x="2063552" y="-30507"/>
            <a:ext cx="8712968" cy="1015663"/>
          </a:xfrm>
          <a:prstGeom prst="rect">
            <a:avLst/>
          </a:prstGeom>
          <a:noFill/>
        </p:spPr>
        <p:txBody>
          <a:bodyPr wrap="square" rtlCol="0">
            <a:spAutoFit/>
          </a:bodyPr>
          <a:lstStyle/>
          <a:p>
            <a:pPr defTabSz="457200"/>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Kể</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chuyện</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theo</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tranh</a:t>
            </a:r>
            <a:endParaRPr lang="zh-CN" altLang="en-US" sz="6000" dirty="0">
              <a:ln>
                <a:solidFill>
                  <a:sysClr val="windowText" lastClr="000000"/>
                </a:solidFill>
              </a:ln>
              <a:solidFill>
                <a:srgbClr val="FFC000"/>
              </a:solidFill>
              <a:latin typeface="UTM Cookies" panose="02040603050506020204" pitchFamily="18" charset="0"/>
              <a:ea typeface="包图小白体" panose="02010601030101010101" pitchFamily="2" charset="-122"/>
            </a:endParaRPr>
          </a:p>
        </p:txBody>
      </p:sp>
      <p:pic>
        <p:nvPicPr>
          <p:cNvPr id="4" name="Picture 3">
            <a:extLst>
              <a:ext uri="{FF2B5EF4-FFF2-40B4-BE49-F238E27FC236}">
                <a16:creationId xmlns:a16="http://schemas.microsoft.com/office/drawing/2014/main" id="{8F4CCF01-116E-85CE-263C-7111D78B4D1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7328" y="985156"/>
            <a:ext cx="8424936" cy="5872843"/>
          </a:xfrm>
          <a:prstGeom prst="rect">
            <a:avLst/>
          </a:prstGeom>
        </p:spPr>
      </p:pic>
      <p:pic>
        <p:nvPicPr>
          <p:cNvPr id="6" name="Picture 5">
            <a:extLst>
              <a:ext uri="{FF2B5EF4-FFF2-40B4-BE49-F238E27FC236}">
                <a16:creationId xmlns:a16="http://schemas.microsoft.com/office/drawing/2014/main" id="{DEAA31CE-93A0-D73A-6977-EACAB446E83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9980" r="90747">
                        <a14:foregroundMark x1="26586" y1="23960" x2="23071" y2="73939"/>
                        <a14:foregroundMark x1="87677" y1="36121" x2="90747" y2="40848"/>
                      </a14:backgroundRemoval>
                    </a14:imgEffect>
                  </a14:imgLayer>
                </a14:imgProps>
              </a:ext>
              <a:ext uri="{28A0092B-C50C-407E-A947-70E740481C1C}">
                <a14:useLocalDpi xmlns:a14="http://schemas.microsoft.com/office/drawing/2010/main" val="0"/>
              </a:ext>
            </a:extLst>
          </a:blip>
          <a:stretch>
            <a:fillRect/>
          </a:stretch>
        </p:blipFill>
        <p:spPr>
          <a:xfrm>
            <a:off x="8480544" y="3212976"/>
            <a:ext cx="4149080" cy="4149080"/>
          </a:xfrm>
          <a:prstGeom prst="rect">
            <a:avLst/>
          </a:prstGeom>
        </p:spPr>
      </p:pic>
      <p:sp>
        <p:nvSpPr>
          <p:cNvPr id="3" name="Rectangle 2">
            <a:extLst>
              <a:ext uri="{FF2B5EF4-FFF2-40B4-BE49-F238E27FC236}">
                <a16:creationId xmlns:a16="http://schemas.microsoft.com/office/drawing/2014/main" id="{F1A022D6-D510-DA4F-1997-5BD9CEFBD4BC}"/>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182B8B81-FB46-F8A1-4439-D8A4200A0399}"/>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30FCF1A5-5A5C-3EE0-AAC5-F332E24C3FE8}"/>
              </a:ext>
            </a:extLst>
          </p:cNvPr>
          <p:cNvPicPr>
            <a:picLocks noChangeAspect="1"/>
          </p:cNvPicPr>
          <p:nvPr/>
        </p:nvPicPr>
        <p:blipFill>
          <a:blip r:embed="rId3"/>
          <a:stretch>
            <a:fillRect/>
          </a:stretch>
        </p:blipFill>
        <p:spPr>
          <a:xfrm>
            <a:off x="911424" y="1160748"/>
            <a:ext cx="525658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7E63E8E-3934-6B9F-F882-3D4C29AB2D6C}"/>
              </a:ext>
            </a:extLst>
          </p:cNvPr>
          <p:cNvSpPr txBox="1"/>
          <p:nvPr/>
        </p:nvSpPr>
        <p:spPr>
          <a:xfrm>
            <a:off x="473949" y="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CC09B2-D9E8-7FDC-D640-0F2357018D6D}"/>
              </a:ext>
            </a:extLst>
          </p:cNvPr>
          <p:cNvSpPr txBox="1"/>
          <p:nvPr/>
        </p:nvSpPr>
        <p:spPr>
          <a:xfrm>
            <a:off x="6430820" y="1024072"/>
            <a:ext cx="5256584" cy="3416320"/>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Ở cánh đồng nọ, có hai anh em cày chung một đám ruộng. Ngày mùa đến, họ gặt lúa và chất thành hai đống bằng nhau, để cả ở ngoài đồng.</a:t>
            </a:r>
            <a:endParaRPr lang="vi-VN" sz="3600" dirty="0">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EDAB4456-2C7D-48D5-EA4A-3EC3F7B678B2}"/>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6D1CCE0B-4D37-510F-C394-E5E55552C061}"/>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577407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BA0C2-DCDF-6721-98A2-AF27B38F3A0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4459" y="1111962"/>
            <a:ext cx="5314553" cy="463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D8FD71F-9CE8-CBA0-B062-B232012EF3DF}"/>
              </a:ext>
            </a:extLst>
          </p:cNvPr>
          <p:cNvSpPr txBox="1"/>
          <p:nvPr/>
        </p:nvSpPr>
        <p:spPr>
          <a:xfrm>
            <a:off x="6559876" y="980728"/>
            <a:ext cx="4657665" cy="2862322"/>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Đêm hôm ấy, người em nghĩ thương anh nên đã ra đồng lấy lúa của mình bỏ thêm vào phần của anh.</a:t>
            </a:r>
            <a:endParaRPr lang="vi-VN" sz="3600" dirty="0">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B8FAFE30-FC1B-5D23-90BD-75B619449B71}"/>
              </a:ext>
            </a:extLst>
          </p:cNvPr>
          <p:cNvSpPr/>
          <p:nvPr/>
        </p:nvSpPr>
        <p:spPr>
          <a:xfrm>
            <a:off x="-2774544" y="-362823"/>
            <a:ext cx="2490280" cy="424612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FA61016B-DD68-4BB8-DF34-9B108B5F587C}"/>
              </a:ext>
            </a:extLst>
          </p:cNvPr>
          <p:cNvSpPr/>
          <p:nvPr/>
        </p:nvSpPr>
        <p:spPr>
          <a:xfrm>
            <a:off x="191344" y="6957392"/>
            <a:ext cx="10786396" cy="374441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679409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6bc8d809-90fe-4e42-b7ed-838a9723ded0}"/>
  <p:tag name="ISPRING_PRESENTATION_TITLE" val="人教版一年级语文影子PPT课件"/>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375</Words>
  <Application>Microsoft Office PowerPoint</Application>
  <PresentationFormat>Widescreen</PresentationFormat>
  <Paragraphs>31</Paragraphs>
  <Slides>12</Slides>
  <Notes>10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12</vt:i4>
      </vt:variant>
    </vt:vector>
  </HeadingPairs>
  <TitlesOfParts>
    <vt:vector size="31" baseType="lpstr">
      <vt:lpstr>UTM Avo</vt:lpstr>
      <vt:lpstr>#9Slide05 VL Fadilla</vt:lpstr>
      <vt:lpstr>等线</vt:lpstr>
      <vt:lpstr>包图小白体</vt:lpstr>
      <vt:lpstr>Tahoma</vt:lpstr>
      <vt:lpstr>Cambria</vt:lpstr>
      <vt:lpstr>#9Slide07 Altus</vt:lpstr>
      <vt:lpstr>#9Slide07 HoneyCream</vt:lpstr>
      <vt:lpstr>Calibri Light</vt:lpstr>
      <vt:lpstr>SVN-Newton</vt:lpstr>
      <vt:lpstr>宋体</vt:lpstr>
      <vt:lpstr>Times New Roman</vt:lpstr>
      <vt:lpstr>Arial</vt:lpstr>
      <vt:lpstr>UTM Cookies</vt:lpstr>
      <vt:lpstr>Calibri</vt:lpstr>
      <vt:lpstr>1_1</vt:lpstr>
      <vt:lpstr>自定义设计方案</vt:lpstr>
      <vt:lpstr>2_1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人教版一年级语文影子PPT课件</dc:title>
  <dc:creator>Administrator</dc:creator>
  <cp:lastModifiedBy>Admin</cp:lastModifiedBy>
  <cp:revision>433</cp:revision>
  <dcterms:created xsi:type="dcterms:W3CDTF">2016-03-25T01:23:00Z</dcterms:created>
  <dcterms:modified xsi:type="dcterms:W3CDTF">2024-12-06T03:04:37Z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2052-11.1.0.8573</vt:lpwstr>
  </property>
</Properties>
</file>