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notesMasterIdLst>
    <p:notesMasterId r:id="rId12"/>
  </p:notesMasterIdLst>
  <p:sldIdLst>
    <p:sldId id="516" r:id="rId4"/>
    <p:sldId id="522" r:id="rId5"/>
    <p:sldId id="519" r:id="rId6"/>
    <p:sldId id="292" r:id="rId7"/>
    <p:sldId id="293" r:id="rId8"/>
    <p:sldId id="294" r:id="rId9"/>
    <p:sldId id="295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498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microsoft.com/office/2007/relationships/hdphoto" Target="../media/image36.wdp"/><Relationship Id="rId7" Type="http://schemas.openxmlformats.org/officeDocument/2006/relationships/image" Target="../media/image35.png"/><Relationship Id="rId6" Type="http://schemas.microsoft.com/office/2007/relationships/hdphoto" Target="../media/image34.wdp"/><Relationship Id="rId5" Type="http://schemas.openxmlformats.org/officeDocument/2006/relationships/image" Target="../media/image33.png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" Target="slide1.xml"/><Relationship Id="rId1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" Target="slide1.xml"/><Relationship Id="rId1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" Target="slide1.xml"/><Relationship Id="rId1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" Target="slide1.xml"/><Relationship Id="rId1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24463"/>
            <a:ext cx="12192000" cy="3633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6000" contrast="6000"/>
                    </a14:imgEffect>
                    <a14:imgEffect>
                      <a14:sharpenSoften amount="47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1774154" y="739589"/>
            <a:ext cx="4682065" cy="21551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 contrast="6000"/>
                    </a14:imgEffect>
                    <a14:imgEffect>
                      <a14:sharpenSoften amount="390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6433851" y="749882"/>
            <a:ext cx="4527933" cy="2036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 contrast="6000"/>
                    </a14:imgEffect>
                    <a14:imgEffect>
                      <a14:sharpenSoften amount="43000"/>
                    </a14:imgEffect>
                  </a14:imgLayer>
                </a14:imgProps>
              </a:ext>
            </a:extLst>
          </a:blip>
          <a:srcRect r="49964"/>
          <a:stretch>
            <a:fillRect/>
          </a:stretch>
        </p:blipFill>
        <p:spPr>
          <a:xfrm>
            <a:off x="1814496" y="3526014"/>
            <a:ext cx="4659695" cy="20834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6000" contrast="6000"/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l="50356"/>
          <a:stretch>
            <a:fillRect/>
          </a:stretch>
        </p:blipFill>
        <p:spPr>
          <a:xfrm>
            <a:off x="6592063" y="3545997"/>
            <a:ext cx="4375150" cy="2071758"/>
          </a:xfrm>
          <a:prstGeom prst="rect">
            <a:avLst/>
          </a:prstGeom>
        </p:spPr>
      </p:pic>
      <p:sp>
        <p:nvSpPr>
          <p:cNvPr id="15" name="Rounded Rectangle 1"/>
          <p:cNvSpPr/>
          <p:nvPr/>
        </p:nvSpPr>
        <p:spPr>
          <a:xfrm>
            <a:off x="1943958" y="2621414"/>
            <a:ext cx="4416887" cy="711261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rPr>
              <a:t>Trong câu chuyện, những bạn nào chơi thân với nhau?</a:t>
            </a:r>
            <a:endParaRPr kumimoji="0" lang="x-none" sz="2400" b="0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1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Rounded Rectangle 34"/>
          <p:cNvSpPr/>
          <p:nvPr/>
        </p:nvSpPr>
        <p:spPr>
          <a:xfrm>
            <a:off x="6375095" y="2760336"/>
            <a:ext cx="4659695" cy="604648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rPr>
              <a:t>Ba bạn thường kể cho nhau nghe những gì?</a:t>
            </a:r>
            <a:endParaRPr kumimoji="0" lang="x-none" sz="2400" b="0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1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Rounded Rectangle 35"/>
          <p:cNvSpPr/>
          <p:nvPr/>
        </p:nvSpPr>
        <p:spPr>
          <a:xfrm>
            <a:off x="1956955" y="5760541"/>
            <a:ext cx="4537974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rPr>
              <a:t>Ba bạn nghĩ ra cách gì để tận mắt thấy những điều đã nghe?</a:t>
            </a:r>
            <a:endParaRPr kumimoji="0" lang="x-none" sz="2400" b="0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1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Rounded Rectangle 36"/>
          <p:cNvSpPr/>
          <p:nvPr/>
        </p:nvSpPr>
        <p:spPr>
          <a:xfrm>
            <a:off x="6529192" y="5778794"/>
            <a:ext cx="4500891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rPr>
              <a:t>Ếch ộp, sơn ca và nai vàng đã rút ra được bài học gì?</a:t>
            </a:r>
            <a:endParaRPr kumimoji="0" lang="x-none" sz="2400" b="0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1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5465" y="232777"/>
            <a:ext cx="9574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2400" b="1" kern="0">
                <a:solidFill>
                  <a:srgbClr val="17479D"/>
                </a:solidFill>
                <a:latin typeface="+mj-lt"/>
                <a:cs typeface="Arial" panose="020B0604020202020204"/>
                <a:sym typeface="Arial" panose="020B0604020202020204"/>
              </a:rPr>
              <a:t>     </a:t>
            </a:r>
            <a:r>
              <a:rPr lang="en-US" sz="2400" b="1" kern="0" smtClean="0">
                <a:solidFill>
                  <a:srgbClr val="17479D"/>
                </a:solidFill>
                <a:latin typeface="+mj-lt"/>
                <a:cs typeface="Arial" panose="020B0604020202020204"/>
                <a:sym typeface="Arial" panose="020B0604020202020204"/>
              </a:rPr>
              <a:t>2. </a:t>
            </a:r>
            <a:r>
              <a:rPr lang="en-US" sz="2400" b="1" kern="0" smtClean="0">
                <a:solidFill>
                  <a:srgbClr val="17479D"/>
                </a:solidFill>
                <a:latin typeface="+mj-lt"/>
                <a:cs typeface="Arial" panose="020B0604020202020204"/>
                <a:sym typeface="Arial" panose="020B0604020202020204"/>
              </a:rPr>
              <a:t>Chọn </a:t>
            </a:r>
            <a:r>
              <a:rPr lang="en-US" sz="2400" b="1" kern="0" smtClean="0">
                <a:solidFill>
                  <a:srgbClr val="17479D"/>
                </a:solidFill>
                <a:latin typeface="+mj-lt"/>
                <a:cs typeface="Arial" panose="020B0604020202020204"/>
                <a:sym typeface="Arial" panose="020B0604020202020204"/>
              </a:rPr>
              <a:t>kể 1-2 </a:t>
            </a:r>
            <a:r>
              <a:rPr lang="vi-VN" sz="2400" b="1" kern="0" smtClean="0">
                <a:solidFill>
                  <a:srgbClr val="17479D"/>
                </a:solidFill>
                <a:latin typeface="+mj-lt"/>
                <a:cs typeface="Arial" panose="020B0604020202020204"/>
                <a:sym typeface="Arial" panose="020B0604020202020204"/>
              </a:rPr>
              <a:t>đoạn</a:t>
            </a:r>
            <a:r>
              <a:rPr lang="en-US" sz="2400" b="1" kern="0" smtClean="0">
                <a:solidFill>
                  <a:srgbClr val="17479D"/>
                </a:solidFill>
                <a:latin typeface="+mj-lt"/>
                <a:cs typeface="Arial" panose="020B0604020202020204"/>
                <a:sym typeface="Arial" panose="020B0604020202020204"/>
              </a:rPr>
              <a:t> của câu </a:t>
            </a:r>
            <a:r>
              <a:rPr lang="en-US" sz="2400" b="1" kern="0" smtClean="0">
                <a:solidFill>
                  <a:srgbClr val="17479D"/>
                </a:solidFill>
                <a:latin typeface="+mj-lt"/>
                <a:cs typeface="Arial" panose="020B0604020202020204"/>
                <a:sym typeface="Arial" panose="020B0604020202020204"/>
              </a:rPr>
              <a:t>chuyện theo tranh</a:t>
            </a:r>
            <a:r>
              <a:rPr lang="en-US" sz="2400" b="1" kern="0" smtClean="0">
                <a:solidFill>
                  <a:srgbClr val="17479D"/>
                </a:solidFill>
                <a:latin typeface="+mj-lt"/>
                <a:cs typeface="Arial" panose="020B0604020202020204"/>
                <a:sym typeface="Arial" panose="020B0604020202020204"/>
              </a:rPr>
              <a:t>.</a:t>
            </a:r>
            <a:endParaRPr lang="en-US" sz="2400" b="1" kern="0" dirty="0">
              <a:solidFill>
                <a:srgbClr val="17479D"/>
              </a:solidFill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09314" y="0"/>
            <a:ext cx="298268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ô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mật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09314" y="0"/>
            <a:ext cx="298268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6988628" y="6021977"/>
            <a:ext cx="2155371" cy="668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94773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Ếch ộp, sơn ca và nai vàng chơi với nhau như thế nào?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61194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3 bạn chơi với nhau rất thân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6777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Ba bạn thường kể cho nhau nghe những gì?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79775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kể về những điều thú vị ở khắp mọi nơi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103231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Ba bạn nghĩ ra cách gì để thấy tận mắt những điều đã nghe?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964120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3 bạn quyết định đổi chỗ cho nhau: sơn ca xuống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nước, ếch ộp vào rừng, nai vàng tập bay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8285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Ếch ộp, sơn ca và nai vàng đã rút ra bài học gì?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1027874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Mỗi người thuộc về nơi khác nhau, có khả năng riêng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làm những điều phù hợp với khả năng của mình.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771</Words>
  <Application>WPS Presentation</Application>
  <PresentationFormat>Custom</PresentationFormat>
  <Paragraphs>30</Paragraphs>
  <Slides>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25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VNI 27 Bendigo</vt:lpstr>
      <vt:lpstr>LNTH-Dinomiko</vt:lpstr>
      <vt:lpstr>Times New Roman</vt:lpstr>
      <vt:lpstr>Microsoft YaHei</vt:lpstr>
      <vt:lpstr>Arial Unicode MS</vt:lpstr>
      <vt:lpstr>Calibri Light</vt:lpstr>
      <vt:lpstr>Office Theme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38</cp:revision>
  <dcterms:created xsi:type="dcterms:W3CDTF">2021-07-20T01:55:00Z</dcterms:created>
  <dcterms:modified xsi:type="dcterms:W3CDTF">2023-11-27T04:23:43Z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22589E9FDC5149209E13378398867315_12</vt:lpwstr>
  </property>
  <property fmtid="{D5CDD505-2E9C-101B-9397-08002B2CF9AE}" pid="3" name="KSOProductBuildVer">
    <vt:lpwstr>1033-12.2.0.13306</vt:lpwstr>
  </property>
</Properties>
</file>