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1"/>
  </p:notesMasterIdLst>
  <p:sldIdLst>
    <p:sldId id="322" r:id="rId2"/>
    <p:sldId id="348" r:id="rId3"/>
    <p:sldId id="354" r:id="rId4"/>
    <p:sldId id="325" r:id="rId5"/>
    <p:sldId id="327" r:id="rId6"/>
    <p:sldId id="328" r:id="rId7"/>
    <p:sldId id="355" r:id="rId8"/>
    <p:sldId id="330" r:id="rId9"/>
    <p:sldId id="334" r:id="rId10"/>
  </p:sldIdLst>
  <p:sldSz cx="6858000" cy="5143500"/>
  <p:notesSz cx="6858000" cy="9144000"/>
  <p:embeddedFontLst>
    <p:embeddedFont>
      <p:font typeface="HP001 4 hàng" panose="020B0604020202020204" charset="0"/>
      <p:regular r:id="rId12"/>
      <p:bold r:id="rId13"/>
    </p:embeddedFont>
    <p:embeddedFont>
      <p:font typeface="Kalam" panose="020B0604020202020204" charset="0"/>
      <p:regular r:id="rId14"/>
      <p:bold r:id="rId15"/>
    </p:embeddedFont>
    <p:embeddedFont>
      <p:font typeface="Montserrat" panose="00000500000000000000" pitchFamily="2" charset="0"/>
      <p:regular r:id="rId16"/>
      <p:bold r:id="rId17"/>
      <p:italic r:id="rId18"/>
      <p:boldItalic r:id="rId19"/>
    </p:embeddedFont>
  </p:embeddedFontLst>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574"/>
    <a:srgbClr val="FFFFFF"/>
    <a:srgbClr val="8AB036"/>
    <a:srgbClr val="000000"/>
    <a:srgbClr val="FFAB40"/>
    <a:srgbClr val="17479D"/>
    <a:srgbClr val="3B64AC"/>
    <a:srgbClr val="F7446B"/>
    <a:srgbClr val="7EA131"/>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94615"/>
  </p:normalViewPr>
  <p:slideViewPr>
    <p:cSldViewPr snapToGrid="0">
      <p:cViewPr varScale="1">
        <p:scale>
          <a:sx n="107" d="100"/>
          <a:sy n="107" d="100"/>
        </p:scale>
        <p:origin x="136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94631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90245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73530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63556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8AB036"/>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id="{49E41DF2-1E9F-D04D-8A83-C875B540223D}"/>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2144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9A61040C-8E55-FC47-8822-2F052903D263}"/>
              </a:ext>
            </a:extLst>
          </p:cNvPr>
          <p:cNvSpPr>
            <a:spLocks/>
          </p:cNvSpPr>
          <p:nvPr userDrawn="1"/>
        </p:nvSpPr>
        <p:spPr bwMode="auto">
          <a:xfrm rot="10800000">
            <a:off x="0" y="-3"/>
            <a:ext cx="6857999" cy="514350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5214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B7D574"/>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id="{98212400-0E01-DA40-A2E2-B199DA8B6BD6}"/>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1160D5E9-5C13-4E49-B243-2427E10B365B}"/>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4.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Rồng rắn 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vòng vèo 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a:t>
            </a:r>
            <a:r>
              <a:rPr lang="vi-VN" dirty="0" err="1">
                <a:latin typeface="UTM Avo" panose="02040603050506020204" pitchFamily="18" charset="0"/>
              </a:rPr>
              <a:t>núc</a:t>
            </a:r>
            <a:r>
              <a:rPr lang="vi-VN" dirty="0">
                <a:latin typeface="UTM Avo" panose="02040603050506020204" pitchFamily="18" charset="0"/>
              </a:rPr>
              <a:t> n</a:t>
            </a:r>
            <a:r>
              <a:rPr lang="en-US" dirty="0">
                <a:latin typeface="UTM Avo" panose="02040603050506020204" pitchFamily="18" charset="0"/>
              </a:rPr>
              <a:t>á</a:t>
            </a:r>
            <a:r>
              <a:rPr lang="vi-VN" dirty="0">
                <a:latin typeface="UTM Avo" panose="02040603050506020204" pitchFamily="18" charset="0"/>
              </a:rPr>
              <a:t>c</a:t>
            </a: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99" y="656631"/>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a16="http://schemas.microsoft.com/office/drawing/2014/main" id="{1E6D9032-00C1-1846-AA95-97429EFD9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535" y="3509297"/>
            <a:ext cx="288000" cy="288000"/>
          </a:xfrm>
          <a:prstGeom prst="rect">
            <a:avLst/>
          </a:prstGeom>
        </p:spPr>
      </p:pic>
    </p:spTree>
    <p:extLst>
      <p:ext uri="{BB962C8B-B14F-4D97-AF65-F5344CB8AC3E}">
        <p14:creationId xmlns:p14="http://schemas.microsoft.com/office/powerpoint/2010/main" val="29340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a:t>
            </a:r>
            <a:r>
              <a:rPr lang="vi-VN" b="1" dirty="0">
                <a:solidFill>
                  <a:srgbClr val="FF0000"/>
                </a:solidFill>
                <a:latin typeface="UTM Avo" panose="02040603050506020204" pitchFamily="18" charset="0"/>
              </a:rPr>
              <a:t>Rồng rắn </a:t>
            </a:r>
            <a:r>
              <a:rPr lang="vi-VN" dirty="0">
                <a:latin typeface="UTM Avo" panose="02040603050506020204" pitchFamily="18" charset="0"/>
              </a:rPr>
              <a:t>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a:t>
            </a:r>
            <a:r>
              <a:rPr lang="vi-VN" b="1" dirty="0">
                <a:solidFill>
                  <a:srgbClr val="FF0000"/>
                </a:solidFill>
                <a:latin typeface="UTM Avo" panose="02040603050506020204" pitchFamily="18" charset="0"/>
              </a:rPr>
              <a:t>vòng vèo </a:t>
            </a:r>
            <a:r>
              <a:rPr lang="vi-VN" dirty="0">
                <a:latin typeface="UTM Avo" panose="02040603050506020204" pitchFamily="18" charset="0"/>
              </a:rPr>
              <a:t>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a:t>
            </a:r>
            <a:r>
              <a:rPr lang="vi-VN" b="1" dirty="0" err="1">
                <a:solidFill>
                  <a:srgbClr val="FF0000"/>
                </a:solidFill>
                <a:latin typeface="UTM Avo" panose="02040603050506020204" pitchFamily="18" charset="0"/>
              </a:rPr>
              <a:t>núc</a:t>
            </a:r>
            <a:r>
              <a:rPr lang="vi-VN" b="1" dirty="0">
                <a:solidFill>
                  <a:srgbClr val="FF0000"/>
                </a:solidFill>
                <a:latin typeface="UTM Avo" panose="02040603050506020204" pitchFamily="18" charset="0"/>
              </a:rPr>
              <a:t> n</a:t>
            </a:r>
            <a:r>
              <a:rPr lang="en-US" b="1" dirty="0">
                <a:solidFill>
                  <a:srgbClr val="FF0000"/>
                </a:solidFill>
                <a:latin typeface="UTM Avo" panose="02040603050506020204" pitchFamily="18" charset="0"/>
              </a:rPr>
              <a:t>á</a:t>
            </a:r>
            <a:r>
              <a:rPr lang="vi-VN" b="1" dirty="0">
                <a:solidFill>
                  <a:srgbClr val="FF0000"/>
                </a:solidFill>
                <a:latin typeface="UTM Avo" panose="02040603050506020204" pitchFamily="18" charset="0"/>
              </a:rPr>
              <a:t>c</a:t>
            </a: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a:t>
            </a:r>
            <a:r>
              <a:rPr lang="vi-VN" b="1" dirty="0">
                <a:solidFill>
                  <a:srgbClr val="FF0000"/>
                </a:solidFill>
                <a:latin typeface="UTM Avo" panose="02040603050506020204" pitchFamily="18" charset="0"/>
              </a:rPr>
              <a:t>khúc đuôi</a:t>
            </a:r>
            <a:r>
              <a:rPr lang="vi-VN" dirty="0">
                <a:latin typeface="UTM Avo" panose="02040603050506020204" pitchFamily="18" charset="0"/>
              </a:rPr>
              <a:t>. Bạn làm đầu dang tay cản thầy thuốc, bạn làm đuôi tìm cách tránh thầy. Nếu bạn </a:t>
            </a:r>
            <a:r>
              <a:rPr lang="vi-VN" b="1" dirty="0">
                <a:solidFill>
                  <a:srgbClr val="FF0000"/>
                </a:solidFill>
                <a:latin typeface="UTM Avo" panose="02040603050506020204" pitchFamily="18" charset="0"/>
              </a:rPr>
              <a:t>khúc đuôi </a:t>
            </a:r>
            <a:r>
              <a:rPr lang="vi-VN" dirty="0">
                <a:latin typeface="UTM Avo" panose="02040603050506020204" pitchFamily="18" charset="0"/>
              </a:rPr>
              <a:t>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spTree>
    <p:extLst>
      <p:ext uri="{BB962C8B-B14F-4D97-AF65-F5344CB8AC3E}">
        <p14:creationId xmlns:p14="http://schemas.microsoft.com/office/powerpoint/2010/main" val="225672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63945" y="984121"/>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Ngắt nghỉ câu</a:t>
            </a:r>
            <a:endParaRPr lang="en-US" sz="24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8E52BE51-D649-4526-9277-FF3ADEE969EC}"/>
              </a:ext>
            </a:extLst>
          </p:cNvPr>
          <p:cNvSpPr/>
          <p:nvPr/>
        </p:nvSpPr>
        <p:spPr>
          <a:xfrm>
            <a:off x="369094" y="1845703"/>
            <a:ext cx="6155531" cy="1683987"/>
          </a:xfrm>
          <a:prstGeom prst="rect">
            <a:avLst/>
          </a:prstGeom>
        </p:spPr>
        <p:txBody>
          <a:bodyPr wrap="square">
            <a:spAutoFit/>
          </a:bodyPr>
          <a:lstStyle/>
          <a:p>
            <a:pPr algn="just">
              <a:lnSpc>
                <a:spcPct val="150000"/>
              </a:lnSpc>
            </a:pPr>
            <a:r>
              <a:rPr lang="vi-VN" sz="2400" dirty="0">
                <a:latin typeface="UTM Avo" panose="02040603050506020204" pitchFamily="18" charset="0"/>
              </a:rPr>
              <a:t> Nếu thầy nói “có” thì rồng rắn hỏi xin thuốc cho con và đồng ý cho thầy bắt khúc đuôi.</a:t>
            </a:r>
            <a:endParaRPr lang="vi-VN" sz="2400" dirty="0"/>
          </a:p>
        </p:txBody>
      </p:sp>
      <p:cxnSp>
        <p:nvCxnSpPr>
          <p:cNvPr id="8" name="Straight Connector 7">
            <a:extLst>
              <a:ext uri="{FF2B5EF4-FFF2-40B4-BE49-F238E27FC236}">
                <a16:creationId xmlns:a16="http://schemas.microsoft.com/office/drawing/2014/main" id="{DB68DD48-9047-4C0E-873F-F9EFE47EFA41}"/>
              </a:ext>
            </a:extLst>
          </p:cNvPr>
          <p:cNvCxnSpPr/>
          <p:nvPr/>
        </p:nvCxnSpPr>
        <p:spPr>
          <a:xfrm flipH="1">
            <a:off x="3394263" y="203477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31AD1B5-E6AF-DD49-92DB-94879744B5CC}"/>
              </a:ext>
            </a:extLst>
          </p:cNvPr>
          <p:cNvGrpSpPr/>
          <p:nvPr/>
        </p:nvGrpSpPr>
        <p:grpSpPr>
          <a:xfrm>
            <a:off x="2031687" y="3081520"/>
            <a:ext cx="155773" cy="353730"/>
            <a:chOff x="3894064" y="2362532"/>
            <a:chExt cx="155773" cy="353730"/>
          </a:xfrm>
        </p:grpSpPr>
        <p:cxnSp>
          <p:nvCxnSpPr>
            <p:cNvPr id="21" name="Straight Connector 20">
              <a:extLst>
                <a:ext uri="{FF2B5EF4-FFF2-40B4-BE49-F238E27FC236}">
                  <a16:creationId xmlns:a16="http://schemas.microsoft.com/office/drawing/2014/main" id="{44C9B04D-77F6-4ABC-A7F4-7426302A4626}"/>
                </a:ext>
              </a:extLst>
            </p:cNvPr>
            <p:cNvCxnSpPr/>
            <p:nvPr/>
          </p:nvCxnSpPr>
          <p:spPr>
            <a:xfrm flipH="1">
              <a:off x="3945988" y="236253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CBC27-4077-460A-A843-2A2D268BAADA}"/>
                </a:ext>
              </a:extLst>
            </p:cNvPr>
            <p:cNvCxnSpPr/>
            <p:nvPr/>
          </p:nvCxnSpPr>
          <p:spPr>
            <a:xfrm flipH="1">
              <a:off x="3894064" y="236253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E2675123-C050-0D47-84CF-8FF7255A9D65}"/>
              </a:ext>
            </a:extLst>
          </p:cNvPr>
          <p:cNvCxnSpPr/>
          <p:nvPr/>
        </p:nvCxnSpPr>
        <p:spPr>
          <a:xfrm flipH="1">
            <a:off x="2726531" y="253911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47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493836" y="1705000"/>
            <a:ext cx="5869259"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Những người chơi làm thành rồng rắn bằng cách nào?</a:t>
            </a:r>
          </a:p>
        </p:txBody>
      </p:sp>
      <p:sp>
        <p:nvSpPr>
          <p:cNvPr id="7" name="TextBox 6">
            <a:extLst>
              <a:ext uri="{FF2B5EF4-FFF2-40B4-BE49-F238E27FC236}">
                <a16:creationId xmlns:a16="http://schemas.microsoft.com/office/drawing/2014/main" id="{16C88818-C0C0-400F-98A9-FC392E078C62}"/>
              </a:ext>
            </a:extLst>
          </p:cNvPr>
          <p:cNvSpPr txBox="1"/>
          <p:nvPr/>
        </p:nvSpPr>
        <p:spPr>
          <a:xfrm>
            <a:off x="491638" y="307629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Rồng rắn đến gặp thầy thuốc để làm gì?</a:t>
            </a:r>
          </a:p>
        </p:txBody>
      </p:sp>
      <p:sp>
        <p:nvSpPr>
          <p:cNvPr id="11" name="TextBox 10">
            <a:extLst>
              <a:ext uri="{FF2B5EF4-FFF2-40B4-BE49-F238E27FC236}">
                <a16:creationId xmlns:a16="http://schemas.microsoft.com/office/drawing/2014/main" id="{F3700BE8-37E7-464C-9E38-7AD2A3E286EA}"/>
              </a:ext>
            </a:extLst>
          </p:cNvPr>
          <p:cNvSpPr txBox="1"/>
          <p:nvPr/>
        </p:nvSpPr>
        <p:spPr>
          <a:xfrm>
            <a:off x="491638" y="3469224"/>
            <a:ext cx="587145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Rồng rắn đến gặp thầy thuốc để xin thuốc cho con.</a:t>
            </a:r>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id="{9DC59F8C-EFBC-E845-85DB-19AF407A4D02}"/>
              </a:ext>
            </a:extLst>
          </p:cNvPr>
          <p:cNvSpPr txBox="1"/>
          <p:nvPr/>
        </p:nvSpPr>
        <p:spPr>
          <a:xfrm>
            <a:off x="491638" y="2507013"/>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tx2">
                    <a:lumMod val="75000"/>
                  </a:schemeClr>
                </a:solidFill>
                <a:latin typeface="UTM Avo" panose="02040603050506020204" pitchFamily="18" charset="0"/>
              </a:rPr>
              <a:t>Năm sáu bạn túm áo nhau làm rồng rắn.</a:t>
            </a:r>
          </a:p>
        </p:txBody>
      </p:sp>
      <p:pic>
        <p:nvPicPr>
          <p:cNvPr id="9" name="Picture 8">
            <a:extLst>
              <a:ext uri="{FF2B5EF4-FFF2-40B4-BE49-F238E27FC236}">
                <a16:creationId xmlns:a16="http://schemas.microsoft.com/office/drawing/2014/main" id="{DBD93E1B-13F0-6E48-9E76-73DCCD85DEA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293CAC-D4BF-EF4A-BA15-59916BF2519A}"/>
              </a:ext>
            </a:extLst>
          </p:cNvPr>
          <p:cNvSpPr txBox="1"/>
          <p:nvPr/>
        </p:nvSpPr>
        <p:spPr>
          <a:xfrm>
            <a:off x="435762" y="562480"/>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Chuyện gì xảy ra nếu khúc đuôi bị thầy bắt?</a:t>
            </a:r>
          </a:p>
        </p:txBody>
      </p:sp>
      <p:sp>
        <p:nvSpPr>
          <p:cNvPr id="17" name="TextBox 16">
            <a:extLst>
              <a:ext uri="{FF2B5EF4-FFF2-40B4-BE49-F238E27FC236}">
                <a16:creationId xmlns:a16="http://schemas.microsoft.com/office/drawing/2014/main" id="{BD9D2B1B-6515-4441-99F0-E0146694E2AF}"/>
              </a:ext>
            </a:extLst>
          </p:cNvPr>
          <p:cNvSpPr txBox="1"/>
          <p:nvPr/>
        </p:nvSpPr>
        <p:spPr>
          <a:xfrm>
            <a:off x="435762" y="993508"/>
            <a:ext cx="5726913"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Nếu khúc đuôi bị thầy bắt thì đổi vai làm thầy thuốc.</a:t>
            </a:r>
          </a:p>
        </p:txBody>
      </p:sp>
      <p:sp>
        <p:nvSpPr>
          <p:cNvPr id="23" name="TextBox 22">
            <a:extLst>
              <a:ext uri="{FF2B5EF4-FFF2-40B4-BE49-F238E27FC236}">
                <a16:creationId xmlns:a16="http://schemas.microsoft.com/office/drawing/2014/main" id="{BFC170D4-876E-944E-89A6-8FEA3C3282BF}"/>
              </a:ext>
            </a:extLst>
          </p:cNvPr>
          <p:cNvSpPr txBox="1"/>
          <p:nvPr/>
        </p:nvSpPr>
        <p:spPr>
          <a:xfrm>
            <a:off x="435761" y="1841086"/>
            <a:ext cx="6546063"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4. </a:t>
            </a:r>
            <a:r>
              <a:rPr lang="vi-VN" sz="1800" dirty="0">
                <a:latin typeface="UTM Avo" panose="02040603050506020204" pitchFamily="18" charset="0"/>
              </a:rPr>
              <a:t>Nếu bạn khúc giữa bị đứt thì bạn đó phải làm gì?</a:t>
            </a:r>
          </a:p>
        </p:txBody>
      </p:sp>
      <p:sp>
        <p:nvSpPr>
          <p:cNvPr id="6" name="TextBox 5">
            <a:extLst>
              <a:ext uri="{FF2B5EF4-FFF2-40B4-BE49-F238E27FC236}">
                <a16:creationId xmlns:a16="http://schemas.microsoft.com/office/drawing/2014/main" id="{988E50B6-041A-E040-90B4-C3EA3A487C6D}"/>
              </a:ext>
            </a:extLst>
          </p:cNvPr>
          <p:cNvSpPr txBox="1"/>
          <p:nvPr/>
        </p:nvSpPr>
        <p:spPr>
          <a:xfrm>
            <a:off x="435762" y="2270192"/>
            <a:ext cx="5726913"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Nếu khúc giữa bị đứt thì bạn đó phải làm đuôi.</a:t>
            </a:r>
          </a:p>
        </p:txBody>
      </p:sp>
      <p:pic>
        <p:nvPicPr>
          <p:cNvPr id="5" name="Picture 4">
            <a:extLst>
              <a:ext uri="{FF2B5EF4-FFF2-40B4-BE49-F238E27FC236}">
                <a16:creationId xmlns:a16="http://schemas.microsoft.com/office/drawing/2014/main" id="{7B6C1EA9-651A-9340-B3CE-89F4A2E90C48}"/>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2231206" y="2806123"/>
            <a:ext cx="2894029" cy="2076892"/>
          </a:xfrm>
          <a:prstGeom prst="rect">
            <a:avLst/>
          </a:prstGeom>
        </p:spPr>
      </p:pic>
    </p:spTree>
    <p:custDataLst>
      <p:tags r:id="rId1"/>
    </p:custDataLst>
    <p:extLst>
      <p:ext uri="{BB962C8B-B14F-4D97-AF65-F5344CB8AC3E}">
        <p14:creationId xmlns:p14="http://schemas.microsoft.com/office/powerpoint/2010/main" val="14832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Rồng rắn 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vòng vèo 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núc nắc</a:t>
            </a: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99" y="656631"/>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a16="http://schemas.microsoft.com/office/drawing/2014/main" id="{1E6D9032-00C1-1846-AA95-97429EFD9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535" y="3509297"/>
            <a:ext cx="288000" cy="288000"/>
          </a:xfrm>
          <a:prstGeom prst="rect">
            <a:avLst/>
          </a:prstGeom>
        </p:spPr>
      </p:pic>
    </p:spTree>
    <p:extLst>
      <p:ext uri="{BB962C8B-B14F-4D97-AF65-F5344CB8AC3E}">
        <p14:creationId xmlns:p14="http://schemas.microsoft.com/office/powerpoint/2010/main" val="235960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371285" y="1677877"/>
            <a:ext cx="6119826" cy="409343"/>
          </a:xfrm>
          <a:prstGeom prst="rect">
            <a:avLst/>
          </a:prstGeom>
          <a:noFill/>
        </p:spPr>
        <p:txBody>
          <a:bodyPr wrap="square" rtlCol="0">
            <a:spAutoFit/>
          </a:bodyPr>
          <a:lstStyle/>
          <a:p>
            <a:pPr lvl="0" algn="just">
              <a:lnSpc>
                <a:spcPct val="150000"/>
              </a:lnSpc>
            </a:pPr>
            <a:r>
              <a:rPr lang="vi-VN" sz="1600" b="1" dirty="0">
                <a:solidFill>
                  <a:srgbClr val="FF0000"/>
                </a:solidFill>
                <a:latin typeface="UTM Avo" panose="02040603050506020204" pitchFamily="18" charset="0"/>
              </a:rPr>
              <a:t>1. </a:t>
            </a:r>
            <a:r>
              <a:rPr lang="vi-VN" sz="1600" dirty="0">
                <a:latin typeface="UTM Avo" panose="02040603050506020204" pitchFamily="18" charset="0"/>
              </a:rPr>
              <a:t>Nói tiếp để hoàn thành câu:</a:t>
            </a:r>
          </a:p>
        </p:txBody>
      </p:sp>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14" name="Picture 13">
            <a:extLst>
              <a:ext uri="{FF2B5EF4-FFF2-40B4-BE49-F238E27FC236}">
                <a16:creationId xmlns:a16="http://schemas.microsoft.com/office/drawing/2014/main" id="{7FC2CD40-30FB-1647-87E4-C2A1BB2C78F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
        <p:nvSpPr>
          <p:cNvPr id="11" name="TextBox 10">
            <a:extLst>
              <a:ext uri="{FF2B5EF4-FFF2-40B4-BE49-F238E27FC236}">
                <a16:creationId xmlns:a16="http://schemas.microsoft.com/office/drawing/2014/main" id="{F3700BE8-37E7-464C-9E38-7AD2A3E286EA}"/>
              </a:ext>
            </a:extLst>
          </p:cNvPr>
          <p:cNvSpPr txBox="1"/>
          <p:nvPr/>
        </p:nvSpPr>
        <p:spPr>
          <a:xfrm>
            <a:off x="3232638" y="2066219"/>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rồng rắn đi tiếp.</a:t>
            </a:r>
          </a:p>
        </p:txBody>
      </p:sp>
      <p:sp>
        <p:nvSpPr>
          <p:cNvPr id="17" name="TextBox 16">
            <a:extLst>
              <a:ext uri="{FF2B5EF4-FFF2-40B4-BE49-F238E27FC236}">
                <a16:creationId xmlns:a16="http://schemas.microsoft.com/office/drawing/2014/main" id="{821C3254-6F47-1947-B420-A191BF13F3E8}"/>
              </a:ext>
            </a:extLst>
          </p:cNvPr>
          <p:cNvSpPr txBox="1"/>
          <p:nvPr/>
        </p:nvSpPr>
        <p:spPr>
          <a:xfrm>
            <a:off x="2906678" y="2571668"/>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rồng rắn xin thuốc cho con.</a:t>
            </a:r>
          </a:p>
        </p:txBody>
      </p:sp>
      <p:sp>
        <p:nvSpPr>
          <p:cNvPr id="20" name="TextBox 19">
            <a:extLst>
              <a:ext uri="{FF2B5EF4-FFF2-40B4-BE49-F238E27FC236}">
                <a16:creationId xmlns:a16="http://schemas.microsoft.com/office/drawing/2014/main" id="{645B9CF0-46E5-BB44-8527-EC1FF14D1B4A}"/>
              </a:ext>
            </a:extLst>
          </p:cNvPr>
          <p:cNvSpPr txBox="1"/>
          <p:nvPr/>
        </p:nvSpPr>
        <p:spPr>
          <a:xfrm>
            <a:off x="636390" y="3419405"/>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đổi vai làm thầy thuốc.</a:t>
            </a:r>
          </a:p>
        </p:txBody>
      </p:sp>
      <p:grpSp>
        <p:nvGrpSpPr>
          <p:cNvPr id="4" name="Group 3">
            <a:extLst>
              <a:ext uri="{FF2B5EF4-FFF2-40B4-BE49-F238E27FC236}">
                <a16:creationId xmlns:a16="http://schemas.microsoft.com/office/drawing/2014/main" id="{87F9393D-357F-7F42-8379-4B6C544E8E3E}"/>
              </a:ext>
            </a:extLst>
          </p:cNvPr>
          <p:cNvGrpSpPr/>
          <p:nvPr/>
        </p:nvGrpSpPr>
        <p:grpSpPr>
          <a:xfrm>
            <a:off x="371285" y="2115495"/>
            <a:ext cx="6284037" cy="2531554"/>
            <a:chOff x="371285" y="2172057"/>
            <a:chExt cx="6284037" cy="2531554"/>
          </a:xfrm>
        </p:grpSpPr>
        <p:sp>
          <p:nvSpPr>
            <p:cNvPr id="3" name="Rectangle 2">
              <a:extLst>
                <a:ext uri="{FF2B5EF4-FFF2-40B4-BE49-F238E27FC236}">
                  <a16:creationId xmlns:a16="http://schemas.microsoft.com/office/drawing/2014/main" id="{D7090A61-7743-D44F-A222-E93C74E315A2}"/>
                </a:ext>
              </a:extLst>
            </p:cNvPr>
            <p:cNvSpPr/>
            <p:nvPr/>
          </p:nvSpPr>
          <p:spPr>
            <a:xfrm>
              <a:off x="397365" y="2172057"/>
              <a:ext cx="6248529" cy="409343"/>
            </a:xfrm>
            <a:prstGeom prst="rect">
              <a:avLst/>
            </a:prstGeom>
          </p:spPr>
          <p:txBody>
            <a:bodyPr wrap="square">
              <a:spAutoFit/>
            </a:bodyPr>
            <a:lstStyle/>
            <a:p>
              <a:pPr lvl="0" algn="just">
                <a:lnSpc>
                  <a:spcPct val="150000"/>
                </a:lnSpc>
              </a:pPr>
              <a:r>
                <a:rPr lang="vi-VN" sz="1600" dirty="0">
                  <a:latin typeface="UTM Avo" panose="02040603050506020204" pitchFamily="18" charset="0"/>
                </a:rPr>
                <a:t>a. Nếu thầy nói “không” thì ………………………………………….</a:t>
              </a:r>
            </a:p>
          </p:txBody>
        </p:sp>
        <p:sp>
          <p:nvSpPr>
            <p:cNvPr id="15" name="Rectangle 14">
              <a:extLst>
                <a:ext uri="{FF2B5EF4-FFF2-40B4-BE49-F238E27FC236}">
                  <a16:creationId xmlns:a16="http://schemas.microsoft.com/office/drawing/2014/main" id="{EBE7D9C1-171E-4645-8ECE-C6F696E0A637}"/>
                </a:ext>
              </a:extLst>
            </p:cNvPr>
            <p:cNvSpPr/>
            <p:nvPr/>
          </p:nvSpPr>
          <p:spPr>
            <a:xfrm>
              <a:off x="406793" y="2674603"/>
              <a:ext cx="6248529" cy="409343"/>
            </a:xfrm>
            <a:prstGeom prst="rect">
              <a:avLst/>
            </a:prstGeom>
          </p:spPr>
          <p:txBody>
            <a:bodyPr wrap="square">
              <a:spAutoFit/>
            </a:bodyPr>
            <a:lstStyle/>
            <a:p>
              <a:pPr lvl="0" algn="just">
                <a:lnSpc>
                  <a:spcPct val="150000"/>
                </a:lnSpc>
              </a:pPr>
              <a:r>
                <a:rPr lang="vi-VN" sz="1600" dirty="0">
                  <a:latin typeface="UTM Avo" panose="02040603050506020204" pitchFamily="18" charset="0"/>
                </a:rPr>
                <a:t>b. Nếu thầy nói “có” thì ………………………………………….......</a:t>
              </a:r>
            </a:p>
          </p:txBody>
        </p:sp>
        <p:sp>
          <p:nvSpPr>
            <p:cNvPr id="16" name="Rectangle 15">
              <a:extLst>
                <a:ext uri="{FF2B5EF4-FFF2-40B4-BE49-F238E27FC236}">
                  <a16:creationId xmlns:a16="http://schemas.microsoft.com/office/drawing/2014/main" id="{69792D18-3549-2C4D-8F07-749D1E0F0F5B}"/>
                </a:ext>
              </a:extLst>
            </p:cNvPr>
            <p:cNvSpPr/>
            <p:nvPr/>
          </p:nvSpPr>
          <p:spPr>
            <a:xfrm>
              <a:off x="371285" y="3167722"/>
              <a:ext cx="6248529" cy="778675"/>
            </a:xfrm>
            <a:prstGeom prst="rect">
              <a:avLst/>
            </a:prstGeom>
          </p:spPr>
          <p:txBody>
            <a:bodyPr wrap="square">
              <a:spAutoFit/>
            </a:bodyPr>
            <a:lstStyle/>
            <a:p>
              <a:pPr algn="just">
                <a:lnSpc>
                  <a:spcPct val="150000"/>
                </a:lnSpc>
              </a:pPr>
              <a:r>
                <a:rPr lang="vi-VN" sz="1600" dirty="0">
                  <a:latin typeface="UTM Avo" panose="02040603050506020204" pitchFamily="18" charset="0"/>
                </a:rPr>
                <a:t>c. Nếu bạn khúc đuôi để thầy bắt được thì………………………</a:t>
              </a:r>
            </a:p>
            <a:p>
              <a:pPr algn="just">
                <a:lnSpc>
                  <a:spcPct val="150000"/>
                </a:lnSpc>
              </a:pPr>
              <a:r>
                <a:rPr lang="vi-VN" sz="1600" dirty="0">
                  <a:latin typeface="UTM Avo" panose="02040603050506020204" pitchFamily="18" charset="0"/>
                </a:rPr>
                <a:t>……………………………………………………………………………...</a:t>
              </a:r>
            </a:p>
          </p:txBody>
        </p:sp>
        <p:sp>
          <p:nvSpPr>
            <p:cNvPr id="21" name="Rectangle 20">
              <a:extLst>
                <a:ext uri="{FF2B5EF4-FFF2-40B4-BE49-F238E27FC236}">
                  <a16:creationId xmlns:a16="http://schemas.microsoft.com/office/drawing/2014/main" id="{56AA7F11-6BFE-0F48-8862-CFF8E6DB0AD6}"/>
                </a:ext>
              </a:extLst>
            </p:cNvPr>
            <p:cNvSpPr/>
            <p:nvPr/>
          </p:nvSpPr>
          <p:spPr>
            <a:xfrm>
              <a:off x="406793" y="3924936"/>
              <a:ext cx="6248529" cy="778675"/>
            </a:xfrm>
            <a:prstGeom prst="rect">
              <a:avLst/>
            </a:prstGeom>
          </p:spPr>
          <p:txBody>
            <a:bodyPr wrap="square">
              <a:spAutoFit/>
            </a:bodyPr>
            <a:lstStyle/>
            <a:p>
              <a:pPr algn="just">
                <a:lnSpc>
                  <a:spcPct val="150000"/>
                </a:lnSpc>
              </a:pPr>
              <a:r>
                <a:rPr lang="vi-VN" sz="1600" dirty="0">
                  <a:latin typeface="UTM Avo" panose="02040603050506020204" pitchFamily="18" charset="0"/>
                </a:rPr>
                <a:t>d. Nếu bạn </a:t>
              </a:r>
              <a:r>
                <a:rPr lang="vi-VN" sz="1600" dirty="0" err="1">
                  <a:latin typeface="UTM Avo" panose="02040603050506020204" pitchFamily="18" charset="0"/>
                </a:rPr>
                <a:t>khúc</a:t>
              </a:r>
              <a:r>
                <a:rPr lang="vi-VN" sz="1600" dirty="0">
                  <a:latin typeface="UTM Avo" panose="02040603050506020204" pitchFamily="18" charset="0"/>
                </a:rPr>
                <a:t> </a:t>
              </a:r>
              <a:r>
                <a:rPr lang="en-US" sz="1600" dirty="0" err="1">
                  <a:latin typeface="UTM Avo" panose="02040603050506020204" pitchFamily="18" charset="0"/>
                </a:rPr>
                <a:t>giữa</a:t>
              </a:r>
              <a:r>
                <a:rPr lang="en-US" sz="1600" dirty="0">
                  <a:latin typeface="UTM Avo" panose="02040603050506020204" pitchFamily="18" charset="0"/>
                </a:rPr>
                <a:t> </a:t>
              </a:r>
              <a:r>
                <a:rPr lang="en-US" sz="1600" dirty="0" err="1">
                  <a:latin typeface="UTM Avo" panose="02040603050506020204" pitchFamily="18" charset="0"/>
                </a:rPr>
                <a:t>để</a:t>
              </a:r>
              <a:r>
                <a:rPr lang="en-US" sz="1600" dirty="0">
                  <a:latin typeface="UTM Avo" panose="02040603050506020204" pitchFamily="18" charset="0"/>
                </a:rPr>
                <a:t> </a:t>
              </a:r>
              <a:r>
                <a:rPr lang="en-US" sz="1600" dirty="0" err="1">
                  <a:latin typeface="UTM Avo" panose="02040603050506020204" pitchFamily="18" charset="0"/>
                </a:rPr>
                <a:t>đứt</a:t>
              </a:r>
              <a:r>
                <a:rPr lang="en-US" sz="1600" dirty="0">
                  <a:latin typeface="UTM Avo" panose="02040603050506020204" pitchFamily="18" charset="0"/>
                </a:rPr>
                <a:t> </a:t>
              </a:r>
              <a:r>
                <a:rPr lang="en-US" sz="1600">
                  <a:latin typeface="UTM Avo" panose="02040603050506020204" pitchFamily="18" charset="0"/>
                </a:rPr>
                <a:t>thì</a:t>
              </a:r>
              <a:r>
                <a:rPr lang="vi-VN" sz="1600">
                  <a:latin typeface="UTM Avo" panose="02040603050506020204" pitchFamily="18" charset="0"/>
                </a:rPr>
                <a:t>……………………</a:t>
              </a:r>
              <a:endParaRPr lang="vi-VN" sz="1600" dirty="0">
                <a:latin typeface="UTM Avo" panose="02040603050506020204" pitchFamily="18" charset="0"/>
              </a:endParaRPr>
            </a:p>
            <a:p>
              <a:pPr algn="just">
                <a:lnSpc>
                  <a:spcPct val="150000"/>
                </a:lnSpc>
              </a:pPr>
              <a:r>
                <a:rPr lang="vi-VN" sz="1600" dirty="0">
                  <a:latin typeface="UTM Avo" panose="02040603050506020204" pitchFamily="18" charset="0"/>
                </a:rPr>
                <a:t>……………………………………………………………………..…….</a:t>
              </a:r>
            </a:p>
          </p:txBody>
        </p:sp>
      </p:grpSp>
      <p:sp>
        <p:nvSpPr>
          <p:cNvPr id="22" name="TextBox 21">
            <a:extLst>
              <a:ext uri="{FF2B5EF4-FFF2-40B4-BE49-F238E27FC236}">
                <a16:creationId xmlns:a16="http://schemas.microsoft.com/office/drawing/2014/main" id="{999B871B-D9F6-9948-AFBC-C0B10B13E93B}"/>
              </a:ext>
            </a:extLst>
          </p:cNvPr>
          <p:cNvSpPr txBox="1"/>
          <p:nvPr/>
        </p:nvSpPr>
        <p:spPr>
          <a:xfrm>
            <a:off x="636390" y="4194646"/>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đổi vai làm đuôi.</a:t>
            </a:r>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7"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E8798D-F779-4F1A-9D86-6EEF877F9109}"/>
              </a:ext>
            </a:extLst>
          </p:cNvPr>
          <p:cNvSpPr txBox="1"/>
          <p:nvPr/>
        </p:nvSpPr>
        <p:spPr>
          <a:xfrm>
            <a:off x="746086" y="471907"/>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ứng</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dụng</a:t>
            </a:r>
            <a:endParaRPr lang="en-US" sz="1600" b="1" dirty="0">
              <a:solidFill>
                <a:schemeClr val="accent1">
                  <a:lumMod val="50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D4587754-D4A9-4DEA-8550-9E9C0057C99F}"/>
              </a:ext>
            </a:extLst>
          </p:cNvPr>
          <p:cNvSpPr txBox="1"/>
          <p:nvPr/>
        </p:nvSpPr>
        <p:spPr>
          <a:xfrm>
            <a:off x="595299" y="2436326"/>
            <a:ext cx="6119826" cy="1861087"/>
          </a:xfrm>
          <a:prstGeom prst="rect">
            <a:avLst/>
          </a:prstGeom>
          <a:noFill/>
        </p:spPr>
        <p:txBody>
          <a:bodyPr wrap="square" rtlCol="0">
            <a:spAutoFit/>
          </a:bodyPr>
          <a:lstStyle/>
          <a:p>
            <a:pPr algn="just">
              <a:lnSpc>
                <a:spcPct val="20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20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200000"/>
              </a:lnSpc>
            </a:pPr>
            <a:endParaRPr lang="vi-VN" sz="1500" dirty="0">
              <a:latin typeface="UTM Avo" panose="02040603050506020204" pitchFamily="18" charset="0"/>
            </a:endParaRPr>
          </a:p>
          <a:p>
            <a:pPr algn="just">
              <a:lnSpc>
                <a:spcPct val="20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grpSp>
        <p:nvGrpSpPr>
          <p:cNvPr id="7" name="Group 6">
            <a:extLst>
              <a:ext uri="{FF2B5EF4-FFF2-40B4-BE49-F238E27FC236}">
                <a16:creationId xmlns:a16="http://schemas.microsoft.com/office/drawing/2014/main" id="{306476EB-1811-4299-8963-F255E352B0FA}"/>
              </a:ext>
            </a:extLst>
          </p:cNvPr>
          <p:cNvGrpSpPr/>
          <p:nvPr/>
        </p:nvGrpSpPr>
        <p:grpSpPr>
          <a:xfrm>
            <a:off x="338041" y="1090487"/>
            <a:ext cx="6181915" cy="1249801"/>
            <a:chOff x="318992" y="2043956"/>
            <a:chExt cx="6181915" cy="1249801"/>
          </a:xfrm>
        </p:grpSpPr>
        <p:pic>
          <p:nvPicPr>
            <p:cNvPr id="10" name="Picture 9">
              <a:extLst>
                <a:ext uri="{FF2B5EF4-FFF2-40B4-BE49-F238E27FC236}">
                  <a16:creationId xmlns:a16="http://schemas.microsoft.com/office/drawing/2014/main" id="{28B3E5CF-748B-420D-90C9-2D39441A5529}"/>
                </a:ext>
              </a:extLst>
            </p:cNvPr>
            <p:cNvPicPr>
              <a:picLocks noChangeAspect="1"/>
            </p:cNvPicPr>
            <p:nvPr/>
          </p:nvPicPr>
          <p:blipFill rotWithShape="1">
            <a:blip r:embed="rId4"/>
            <a:srcRect l="1" r="27106" b="78302"/>
            <a:stretch/>
          </p:blipFill>
          <p:spPr>
            <a:xfrm>
              <a:off x="418676" y="2043956"/>
              <a:ext cx="6020648" cy="1249801"/>
            </a:xfrm>
            <a:prstGeom prst="rect">
              <a:avLst/>
            </a:prstGeom>
          </p:spPr>
        </p:pic>
        <p:sp>
          <p:nvSpPr>
            <p:cNvPr id="13" name="TextBox 12">
              <a:extLst>
                <a:ext uri="{FF2B5EF4-FFF2-40B4-BE49-F238E27FC236}">
                  <a16:creationId xmlns:a16="http://schemas.microsoft.com/office/drawing/2014/main" id="{B95DCDB4-FED5-4063-86E7-C6A03E429D9A}"/>
                </a:ext>
              </a:extLst>
            </p:cNvPr>
            <p:cNvSpPr txBox="1"/>
            <p:nvPr/>
          </p:nvSpPr>
          <p:spPr>
            <a:xfrm>
              <a:off x="318992" y="2331614"/>
              <a:ext cx="6181915"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Mộ</a:t>
              </a:r>
              <a:r>
                <a:rPr lang="en-US" sz="600" dirty="0">
                  <a:solidFill>
                    <a:srgbClr val="FF0000"/>
                  </a:solidFill>
                  <a:latin typeface="HP001 4 hàng" panose="020B0603050302020204" pitchFamily="34" charset="0"/>
                </a:rPr>
                <a:t> </a:t>
              </a:r>
              <a:r>
                <a:rPr lang="en-US" sz="2800" dirty="0">
                  <a:solidFill>
                    <a:srgbClr val="FF0000"/>
                  </a:solidFill>
                  <a:latin typeface="HP001 4 hàng" panose="020B0603050302020204" pitchFamily="34" charset="0"/>
                </a:rPr>
                <a:t>t con </a:t>
              </a:r>
              <a:r>
                <a:rPr lang="en-US" sz="2800" dirty="0" err="1">
                  <a:solidFill>
                    <a:srgbClr val="FF0000"/>
                  </a:solidFill>
                  <a:latin typeface="HP001 4 hàng" panose="020B0603050302020204" pitchFamily="34" charset="0"/>
                </a:rPr>
                <a:t>ngựa</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đau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cả</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tàu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bỏ</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cỏ</a:t>
              </a:r>
              <a:r>
                <a:rPr lang="en-US" sz="2800" dirty="0">
                  <a:solidFill>
                    <a:srgbClr val="FF0000"/>
                  </a:solidFill>
                  <a:latin typeface="HP001 4 hàng" panose="020B0603050302020204" pitchFamily="34" charset="0"/>
                </a:rPr>
                <a:t>.</a:t>
              </a:r>
            </a:p>
          </p:txBody>
        </p:sp>
      </p:grpSp>
      <p:sp>
        <p:nvSpPr>
          <p:cNvPr id="16" name="TextBox 15">
            <a:extLst>
              <a:ext uri="{FF2B5EF4-FFF2-40B4-BE49-F238E27FC236}">
                <a16:creationId xmlns:a16="http://schemas.microsoft.com/office/drawing/2014/main" id="{0B71237B-24BD-45CF-B1F2-CDFE52ABE103}"/>
              </a:ext>
            </a:extLst>
          </p:cNvPr>
          <p:cNvSpPr txBox="1"/>
          <p:nvPr/>
        </p:nvSpPr>
        <p:spPr>
          <a:xfrm>
            <a:off x="595299" y="3421289"/>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7" name="TextBox 16">
            <a:extLst>
              <a:ext uri="{FF2B5EF4-FFF2-40B4-BE49-F238E27FC236}">
                <a16:creationId xmlns:a16="http://schemas.microsoft.com/office/drawing/2014/main" id="{AE0F53E9-BA5E-4E44-B532-DD3DDA38C9ED}"/>
              </a:ext>
            </a:extLst>
          </p:cNvPr>
          <p:cNvSpPr txBox="1"/>
          <p:nvPr/>
        </p:nvSpPr>
        <p:spPr>
          <a:xfrm>
            <a:off x="3655212" y="2545165"/>
            <a:ext cx="1209019"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M</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id="{809EF5CD-14DC-41E3-A034-489A32944ED7}"/>
              </a:ext>
            </a:extLst>
          </p:cNvPr>
          <p:cNvSpPr txBox="1"/>
          <p:nvPr/>
        </p:nvSpPr>
        <p:spPr>
          <a:xfrm>
            <a:off x="595299" y="427687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M, b, g.</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92887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6" grpId="0" uiExpand="1"/>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529004629700].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2330</TotalTime>
  <Words>860</Words>
  <Application>Microsoft Office PowerPoint</Application>
  <PresentationFormat>Custom</PresentationFormat>
  <Paragraphs>66</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Kalam</vt:lpstr>
      <vt:lpstr>UTM Avo</vt:lpstr>
      <vt:lpstr>Montserrat</vt:lpstr>
      <vt:lpstr>HP001 4 hàng</vt:lpstr>
      <vt:lpstr>Arial</vt:lpstr>
      <vt:lpstr>UTM Cookies</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hung pham</cp:lastModifiedBy>
  <cp:revision>161</cp:revision>
  <dcterms:modified xsi:type="dcterms:W3CDTF">2024-12-02T08:33:46Z</dcterms:modified>
</cp:coreProperties>
</file>