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SVN-Newton" panose="0204060305050602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  <p:embeddedFont>
      <p:font typeface="UVF You Make Me Smile" panose="02000603000000000000" pitchFamily="2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#9Slide05 Aphrodite Pro" panose="02000000000000000000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#9Slide05 Bodega Script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234" y="-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0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8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5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7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9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10/29/2023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5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10/29/2023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999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9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NUL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NULL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7" Type="http://schemas.openxmlformats.org/officeDocument/2006/relationships/image" Target="../media/image15.pn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8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0.jpeg"/><Relationship Id="rId5" Type="http://schemas.openxmlformats.org/officeDocument/2006/relationships/image" Target="../media/image9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NULL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NUL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NUL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NUL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NULL"/><Relationship Id="rId12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NULL"/><Relationship Id="rId15" Type="http://schemas.openxmlformats.org/officeDocument/2006/relationships/image" Target="../media/image42.pn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jpeg"/><Relationship Id="rId1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7982014" y="-316274"/>
            <a:ext cx="6139705" cy="22356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3362">
            <a:off x="9409049" y="971947"/>
            <a:ext cx="2800350" cy="471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9841"/>
              </a:avLst>
            </a:prstTxWarp>
            <a:spAutoFit/>
          </a:bodyPr>
          <a:lstStyle/>
          <a:p>
            <a:pPr algn="ctr" defTabSz="609630"/>
            <a:r>
              <a:rPr lang="vi-VN" sz="5334" dirty="0">
                <a:solidFill>
                  <a:prstClr val="black"/>
                </a:solidFill>
                <a:latin typeface="UVF ChefScript Pro" panose="03060702040507070403" pitchFamily="66" charset="0"/>
                <a:ea typeface="UVF You Make Me Smile" panose="02000603000000000000" pitchFamily="2" charset="0"/>
              </a:rPr>
              <a:t>Viết</a:t>
            </a:r>
            <a:endParaRPr lang="en-US" sz="5334" dirty="0">
              <a:solidFill>
                <a:prstClr val="black"/>
              </a:solidFill>
              <a:latin typeface="UVF ChefScript Pro" panose="03060702040507070403" pitchFamily="66" charset="0"/>
              <a:ea typeface="UVF You Make Me Smile" panose="02000603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85" y="738487"/>
            <a:ext cx="14039773" cy="5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2"/>
            <a:ext cx="7073783" cy="417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13267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cháu giỏi lắm!</a:t>
            </a:r>
            <a:endParaRPr lang="en-US" sz="13267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8358" y="2248953"/>
              <a:ext cx="6492803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28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604668" y="331082"/>
            <a:ext cx="3764133" cy="717863"/>
            <a:chOff x="3052324" y="3691644"/>
            <a:chExt cx="3379963" cy="882665"/>
          </a:xfrm>
        </p:grpSpPr>
        <p:grpSp>
          <p:nvGrpSpPr>
            <p:cNvPr id="14" name="组合 18"/>
            <p:cNvGrpSpPr/>
            <p:nvPr/>
          </p:nvGrpSpPr>
          <p:grpSpPr>
            <a:xfrm>
              <a:off x="3052324" y="3691644"/>
              <a:ext cx="3379963" cy="844822"/>
              <a:chOff x="2784669" y="3778507"/>
              <a:chExt cx="3379963" cy="844822"/>
            </a:xfrm>
          </p:grpSpPr>
          <p:sp>
            <p:nvSpPr>
              <p:cNvPr id="16" name="平行四边形 28"/>
              <p:cNvSpPr/>
              <p:nvPr/>
            </p:nvSpPr>
            <p:spPr>
              <a:xfrm>
                <a:off x="3086099" y="3778507"/>
                <a:ext cx="3078533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7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123495" y="3779598"/>
              <a:ext cx="2308792" cy="7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Chuẩn bị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5819" y="1340723"/>
            <a:ext cx="928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Lựa chọn con vật để quan sát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7569" y="2254389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 NUÔI TRONG NHÀ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787" y="2216224"/>
            <a:ext cx="50518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 VẬT HOANG DÃ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768" y="3351298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trực tiếp con vật hoặc quan sát qua tranh ảnh, trên ti vi,...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701" y="4811501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các giác quan để cảm nhận (nhìn hình thức, nghe tiếng kêu, chạm vào con vật,...)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48">
            <a:extLst>
              <a:ext uri="{FF2B5EF4-FFF2-40B4-BE49-F238E27FC236}">
                <a16:creationId xmlns:a16="http://schemas.microsoft.com/office/drawing/2014/main" id="{2646822A-57DB-4754-8CFD-C7F7852D0B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62" y="4366122"/>
            <a:ext cx="1877138" cy="23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Đặc điểm ngoại hình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7796"/>
              </p:ext>
            </p:extLst>
          </p:nvPr>
        </p:nvGraphicFramePr>
        <p:xfrm>
          <a:off x="604667" y="2295598"/>
          <a:ext cx="11226801" cy="1645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164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</a:tblGrid>
              <a:tr h="548640">
                <a:tc gridSpan="3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BAO QUÁT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dạng, kích thước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sắc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lông (da)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mại,....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81406"/>
              </p:ext>
            </p:extLst>
          </p:nvPr>
        </p:nvGraphicFramePr>
        <p:xfrm>
          <a:off x="604667" y="4373880"/>
          <a:ext cx="11226800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23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24232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3144667">
                  <a:extLst>
                    <a:ext uri="{9D8B030D-6E8A-4147-A177-3AD203B41FA5}">
                      <a16:colId xmlns:a16="http://schemas.microsoft.com/office/drawing/2014/main" val="238512349"/>
                    </a:ext>
                  </a:extLst>
                </a:gridCol>
              </a:tblGrid>
              <a:tr h="54864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CỦA TỪNG BỘ 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Miệng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xoe,...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 xíu,...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Cong cong,...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2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Những giống chó hiền lành nhất thích hợp nuôi trong nhà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37" y="2976103"/>
            <a:ext cx="2684584" cy="178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 giống chó cảnh đáng yêu mà ai cũng muốn sở hữ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4617783"/>
            <a:ext cx="1976405" cy="165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0" y="5328020"/>
            <a:ext cx="1627009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èo cưng gây thương nhớ với ánh mắt long lanh - VnExpres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68597"/>
            <a:ext cx="2478519" cy="164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hú mèo nổi tiếng trên mạng nhờ mặc đồ sành điệu - Mặc đẹ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6" y="1338180"/>
            <a:ext cx="2361894" cy="15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p 20 Điều Thú Vị Về Mèo Mướp Ít Người Biết | Friday Ca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71" y="435944"/>
            <a:ext cx="1492368" cy="969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2026" y="527962"/>
            <a:ext cx="340632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933" dirty="0">
                <a:solidFill>
                  <a:prstClr val="black"/>
                </a:solidFill>
                <a:latin typeface="Arial Black" panose="020B0A04020102020204" pitchFamily="34" charset="0"/>
              </a:rPr>
              <a:t>QUAN SÁT </a:t>
            </a:r>
          </a:p>
        </p:txBody>
      </p:sp>
      <p:pic>
        <p:nvPicPr>
          <p:cNvPr id="3080" name="Picture 8" descr="Hình ảnh đẹp loài chim ~ Blog Sinh học online - Hình ảnh hoa đẹ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2" y="228600"/>
            <a:ext cx="3035061" cy="182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ộ sưu tập ảnh nền những con gà dễ thương | Tải ứng dụng apk, phần mềm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80" y="3028868"/>
            <a:ext cx="3348659" cy="229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hững hình ảnh con Thỏ đẹp và dễ thương nhấ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1" y="2139731"/>
            <a:ext cx="2774268" cy="246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hững hình ảnh con heo đẹp và dễ thương nhấ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4440303"/>
            <a:ext cx="3259291" cy="2151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7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6454061" y="3154609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5137" y="508252"/>
            <a:ext cx="7585998" cy="741502"/>
          </a:xfrm>
          <a:prstGeom prst="roundRect">
            <a:avLst/>
          </a:prstGeom>
          <a:solidFill>
            <a:srgbClr val="C1451F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858123"/>
            <a:ext cx="0" cy="32744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79581" y="1383791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942722" y="4152916"/>
            <a:ext cx="0" cy="182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54879" y="4416295"/>
            <a:ext cx="3381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21135" y="889000"/>
            <a:ext cx="9379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804819" y="176528"/>
            <a:ext cx="1698267" cy="1634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9871" y="1341536"/>
            <a:ext cx="843141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hung hung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vằn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gỗ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8563" y="1880513"/>
            <a:ext cx="844271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gáo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40" y="2331840"/>
            <a:ext cx="844673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Tai: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74" y="2850181"/>
            <a:ext cx="8429806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nhãn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lay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051" y="3449440"/>
            <a:ext cx="84448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hếch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600" y="3984479"/>
            <a:ext cx="842578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ria: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vểnh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5600" y="4495800"/>
            <a:ext cx="842578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thon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nhẹn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nhọn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073" y="5371981"/>
            <a:ext cx="8431407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thướt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mượt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nguổi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12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Hoạt động, thói quen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37887"/>
              </p:ext>
            </p:extLst>
          </p:nvPr>
        </p:nvGraphicFramePr>
        <p:xfrm>
          <a:off x="493343" y="2070202"/>
          <a:ext cx="112268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9333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41987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01127909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động, thói quen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</a:t>
                      </a:r>
                      <a:r>
                        <a:rPr lang="vi-VN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thoắt,...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810" y="4182085"/>
            <a:ext cx="1107933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kĩ hoạt động, thói quen của cin vật khiến em thấy thú vị (ví dụ: mèo chạy nhảy êm ru, rùa đi rất chậm, ngựa chạy rất nhanh, tắc kè có thể đổi máu,...)</a:t>
            </a:r>
            <a:endParaRPr lang="en-US" sz="29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8549" y="290810"/>
            <a:ext cx="5605851" cy="10047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361680" y="-332714"/>
            <a:ext cx="0" cy="2194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619088" y="290809"/>
            <a:ext cx="918373" cy="883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1" y="1832960"/>
            <a:ext cx="636925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mèo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nô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vi-VN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12" y="3228543"/>
            <a:ext cx="6368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gàng</a:t>
            </a:r>
            <a:r>
              <a:rPr lang="vi-VN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933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1" y="4226917"/>
            <a:ext cx="636925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chuột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phắc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to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chợt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0058400" y="1010669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41343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Sắp xếp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7569" y="2254388"/>
            <a:ext cx="505188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1</a:t>
            </a:r>
          </a:p>
          <a:p>
            <a:pPr marL="457223" indent="-457223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</a:t>
            </a:r>
          </a:p>
          <a:p>
            <a:pPr marL="762038" indent="-762038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hoạt động, thói quen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9787" y="2216224"/>
            <a:ext cx="505188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2</a:t>
            </a:r>
          </a:p>
          <a:p>
            <a:pPr algn="ctr" defTabSz="609630"/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 kết hợp với miêu tả hoạt động, thói quen.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2771" y="1226705"/>
            <a:ext cx="903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sắp xếp ý phù hợp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9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61155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Trao đổi, góp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3665" y="1402994"/>
            <a:ext cx="8005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các đặc điểm ngoại hình, hoạt động, thói quen của con vật.</a:t>
            </a:r>
          </a:p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đặc điểm nổi bật của con vật.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14">
            <a:extLst>
              <a:ext uri="{FF2B5EF4-FFF2-40B4-BE49-F238E27FC236}">
                <a16:creationId xmlns:a16="http://schemas.microsoft.com/office/drawing/2014/main" id="{FCC9AB80-E728-4327-B7D2-8524DF868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" y="2024424"/>
            <a:ext cx="4445004" cy="5230745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54C3E8C-02C8-46E0-854F-1AD28D55E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19" y="463979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2672" y="2248953"/>
              <a:ext cx="6925656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58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7434">
            <a:off x="5106381" y="678557"/>
            <a:ext cx="6139705" cy="2235615"/>
          </a:xfrm>
          <a:prstGeom prst="rect">
            <a:avLst/>
          </a:prstGeom>
        </p:spPr>
      </p:pic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3572367" y="957468"/>
            <a:ext cx="6139705" cy="2235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2493" y="1368077"/>
            <a:ext cx="314580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60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1"/>
            <a:ext cx="7073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các cháu đến với nông trại của bác!</a:t>
            </a:r>
          </a:p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giờ, các cháu hãy gọi tên các con vật và thử phát ra tiếng kêu giống chúng nhé!</a:t>
            </a:r>
            <a:endParaRPr lang="en-US" sz="480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6839" y="143082"/>
            <a:ext cx="9882075" cy="6583933"/>
          </a:xfrm>
          <a:custGeom>
            <a:avLst/>
            <a:gdLst/>
            <a:ahLst/>
            <a:cxnLst/>
            <a:rect l="l" t="t" r="r" b="b"/>
            <a:pathLst>
              <a:path w="14823113" h="9875899">
                <a:moveTo>
                  <a:pt x="14823113" y="0"/>
                </a:moveTo>
                <a:lnTo>
                  <a:pt x="0" y="0"/>
                </a:lnTo>
                <a:lnTo>
                  <a:pt x="0" y="9875899"/>
                </a:lnTo>
                <a:lnTo>
                  <a:pt x="14823113" y="9875899"/>
                </a:lnTo>
                <a:lnTo>
                  <a:pt x="148231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790" y="913205"/>
            <a:ext cx="3506447" cy="510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bò sữa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2362" y="120455"/>
            <a:ext cx="9931844" cy="6617091"/>
          </a:xfrm>
          <a:custGeom>
            <a:avLst/>
            <a:gdLst/>
            <a:ahLst/>
            <a:cxnLst/>
            <a:rect l="l" t="t" r="r" b="b"/>
            <a:pathLst>
              <a:path w="14897766" h="9925636">
                <a:moveTo>
                  <a:pt x="14897765" y="0"/>
                </a:moveTo>
                <a:lnTo>
                  <a:pt x="0" y="0"/>
                </a:lnTo>
                <a:lnTo>
                  <a:pt x="0" y="9925636"/>
                </a:lnTo>
                <a:lnTo>
                  <a:pt x="14897765" y="9925636"/>
                </a:lnTo>
                <a:lnTo>
                  <a:pt x="14897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62001" y="1898965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ngựa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2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98460" y="108992"/>
            <a:ext cx="10022666" cy="6640017"/>
          </a:xfrm>
          <a:custGeom>
            <a:avLst/>
            <a:gdLst/>
            <a:ahLst/>
            <a:cxnLst/>
            <a:rect l="l" t="t" r="r" b="b"/>
            <a:pathLst>
              <a:path w="15033999" h="9960025">
                <a:moveTo>
                  <a:pt x="15034000" y="0"/>
                </a:moveTo>
                <a:lnTo>
                  <a:pt x="0" y="0"/>
                </a:lnTo>
                <a:lnTo>
                  <a:pt x="0" y="9960024"/>
                </a:lnTo>
                <a:lnTo>
                  <a:pt x="15034000" y="9960024"/>
                </a:lnTo>
                <a:lnTo>
                  <a:pt x="1503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1" y="1803400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lợn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81225" y="132690"/>
            <a:ext cx="8806291" cy="6604718"/>
          </a:xfrm>
          <a:custGeom>
            <a:avLst/>
            <a:gdLst/>
            <a:ahLst/>
            <a:cxnLst/>
            <a:rect l="l" t="t" r="r" b="b"/>
            <a:pathLst>
              <a:path w="13209436" h="9907077">
                <a:moveTo>
                  <a:pt x="13209436" y="0"/>
                </a:moveTo>
                <a:lnTo>
                  <a:pt x="0" y="0"/>
                </a:lnTo>
                <a:lnTo>
                  <a:pt x="0" y="9907077"/>
                </a:lnTo>
                <a:lnTo>
                  <a:pt x="13209436" y="9907077"/>
                </a:lnTo>
                <a:lnTo>
                  <a:pt x="132094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11201" y="1907294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cừu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89+ con mèo hình ảnh dễ thương nhất - 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4450"/>
            <a:ext cx="82931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mèo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2. Cơ thể sinh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02666"/>
            <a:ext cx="7362193" cy="66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chó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511</Words>
  <Application>Microsoft Office PowerPoint</Application>
  <PresentationFormat>Widescreen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SVN-Newton</vt:lpstr>
      <vt:lpstr>Times New Roman</vt:lpstr>
      <vt:lpstr>字魂27号-布丁体</vt:lpstr>
      <vt:lpstr>Calibri</vt:lpstr>
      <vt:lpstr>Arial Black</vt:lpstr>
      <vt:lpstr>UVF You Make Me Smile</vt:lpstr>
      <vt:lpstr>字魂160号-檀宋</vt:lpstr>
      <vt:lpstr>Arial</vt:lpstr>
      <vt:lpstr>Cambria</vt:lpstr>
      <vt:lpstr>#9Slide05 Aphrodite Pro</vt:lpstr>
      <vt:lpstr>#9Slide07 HoneyCream</vt:lpstr>
      <vt:lpstr>#9Slide05 Bodega Script</vt:lpstr>
      <vt:lpstr>UVF ChefScript Pro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6</cp:revision>
  <dcterms:created xsi:type="dcterms:W3CDTF">2023-10-28T09:07:40Z</dcterms:created>
  <dcterms:modified xsi:type="dcterms:W3CDTF">2023-10-29T15:23:03Z</dcterms:modified>
</cp:coreProperties>
</file>