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3" r:id="rId6"/>
    <p:sldId id="262" r:id="rId7"/>
    <p:sldId id="264" r:id="rId8"/>
    <p:sldId id="260" r:id="rId9"/>
    <p:sldId id="265" r:id="rId10"/>
    <p:sldId id="268" r:id="rId11"/>
    <p:sldId id="269" r:id="rId12"/>
    <p:sldId id="270" r:id="rId13"/>
    <p:sldId id="271" r:id="rId14"/>
    <p:sldId id="275" r:id="rId15"/>
    <p:sldId id="272" r:id="rId16"/>
    <p:sldId id="273" r:id="rId17"/>
    <p:sldId id="266" r:id="rId18"/>
    <p:sldId id="274" r:id="rId19"/>
    <p:sldId id="280" r:id="rId20"/>
    <p:sldId id="281" r:id="rId21"/>
    <p:sldId id="282" r:id="rId22"/>
    <p:sldId id="283" r:id="rId23"/>
    <p:sldId id="279" r:id="rId24"/>
    <p:sldId id="284" r:id="rId25"/>
    <p:sldId id="286" r:id="rId26"/>
    <p:sldId id="285" r:id="rId27"/>
    <p:sldId id="287" r:id="rId28"/>
    <p:sldId id="288" r:id="rId29"/>
    <p:sldId id="2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10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57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pic>
        <p:nvPicPr>
          <p:cNvPr id="10" name="Picture 9"/>
          <p:cNvPicPr>
            <a:picLocks noChangeAspect="1"/>
          </p:cNvPicPr>
          <p:nvPr userDrawn="1"/>
        </p:nvPicPr>
        <p:blipFill>
          <a:blip r:embed="rId7"/>
          <a:stretch>
            <a:fillRect/>
          </a:stretch>
        </p:blipFill>
        <p:spPr>
          <a:xfrm>
            <a:off x="-5112616" y="-1247833"/>
            <a:ext cx="17680425" cy="14586162"/>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487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14" name="Picture 13"/>
          <p:cNvPicPr>
            <a:picLocks noChangeAspect="1"/>
          </p:cNvPicPr>
          <p:nvPr userDrawn="1"/>
        </p:nvPicPr>
        <p:blipFill>
          <a:blip r:embed="rId8"/>
          <a:stretch>
            <a:fillRect/>
          </a:stretch>
        </p:blipFill>
        <p:spPr>
          <a:xfrm>
            <a:off x="-5112616" y="-1247833"/>
            <a:ext cx="17680425" cy="14586162"/>
          </a:xfrm>
          <a:prstGeom prst="rect">
            <a:avLst/>
          </a:prstGeom>
        </p:spPr>
      </p:pic>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58253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57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24120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35.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0.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7768" y="380856"/>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15" name="Picture 14">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69968" y="-93018"/>
            <a:ext cx="1523956" cy="1508868"/>
          </a:xfrm>
          <a:prstGeom prst="rect">
            <a:avLst/>
          </a:prstGeom>
        </p:spPr>
      </p:pic>
      <p:pic>
        <p:nvPicPr>
          <p:cNvPr id="2" name="Picture 1"/>
          <p:cNvPicPr>
            <a:picLocks noChangeAspect="1"/>
          </p:cNvPicPr>
          <p:nvPr/>
        </p:nvPicPr>
        <p:blipFill>
          <a:blip r:embed="rId11"/>
          <a:stretch>
            <a:fillRect/>
          </a:stretch>
        </p:blipFill>
        <p:spPr>
          <a:xfrm>
            <a:off x="4260061" y="598605"/>
            <a:ext cx="3352281" cy="1117427"/>
          </a:xfrm>
          <a:prstGeom prst="rect">
            <a:avLst/>
          </a:prstGeom>
        </p:spPr>
      </p:pic>
      <p:pic>
        <p:nvPicPr>
          <p:cNvPr id="3" name="Picture 2"/>
          <p:cNvPicPr>
            <a:picLocks noChangeAspect="1"/>
          </p:cNvPicPr>
          <p:nvPr/>
        </p:nvPicPr>
        <p:blipFill>
          <a:blip r:embed="rId12"/>
          <a:stretch>
            <a:fillRect/>
          </a:stretch>
        </p:blipFill>
        <p:spPr>
          <a:xfrm>
            <a:off x="688439" y="1490395"/>
            <a:ext cx="11544450" cy="2643763"/>
          </a:xfrm>
          <a:prstGeom prst="rect">
            <a:avLst/>
          </a:prstGeom>
        </p:spPr>
      </p:pic>
      <p:pic>
        <p:nvPicPr>
          <p:cNvPr id="5" name="Picture 4"/>
          <p:cNvPicPr>
            <a:picLocks noChangeAspect="1"/>
          </p:cNvPicPr>
          <p:nvPr/>
        </p:nvPicPr>
        <p:blipFill>
          <a:blip r:embed="rId13"/>
          <a:stretch>
            <a:fillRect/>
          </a:stretch>
        </p:blipFill>
        <p:spPr>
          <a:xfrm>
            <a:off x="6843098" y="3102076"/>
            <a:ext cx="2771635" cy="1811167"/>
          </a:xfrm>
          <a:prstGeom prst="rect">
            <a:avLst/>
          </a:prstGeom>
        </p:spPr>
      </p:pic>
    </p:spTree>
    <p:extLst>
      <p:ext uri="{BB962C8B-B14F-4D97-AF65-F5344CB8AC3E}">
        <p14:creationId xmlns:p14="http://schemas.microsoft.com/office/powerpoint/2010/main" val="2930315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609668" y="1317583"/>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2" y="472211"/>
            <a:ext cx="10820290"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35282"/>
            </a:xfrm>
            <a:prstGeom prst="rect">
              <a:avLst/>
            </a:prstGeom>
            <a:noFill/>
          </p:spPr>
          <p:txBody>
            <a:bodyPr wrap="square">
              <a:spAutoFit/>
            </a:bodyPr>
            <a:lstStyle/>
            <a:p>
              <a:pPr algn="ctr"/>
              <a:r>
                <a:rPr lang="en-US" sz="3800" b="1" i="0" smtClean="0">
                  <a:solidFill>
                    <a:srgbClr val="009999"/>
                  </a:solidFill>
                  <a:effectLst/>
                  <a:latin typeface="Cambria" panose="02040503050406030204" pitchFamily="18" charset="0"/>
                </a:rPr>
                <a:t>Quan sát hình 8, đọc thông tin và trả lời câu hỏi: </a:t>
              </a:r>
              <a:endParaRPr lang="en-US" sz="3800" b="1" dirty="0">
                <a:solidFill>
                  <a:srgbClr val="009999"/>
                </a:solidFill>
                <a:latin typeface="Cambria" panose="02040503050406030204" pitchFamily="18" charset="0"/>
              </a:endParaRPr>
            </a:p>
          </p:txBody>
        </p:sp>
      </p:grpSp>
      <p:grpSp>
        <p:nvGrpSpPr>
          <p:cNvPr id="6" name="Group">
            <a:extLst>
              <a:ext uri="{FF2B5EF4-FFF2-40B4-BE49-F238E27FC236}">
                <a16:creationId xmlns:a16="http://schemas.microsoft.com/office/drawing/2014/main" id="{BC5BEAEB-E389-7C3C-041A-F2DB4F5AE20A}"/>
              </a:ext>
            </a:extLst>
          </p:cNvPr>
          <p:cNvGrpSpPr/>
          <p:nvPr/>
        </p:nvGrpSpPr>
        <p:grpSpPr>
          <a:xfrm>
            <a:off x="591725" y="1561444"/>
            <a:ext cx="6676980" cy="3955953"/>
            <a:chOff x="169315" y="525230"/>
            <a:chExt cx="14793873" cy="198460"/>
          </a:xfrm>
        </p:grpSpPr>
        <p:sp>
          <p:nvSpPr>
            <p:cNvPr id="7" name="Flowchart: Alternate Process 6">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grpSp>
        <p:nvGrpSpPr>
          <p:cNvPr id="9" name="Group">
            <a:extLst>
              <a:ext uri="{FF2B5EF4-FFF2-40B4-BE49-F238E27FC236}">
                <a16:creationId xmlns:a16="http://schemas.microsoft.com/office/drawing/2014/main" id="{BC5BEAEB-E389-7C3C-041A-F2DB4F5AE20A}"/>
              </a:ext>
            </a:extLst>
          </p:cNvPr>
          <p:cNvGrpSpPr/>
          <p:nvPr/>
        </p:nvGrpSpPr>
        <p:grpSpPr>
          <a:xfrm>
            <a:off x="578278" y="1561444"/>
            <a:ext cx="6676980" cy="3955953"/>
            <a:chOff x="169315" y="525230"/>
            <a:chExt cx="14793873" cy="198460"/>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9545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7184" y="531908"/>
              <a:ext cx="14440523" cy="191782"/>
            </a:xfrm>
            <a:prstGeom prst="rect">
              <a:avLst/>
            </a:prstGeom>
            <a:noFill/>
          </p:spPr>
          <p:txBody>
            <a:bodyPr wrap="square">
              <a:spAutoFit/>
            </a:bodyPr>
            <a:lstStyle/>
            <a:p>
              <a:pPr algn="just"/>
              <a:r>
                <a:rPr lang="nl-NL" sz="3800">
                  <a:latin typeface="Cambria" panose="02040503050406030204" pitchFamily="18" charset="0"/>
                  <a:ea typeface="Cambria" panose="02040503050406030204" pitchFamily="18" charset="0"/>
                </a:rPr>
                <a:t>+ Kể tên một số yếu tố tham gia vào quá trình tự tổng hợp chất dinh dưỡng ở thực vật</a:t>
              </a:r>
              <a:r>
                <a:rPr lang="nl-NL" sz="3800" smtClean="0">
                  <a:latin typeface="Cambria" panose="02040503050406030204" pitchFamily="18" charset="0"/>
                  <a:ea typeface="Cambria" panose="02040503050406030204" pitchFamily="18" charset="0"/>
                </a:rPr>
                <a:t>?</a:t>
              </a:r>
              <a:endParaRPr lang="en-US" sz="3800">
                <a:latin typeface="Cambria" panose="02040503050406030204" pitchFamily="18" charset="0"/>
                <a:ea typeface="Cambria" panose="02040503050406030204" pitchFamily="18" charset="0"/>
              </a:endParaRPr>
            </a:p>
            <a:p>
              <a:pPr algn="just"/>
              <a:r>
                <a:rPr lang="nl-NL" sz="3800">
                  <a:latin typeface="Cambria" panose="02040503050406030204" pitchFamily="18" charset="0"/>
                  <a:ea typeface="Cambria" panose="02040503050406030204" pitchFamily="18" charset="0"/>
                </a:rPr>
                <a:t>+ Chất dinh dưỡng được thực vật tự tổng hợp thông qua quá trình nào? </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7866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46494"/>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Một số yếu tố tham gia vào quá trình tự tổng hợp chất dinh dưỡng ở thực vật.  </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764724"/>
            <a:ext cx="2053653" cy="727195"/>
          </a:xfrm>
          <a:prstGeom prst="borderCallout1">
            <a:avLst>
              <a:gd name="adj1" fmla="val 18750"/>
              <a:gd name="adj2" fmla="val -8333"/>
              <a:gd name="adj3" fmla="val 30709"/>
              <a:gd name="adj4" fmla="val -9144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715711" y="3874213"/>
            <a:ext cx="2053653" cy="727195"/>
          </a:xfrm>
          <a:prstGeom prst="borderCallout1">
            <a:avLst>
              <a:gd name="adj1" fmla="val 88837"/>
              <a:gd name="adj2" fmla="val 104806"/>
              <a:gd name="adj3" fmla="val 233946"/>
              <a:gd name="adj4" fmla="val 266084"/>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C06674D6-F5EE-4F28-8AA0-70ED4D8F2EED}"/>
              </a:ext>
            </a:extLst>
          </p:cNvPr>
          <p:cNvGrpSpPr/>
          <p:nvPr/>
        </p:nvGrpSpPr>
        <p:grpSpPr>
          <a:xfrm>
            <a:off x="0" y="2681089"/>
            <a:ext cx="12192000" cy="1959476"/>
            <a:chOff x="368186" y="2645962"/>
            <a:chExt cx="12192000" cy="1959476"/>
          </a:xfrm>
        </p:grpSpPr>
        <p:sp>
          <p:nvSpPr>
            <p:cNvPr id="10" name="Rectangle 9">
              <a:extLst>
                <a:ext uri="{FF2B5EF4-FFF2-40B4-BE49-F238E27FC236}">
                  <a16:creationId xmlns:a16="http://schemas.microsoft.com/office/drawing/2014/main" id="{FDE2D60A-ABD5-4F8A-90DE-23308E04C133}"/>
                </a:ext>
              </a:extLst>
            </p:cNvPr>
            <p:cNvSpPr/>
            <p:nvPr/>
          </p:nvSpPr>
          <p:spPr>
            <a:xfrm>
              <a:off x="368186" y="2645962"/>
              <a:ext cx="12192000" cy="18434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思源黑体 CN"/>
                <a:cs typeface="Arial" panose="020B0604020202020204" pitchFamily="34" charset="0"/>
              </a:endParaRPr>
            </a:p>
          </p:txBody>
        </p:sp>
        <p:sp>
          <p:nvSpPr>
            <p:cNvPr id="11" name="TextBox 10">
              <a:extLst>
                <a:ext uri="{FF2B5EF4-FFF2-40B4-BE49-F238E27FC236}">
                  <a16:creationId xmlns:a16="http://schemas.microsoft.com/office/drawing/2014/main" id="{D5A440C2-CCBA-4ED0-9022-F99DCBB9AD87}"/>
                </a:ext>
              </a:extLst>
            </p:cNvPr>
            <p:cNvSpPr txBox="1"/>
            <p:nvPr/>
          </p:nvSpPr>
          <p:spPr>
            <a:xfrm>
              <a:off x="1083898" y="2851112"/>
              <a:ext cx="11063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Ánh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các-bô-níc</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err="1">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nước</a:t>
              </a:r>
              <a:r>
                <a:rPr kumimoji="0" lang="en-US" sz="3600" b="1"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600" b="1" i="0" u="none" strike="noStrike" kern="1200" cap="none" spc="0" normalizeH="0" noProof="0" smtClean="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những yếu tố tham gia vào quá trình tự tổng hợp chất dinh dưỡng ở thực vật.</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50403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7948" y="1372092"/>
            <a:ext cx="4181863" cy="5165830"/>
          </a:xfrm>
          <a:prstGeom prst="rect">
            <a:avLst/>
          </a:prstGeom>
        </p:spPr>
      </p:pic>
      <p:grpSp>
        <p:nvGrpSpPr>
          <p:cNvPr id="2" name="Group">
            <a:extLst>
              <a:ext uri="{FF2B5EF4-FFF2-40B4-BE49-F238E27FC236}">
                <a16:creationId xmlns:a16="http://schemas.microsoft.com/office/drawing/2014/main" id="{BC5BEAEB-E389-7C3C-041A-F2DB4F5AE20A}"/>
              </a:ext>
            </a:extLst>
          </p:cNvPr>
          <p:cNvGrpSpPr/>
          <p:nvPr/>
        </p:nvGrpSpPr>
        <p:grpSpPr>
          <a:xfrm>
            <a:off x="715711" y="61992"/>
            <a:ext cx="10820290" cy="1387587"/>
            <a:chOff x="1147156" y="572516"/>
            <a:chExt cx="12988181" cy="335802"/>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3580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20278"/>
            </a:xfrm>
            <a:prstGeom prst="rect">
              <a:avLst/>
            </a:prstGeom>
            <a:noFill/>
          </p:spPr>
          <p:txBody>
            <a:bodyPr wrap="square">
              <a:spAutoFit/>
            </a:bodyPr>
            <a:lstStyle/>
            <a:p>
              <a:pPr algn="ctr"/>
              <a:r>
                <a:rPr lang="nl-NL" sz="4000" b="1">
                  <a:solidFill>
                    <a:srgbClr val="009999"/>
                  </a:solidFill>
                  <a:latin typeface="Cambria" panose="02040503050406030204" pitchFamily="18" charset="0"/>
                  <a:ea typeface="Cambria" panose="02040503050406030204" pitchFamily="18" charset="0"/>
                </a:rPr>
                <a:t>Chất dinh dưỡng được thực vật tự tổng hợp thông qua quá trình nào?</a:t>
              </a:r>
              <a:endParaRPr lang="en-US" sz="4000" b="1" dirty="0">
                <a:solidFill>
                  <a:srgbClr val="009999"/>
                </a:solidFill>
                <a:latin typeface="Cambria" panose="02040503050406030204" pitchFamily="18" charset="0"/>
              </a:endParaRPr>
            </a:p>
          </p:txBody>
        </p:sp>
      </p:grpSp>
      <p:sp>
        <p:nvSpPr>
          <p:cNvPr id="6" name="Line Callout 1 5"/>
          <p:cNvSpPr/>
          <p:nvPr/>
        </p:nvSpPr>
        <p:spPr>
          <a:xfrm>
            <a:off x="9482348" y="1501258"/>
            <a:ext cx="2053653" cy="727195"/>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Ánh sáng</a:t>
            </a:r>
            <a:endParaRPr lang="en-US" sz="3600">
              <a:solidFill>
                <a:srgbClr val="002060"/>
              </a:solidFill>
              <a:latin typeface="Cambria" panose="02040503050406030204" pitchFamily="18" charset="0"/>
              <a:ea typeface="Cambria" panose="02040503050406030204" pitchFamily="18" charset="0"/>
            </a:endParaRPr>
          </a:p>
        </p:txBody>
      </p:sp>
      <p:sp>
        <p:nvSpPr>
          <p:cNvPr id="7" name="Line Callout 1 6"/>
          <p:cNvSpPr/>
          <p:nvPr/>
        </p:nvSpPr>
        <p:spPr>
          <a:xfrm>
            <a:off x="9350800" y="3955007"/>
            <a:ext cx="2427912" cy="974534"/>
          </a:xfrm>
          <a:prstGeom prst="borderCallout1">
            <a:avLst>
              <a:gd name="adj1" fmla="val 18750"/>
              <a:gd name="adj2" fmla="val -8333"/>
              <a:gd name="adj3" fmla="val 73334"/>
              <a:gd name="adj4" fmla="val -96727"/>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smtClean="0">
                <a:solidFill>
                  <a:srgbClr val="002060"/>
                </a:solidFill>
                <a:latin typeface="Cambria" panose="02040503050406030204" pitchFamily="18" charset="0"/>
                <a:ea typeface="Cambria" panose="02040503050406030204" pitchFamily="18" charset="0"/>
              </a:rPr>
              <a:t>Khí </a:t>
            </a:r>
          </a:p>
          <a:p>
            <a:pPr algn="ctr">
              <a:lnSpc>
                <a:spcPct val="80000"/>
              </a:lnSpc>
            </a:pPr>
            <a:r>
              <a:rPr lang="en-US" sz="3600" smtClean="0">
                <a:solidFill>
                  <a:srgbClr val="002060"/>
                </a:solidFill>
                <a:latin typeface="Cambria" panose="02040503050406030204" pitchFamily="18" charset="0"/>
                <a:ea typeface="Cambria" panose="02040503050406030204" pitchFamily="18" charset="0"/>
              </a:rPr>
              <a:t>các-bô-níc</a:t>
            </a:r>
            <a:endParaRPr lang="en-US" sz="3600">
              <a:solidFill>
                <a:srgbClr val="002060"/>
              </a:solidFill>
              <a:latin typeface="Cambria" panose="02040503050406030204" pitchFamily="18" charset="0"/>
              <a:ea typeface="Cambria" panose="02040503050406030204" pitchFamily="18" charset="0"/>
            </a:endParaRPr>
          </a:p>
        </p:txBody>
      </p:sp>
      <p:sp>
        <p:nvSpPr>
          <p:cNvPr id="8" name="Line Callout 1 7"/>
          <p:cNvSpPr/>
          <p:nvPr/>
        </p:nvSpPr>
        <p:spPr>
          <a:xfrm>
            <a:off x="803868" y="4202346"/>
            <a:ext cx="2053653" cy="727195"/>
          </a:xfrm>
          <a:prstGeom prst="borderCallout1">
            <a:avLst>
              <a:gd name="adj1" fmla="val 88837"/>
              <a:gd name="adj2" fmla="val 104806"/>
              <a:gd name="adj3" fmla="val 189190"/>
              <a:gd name="adj4" fmla="val 278159"/>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002060"/>
                </a:solidFill>
                <a:latin typeface="Cambria" panose="02040503050406030204" pitchFamily="18" charset="0"/>
                <a:ea typeface="Cambria" panose="02040503050406030204" pitchFamily="18" charset="0"/>
              </a:rPr>
              <a:t>Nước</a:t>
            </a:r>
            <a:endParaRPr lang="en-US" sz="3600">
              <a:solidFill>
                <a:srgbClr val="002060"/>
              </a:solidFill>
              <a:latin typeface="Cambria" panose="02040503050406030204" pitchFamily="18" charset="0"/>
              <a:ea typeface="Cambria" panose="02040503050406030204" pitchFamily="18" charset="0"/>
            </a:endParaRPr>
          </a:p>
        </p:txBody>
      </p:sp>
      <p:grpSp>
        <p:nvGrpSpPr>
          <p:cNvPr id="9" name="Group">
            <a:extLst>
              <a:ext uri="{FF2B5EF4-FFF2-40B4-BE49-F238E27FC236}">
                <a16:creationId xmlns:a16="http://schemas.microsoft.com/office/drawing/2014/main" id="{BC5BEAEB-E389-7C3C-041A-F2DB4F5AE20A}"/>
              </a:ext>
            </a:extLst>
          </p:cNvPr>
          <p:cNvGrpSpPr/>
          <p:nvPr/>
        </p:nvGrpSpPr>
        <p:grpSpPr>
          <a:xfrm>
            <a:off x="645419" y="1815057"/>
            <a:ext cx="2692316" cy="1411214"/>
            <a:chOff x="169315" y="525230"/>
            <a:chExt cx="14793873" cy="117147"/>
          </a:xfrm>
        </p:grpSpPr>
        <p:sp>
          <p:nvSpPr>
            <p:cNvPr id="10" name="Flowchart: Alternate Process 9">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184780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6046" y="3361324"/>
            <a:ext cx="4676931" cy="3191554"/>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5"/>
            <a:ext cx="11111527" cy="1357816"/>
            <a:chOff x="1147155" y="567816"/>
            <a:chExt cx="13337769" cy="44028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440285"/>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a:solidFill>
                    <a:srgbClr val="009999"/>
                  </a:solidFill>
                  <a:latin typeface="Cambria" panose="02040503050406030204" pitchFamily="18" charset="0"/>
                  <a:ea typeface="Cambria" panose="02040503050406030204" pitchFamily="18" charset="0"/>
                </a:rPr>
                <a:t>C</a:t>
              </a:r>
              <a:r>
                <a:rPr lang="nl-NL" sz="3800" b="1" smtClean="0">
                  <a:solidFill>
                    <a:srgbClr val="009999"/>
                  </a:solidFill>
                  <a:latin typeface="Cambria" panose="02040503050406030204" pitchFamily="18" charset="0"/>
                  <a:ea typeface="Cambria" panose="02040503050406030204" pitchFamily="18" charset="0"/>
                </a:rPr>
                <a:t>hia </a:t>
              </a:r>
              <a:r>
                <a:rPr lang="nl-NL" sz="3800" b="1">
                  <a:solidFill>
                    <a:srgbClr val="009999"/>
                  </a:solidFill>
                  <a:latin typeface="Cambria" panose="02040503050406030204" pitchFamily="18" charset="0"/>
                  <a:ea typeface="Cambria" panose="02040503050406030204" pitchFamily="18" charset="0"/>
                </a:rPr>
                <a:t>sẻ khả năng kì diệu của lá cây về tự tổng hợp các chất dinh dưỡng cần cho sự sống.</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37295" y="1470544"/>
            <a:ext cx="11317574" cy="2308324"/>
          </a:xfrm>
          <a:prstGeom prst="rect">
            <a:avLst/>
          </a:prstGeom>
          <a:noFill/>
        </p:spPr>
        <p:txBody>
          <a:bodyPr wrap="square">
            <a:spAutoFit/>
          </a:bodyPr>
          <a:lstStyle/>
          <a:p>
            <a:pPr algn="just"/>
            <a:r>
              <a:rPr lang="nl-NL" sz="3600">
                <a:solidFill>
                  <a:srgbClr val="002060"/>
                </a:solidFill>
                <a:latin typeface="Cambria" panose="02040503050406030204" pitchFamily="18" charset="0"/>
                <a:ea typeface="Cambria" panose="02040503050406030204" pitchFamily="18" charset="0"/>
              </a:rPr>
              <a:t>+ </a:t>
            </a:r>
            <a:r>
              <a:rPr lang="en-US" sz="3600" smtClean="0">
                <a:solidFill>
                  <a:srgbClr val="002060"/>
                </a:solidFill>
                <a:latin typeface="Cambria" panose="02040503050406030204" pitchFamily="18" charset="0"/>
                <a:ea typeface="Cambria" panose="02040503050406030204" pitchFamily="18" charset="0"/>
              </a:rPr>
              <a:t>Lưu ý các mũi tên đi vào trên sơ đồ.</a:t>
            </a:r>
            <a:endParaRPr lang="en-US" sz="3600">
              <a:solidFill>
                <a:srgbClr val="002060"/>
              </a:solidFill>
              <a:latin typeface="Cambria" panose="02040503050406030204" pitchFamily="18" charset="0"/>
              <a:ea typeface="Cambria" panose="02040503050406030204" pitchFamily="18" charset="0"/>
            </a:endParaRPr>
          </a:p>
          <a:p>
            <a:pPr algn="just"/>
            <a:r>
              <a:rPr lang="nl-NL" sz="3600">
                <a:solidFill>
                  <a:srgbClr val="002060"/>
                </a:solidFill>
                <a:latin typeface="Cambria" panose="02040503050406030204" pitchFamily="18" charset="0"/>
                <a:ea typeface="Cambria" panose="02040503050406030204" pitchFamily="18" charset="0"/>
              </a:rPr>
              <a:t>+ </a:t>
            </a:r>
            <a:r>
              <a:rPr lang="nl-NL" sz="3600" smtClean="0">
                <a:solidFill>
                  <a:srgbClr val="002060"/>
                </a:solidFill>
                <a:latin typeface="Cambria" panose="02040503050406030204" pitchFamily="18" charset="0"/>
                <a:ea typeface="Cambria" panose="02040503050406030204" pitchFamily="18" charset="0"/>
              </a:rPr>
              <a:t>Sản phẩm của quá trình đó là gì ?</a:t>
            </a:r>
          </a:p>
          <a:p>
            <a:pPr algn="just"/>
            <a:r>
              <a:rPr lang="nl-NL" sz="3600" smtClean="0">
                <a:solidFill>
                  <a:srgbClr val="002060"/>
                </a:solidFill>
                <a:latin typeface="Cambria" panose="02040503050406030204" pitchFamily="18" charset="0"/>
                <a:ea typeface="Cambria" panose="02040503050406030204" pitchFamily="18" charset="0"/>
              </a:rPr>
              <a:t>+ Nơi diễn ra quá trình quang hợp.</a:t>
            </a:r>
          </a:p>
          <a:p>
            <a:pPr algn="just"/>
            <a:r>
              <a:rPr lang="nl-NL" sz="3600" smtClean="0">
                <a:solidFill>
                  <a:srgbClr val="002060"/>
                </a:solidFill>
                <a:latin typeface="Cambria" panose="02040503050406030204" pitchFamily="18" charset="0"/>
                <a:ea typeface="Cambria" panose="02040503050406030204" pitchFamily="18" charset="0"/>
              </a:rPr>
              <a:t>+ Vì sao lá cây có màu xanh lục ?</a:t>
            </a:r>
            <a:endParaRPr lang="en-US" sz="36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427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3092784" y="147621"/>
            <a:ext cx="5741934" cy="807120"/>
            <a:chOff x="169315" y="525230"/>
            <a:chExt cx="14793873" cy="117147"/>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69315" y="525230"/>
              <a:ext cx="14793873" cy="117147"/>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345991" y="533662"/>
              <a:ext cx="14440521" cy="99641"/>
            </a:xfrm>
            <a:prstGeom prst="rect">
              <a:avLst/>
            </a:prstGeom>
            <a:noFill/>
          </p:spPr>
          <p:txBody>
            <a:bodyPr wrap="square">
              <a:spAutoFit/>
            </a:bodyPr>
            <a:lstStyle/>
            <a:p>
              <a:pPr algn="ctr"/>
              <a:r>
                <a:rPr lang="en-US" sz="3600" b="1" i="0" smtClean="0">
                  <a:solidFill>
                    <a:srgbClr val="FF0000"/>
                  </a:solidFill>
                  <a:effectLst/>
                  <a:latin typeface="Cambria" panose="02040503050406030204" pitchFamily="18" charset="0"/>
                </a:rPr>
                <a:t>Quá trình quang hợp.</a:t>
              </a:r>
              <a:endParaRPr lang="en-US" sz="3600" b="1" dirty="0">
                <a:solidFill>
                  <a:srgbClr val="FF0000"/>
                </a:solidFill>
                <a:latin typeface="Cambria" panose="02040503050406030204" pitchFamily="18" charset="0"/>
              </a:endParaRPr>
            </a:p>
          </p:txBody>
        </p:sp>
      </p:grpSp>
      <p:sp>
        <p:nvSpPr>
          <p:cNvPr id="5" name="TextBox 4">
            <a:extLst>
              <a:ext uri="{FF2B5EF4-FFF2-40B4-BE49-F238E27FC236}">
                <a16:creationId xmlns:a16="http://schemas.microsoft.com/office/drawing/2014/main" id="{29BE03B6-D817-4F39-8CAE-CA499A08CDF0}"/>
              </a:ext>
            </a:extLst>
          </p:cNvPr>
          <p:cNvSpPr txBox="1"/>
          <p:nvPr/>
        </p:nvSpPr>
        <p:spPr>
          <a:xfrm>
            <a:off x="218461" y="2647420"/>
            <a:ext cx="30639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rPr>
              <a:t>các-bô-nic</a:t>
            </a:r>
            <a:endParaRPr kumimoji="0" lang="vi-VN" sz="3200" b="1" i="0" u="none" strike="noStrike" kern="1200" cap="none" spc="0" normalizeH="0" baseline="0" noProof="0" dirty="0">
              <a:ln>
                <a:noFill/>
              </a:ln>
              <a:solidFill>
                <a:srgbClr val="F28518"/>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42AACFFA-C0CB-40C8-BE74-41AA6FC4168F}"/>
              </a:ext>
            </a:extLst>
          </p:cNvPr>
          <p:cNvSpPr txBox="1"/>
          <p:nvPr/>
        </p:nvSpPr>
        <p:spPr>
          <a:xfrm>
            <a:off x="9707976" y="1489676"/>
            <a:ext cx="2024216"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THẢI RA</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pic>
        <p:nvPicPr>
          <p:cNvPr id="7" name="Picture 6">
            <a:extLst>
              <a:ext uri="{FF2B5EF4-FFF2-40B4-BE49-F238E27FC236}">
                <a16:creationId xmlns:a16="http://schemas.microsoft.com/office/drawing/2014/main" id="{063D14C5-3FFA-47E7-B0C8-FE52011C6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3842" y="503583"/>
            <a:ext cx="8342210" cy="6858000"/>
          </a:xfrm>
          <a:prstGeom prst="rect">
            <a:avLst/>
          </a:prstGeom>
        </p:spPr>
      </p:pic>
      <p:sp>
        <p:nvSpPr>
          <p:cNvPr id="8" name="TextBox 7">
            <a:extLst>
              <a:ext uri="{FF2B5EF4-FFF2-40B4-BE49-F238E27FC236}">
                <a16:creationId xmlns:a16="http://schemas.microsoft.com/office/drawing/2014/main" id="{5DB51973-D847-49A2-A0FD-4C6BC85A79D9}"/>
              </a:ext>
            </a:extLst>
          </p:cNvPr>
          <p:cNvSpPr txBox="1"/>
          <p:nvPr/>
        </p:nvSpPr>
        <p:spPr>
          <a:xfrm>
            <a:off x="388729" y="1629110"/>
            <a:ext cx="2011680"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LẤY VÀO</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cxnSp>
        <p:nvCxnSpPr>
          <p:cNvPr id="9" name="Straight Arrow Connector 8">
            <a:extLst>
              <a:ext uri="{FF2B5EF4-FFF2-40B4-BE49-F238E27FC236}">
                <a16:creationId xmlns:a16="http://schemas.microsoft.com/office/drawing/2014/main" id="{F4A0A86C-6A8C-4D2F-8FF7-1267549A4793}"/>
              </a:ext>
            </a:extLst>
          </p:cNvPr>
          <p:cNvCxnSpPr>
            <a:cxnSpLocks/>
          </p:cNvCxnSpPr>
          <p:nvPr/>
        </p:nvCxnSpPr>
        <p:spPr>
          <a:xfrm>
            <a:off x="1394569" y="3286871"/>
            <a:ext cx="2195796" cy="825525"/>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78BE32-5779-4D96-9998-2A0FFA897969}"/>
              </a:ext>
            </a:extLst>
          </p:cNvPr>
          <p:cNvCxnSpPr>
            <a:cxnSpLocks/>
          </p:cNvCxnSpPr>
          <p:nvPr/>
        </p:nvCxnSpPr>
        <p:spPr>
          <a:xfrm flipH="1">
            <a:off x="8104469" y="3736830"/>
            <a:ext cx="2518707" cy="1100845"/>
          </a:xfrm>
          <a:prstGeom prst="straightConnector1">
            <a:avLst/>
          </a:prstGeom>
          <a:ln w="38100">
            <a:solidFill>
              <a:schemeClr val="accent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A86F666-5AC2-40F9-97F2-457148C17827}"/>
              </a:ext>
            </a:extLst>
          </p:cNvPr>
          <p:cNvSpPr txBox="1"/>
          <p:nvPr/>
        </p:nvSpPr>
        <p:spPr>
          <a:xfrm>
            <a:off x="9956052" y="3090499"/>
            <a:ext cx="19287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Khí</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b="1" noProof="0" smtClean="0">
                <a:solidFill>
                  <a:srgbClr val="0070C0"/>
                </a:solidFill>
                <a:latin typeface="Cambria" panose="02040503050406030204" pitchFamily="18" charset="0"/>
                <a:ea typeface="Cambria" panose="02040503050406030204" pitchFamily="18" charset="0"/>
                <a:cs typeface="Arial" panose="020B0604020202020204" pitchFamily="34" charset="0"/>
              </a:rPr>
              <a:t>ô-</a:t>
            </a:r>
            <a:r>
              <a:rPr kumimoji="0" lang="en-US" sz="36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xi</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6" name="图片 12">
            <a:extLst>
              <a:ext uri="{FF2B5EF4-FFF2-40B4-BE49-F238E27FC236}">
                <a16:creationId xmlns:a16="http://schemas.microsoft.com/office/drawing/2014/main" id="{3832D80D-81B0-4393-8185-F8A424A23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94381" y="764578"/>
            <a:ext cx="2196846" cy="2196846"/>
          </a:xfrm>
          <a:prstGeom prst="rect">
            <a:avLst/>
          </a:prstGeom>
        </p:spPr>
      </p:pic>
    </p:spTree>
    <p:extLst>
      <p:ext uri="{BB962C8B-B14F-4D97-AF65-F5344CB8AC3E}">
        <p14:creationId xmlns:p14="http://schemas.microsoft.com/office/powerpoint/2010/main" val="2864143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16007"/>
            </a:xfrm>
            <a:prstGeom prst="rect">
              <a:avLst/>
            </a:prstGeom>
            <a:noFill/>
          </p:spPr>
          <p:txBody>
            <a:bodyPr wrap="square">
              <a:spAutoFit/>
            </a:bodyPr>
            <a:lstStyle/>
            <a:p>
              <a:pPr algn="just"/>
              <a:r>
                <a:rPr lang="nl-NL" sz="3600" b="1" smtClean="0">
                  <a:solidFill>
                    <a:srgbClr val="009999"/>
                  </a:solidFill>
                  <a:latin typeface="Cambria" panose="02040503050406030204" pitchFamily="18" charset="0"/>
                  <a:ea typeface="Cambria" panose="02040503050406030204" pitchFamily="18" charset="0"/>
                </a:rPr>
                <a:t>    </a:t>
              </a:r>
              <a:r>
                <a:rPr lang="nl-NL" sz="3600" b="1">
                  <a:solidFill>
                    <a:srgbClr val="009999"/>
                  </a:solidFill>
                  <a:latin typeface="Cambria" panose="02040503050406030204" pitchFamily="18" charset="0"/>
                  <a:ea typeface="Cambria" panose="02040503050406030204" pitchFamily="18" charset="0"/>
                </a:rPr>
                <a:t>Lá cây có khả năng thu nhận ánh sáng mặt trời, tự tổng hợp nên các chất dinh dưỡng cần cho sự sống từ các chất như khí các-bô-níc, nước nhờ quá trình quang hợp, đồng thời thải ra khí ô-xi. Ngoài lá cây thì những phần trên cây có màu xanh lục cũng có khả năng quang hợp.</a:t>
              </a:r>
              <a:endParaRPr lang="en-US" sz="36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9867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629587" y="1693888"/>
            <a:ext cx="6524248" cy="3970318"/>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Lá cây thường có màu xanh lục do trong lá cây có chứa các chất diệp lục. Chất diệp lục có khả năng hấp thụ ánh sáng mặt trời giúp lá cây tổng hợp được chất dinh dưỡng.</a:t>
            </a:r>
            <a:endParaRPr lang="en-US" sz="3600" b="1">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043" y="3660584"/>
            <a:ext cx="4159447" cy="27748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043" y="739147"/>
            <a:ext cx="4159447" cy="2689776"/>
          </a:xfrm>
          <a:prstGeom prst="rect">
            <a:avLst/>
          </a:prstGeom>
        </p:spPr>
      </p:pic>
    </p:spTree>
    <p:extLst>
      <p:ext uri="{BB962C8B-B14F-4D97-AF65-F5344CB8AC3E}">
        <p14:creationId xmlns:p14="http://schemas.microsoft.com/office/powerpoint/2010/main" val="232853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9" name="Picture 18"/>
          <p:cNvPicPr>
            <a:picLocks noChangeAspect="1"/>
          </p:cNvPicPr>
          <p:nvPr/>
        </p:nvPicPr>
        <p:blipFill>
          <a:blip r:embed="rId10"/>
          <a:stretch>
            <a:fillRect/>
          </a:stretch>
        </p:blipFill>
        <p:spPr>
          <a:xfrm>
            <a:off x="8306269" y="2613601"/>
            <a:ext cx="3097036" cy="1847248"/>
          </a:xfrm>
          <a:prstGeom prst="rect">
            <a:avLst/>
          </a:prstGeom>
        </p:spPr>
      </p:pic>
      <p:pic>
        <p:nvPicPr>
          <p:cNvPr id="20" name="Picture 19"/>
          <p:cNvPicPr>
            <a:picLocks noChangeAspect="1"/>
          </p:cNvPicPr>
          <p:nvPr/>
        </p:nvPicPr>
        <p:blipFill>
          <a:blip r:embed="rId11"/>
          <a:stretch>
            <a:fillRect/>
          </a:stretch>
        </p:blipFill>
        <p:spPr>
          <a:xfrm>
            <a:off x="1181095" y="1843917"/>
            <a:ext cx="6822015" cy="3792041"/>
          </a:xfrm>
          <a:prstGeom prst="rect">
            <a:avLst/>
          </a:prstGeom>
        </p:spPr>
      </p:pic>
    </p:spTree>
    <p:extLst>
      <p:ext uri="{BB962C8B-B14F-4D97-AF65-F5344CB8AC3E}">
        <p14:creationId xmlns:p14="http://schemas.microsoft.com/office/powerpoint/2010/main" val="190778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477547"/>
            <a:ext cx="11111527" cy="829649"/>
            <a:chOff x="1147155" y="572516"/>
            <a:chExt cx="13337769"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1. Quan sát hình 9,</a:t>
              </a:r>
              <a:r>
                <a:rPr kumimoji="0" lang="en-US" sz="4400" b="1" i="0" u="none" strike="noStrike" kern="1200" cap="none" spc="0" normalizeH="0" noProof="0" smtClean="0">
                  <a:ln>
                    <a:noFill/>
                  </a:ln>
                  <a:solidFill>
                    <a:srgbClr val="009999"/>
                  </a:solidFill>
                  <a:effectLst/>
                  <a:uLnTx/>
                  <a:uFillTx/>
                  <a:latin typeface="Cambria" panose="02040503050406030204" pitchFamily="18" charset="0"/>
                  <a:ea typeface="+mn-ea"/>
                  <a:cs typeface="+mn-cs"/>
                </a:rPr>
                <a:t> 10</a:t>
              </a:r>
              <a:endParaRPr kumimoji="0" lang="en-US" sz="4400" b="1" i="0" u="none" strike="noStrike" kern="1200" cap="none" spc="0" normalizeH="0" baseline="0" noProof="0" dirty="0">
                <a:ln>
                  <a:noFill/>
                </a:ln>
                <a:solidFill>
                  <a:srgbClr val="009999"/>
                </a:solidFill>
                <a:effectLst/>
                <a:uLnTx/>
                <a:uFillTx/>
                <a:latin typeface="Cambria" panose="02040503050406030204" pitchFamily="18" charset="0"/>
                <a:ea typeface="+mn-ea"/>
                <a:cs typeface="+mn-cs"/>
              </a:endParaRPr>
            </a:p>
          </p:txBody>
        </p:sp>
      </p:gr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969169" y="1414774"/>
            <a:ext cx="6864461" cy="5005012"/>
          </a:xfrm>
          <a:prstGeom prst="rect">
            <a:avLst/>
          </a:prstGeom>
        </p:spPr>
      </p:pic>
      <p:grpSp>
        <p:nvGrpSpPr>
          <p:cNvPr id="10" name="Group">
            <a:extLst>
              <a:ext uri="{FF2B5EF4-FFF2-40B4-BE49-F238E27FC236}">
                <a16:creationId xmlns:a16="http://schemas.microsoft.com/office/drawing/2014/main" id="{BC5BEAEB-E389-7C3C-041A-F2DB4F5AE20A}"/>
              </a:ext>
            </a:extLst>
          </p:cNvPr>
          <p:cNvGrpSpPr/>
          <p:nvPr/>
        </p:nvGrpSpPr>
        <p:grpSpPr>
          <a:xfrm>
            <a:off x="336176" y="1561445"/>
            <a:ext cx="4518212" cy="5027605"/>
            <a:chOff x="169315" y="525230"/>
            <a:chExt cx="14793873" cy="252222"/>
          </a:xfrm>
        </p:grpSpPr>
        <p:sp>
          <p:nvSpPr>
            <p:cNvPr id="11" name="Flowchart: Alternate Process 10">
              <a:extLst>
                <a:ext uri="{FF2B5EF4-FFF2-40B4-BE49-F238E27FC236}">
                  <a16:creationId xmlns:a16="http://schemas.microsoft.com/office/drawing/2014/main" id="{5B6713E3-A5F2-5E0D-4DA0-706415FDF64C}"/>
                </a:ext>
              </a:extLst>
            </p:cNvPr>
            <p:cNvSpPr/>
            <p:nvPr/>
          </p:nvSpPr>
          <p:spPr>
            <a:xfrm>
              <a:off x="169315" y="525230"/>
              <a:ext cx="14793873" cy="252222"/>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FF6F49AC-3F83-46CA-AC9E-5A46576F40A2}"/>
                </a:ext>
              </a:extLst>
            </p:cNvPr>
            <p:cNvSpPr txBox="1"/>
            <p:nvPr/>
          </p:nvSpPr>
          <p:spPr>
            <a:xfrm>
              <a:off x="347183" y="531908"/>
              <a:ext cx="14440523" cy="180652"/>
            </a:xfrm>
            <a:prstGeom prst="rect">
              <a:avLst/>
            </a:prstGeom>
            <a:noFill/>
          </p:spPr>
          <p:txBody>
            <a:bodyPr wrap="square">
              <a:spAutoFit/>
            </a:bodyPr>
            <a:lstStyle/>
            <a:p>
              <a:pPr algn="just"/>
              <a:r>
                <a:rPr lang="en-US" sz="3800" smtClean="0">
                  <a:latin typeface="Cambria" panose="02040503050406030204" pitchFamily="18" charset="0"/>
                  <a:ea typeface="Cambria" panose="02040503050406030204" pitchFamily="18" charset="0"/>
                </a:rPr>
                <a:t>- Hãy mô tả sự trao đổi khí của thực vật với môi trường.</a:t>
              </a:r>
              <a:endParaRPr lang="en-US" sz="3800">
                <a:latin typeface="Cambria" panose="02040503050406030204" pitchFamily="18" charset="0"/>
                <a:ea typeface="Cambria" panose="02040503050406030204" pitchFamily="18" charset="0"/>
              </a:endParaRPr>
            </a:p>
            <a:p>
              <a:pPr algn="just"/>
              <a:r>
                <a:rPr lang="nl-NL" sz="3800" smtClean="0">
                  <a:latin typeface="Cambria" panose="02040503050406030204" pitchFamily="18" charset="0"/>
                  <a:ea typeface="Cambria" panose="02040503050406030204" pitchFamily="18" charset="0"/>
                </a:rPr>
                <a:t>- Sự trao đổi khí với môi trường khi thực vật quang hợp và hô hấp khác nhau như thế nào?</a:t>
              </a:r>
              <a:endParaRPr lang="en-US" sz="38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0095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quang hợp ở thực vật. Quá trình quang hợp diễn 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0121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141243" y="294005"/>
            <a:ext cx="7206214" cy="1508443"/>
          </a:xfrm>
          <a:prstGeom prst="rect">
            <a:avLst/>
          </a:prstGeom>
        </p:spPr>
      </p:pic>
      <p:sp>
        <p:nvSpPr>
          <p:cNvPr id="3" name="TextBox 2"/>
          <p:cNvSpPr txBox="1"/>
          <p:nvPr/>
        </p:nvSpPr>
        <p:spPr>
          <a:xfrm>
            <a:off x="649931" y="1502002"/>
            <a:ext cx="1107773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 Trình bày được thực vật có khả năng tự tổng hợp chất dinh dưỡng cần cho sự sống từ khí các-bô-níc và nước.</a:t>
            </a:r>
          </a:p>
          <a:p>
            <a:pPr algn="just"/>
            <a:r>
              <a:rPr lang="en-US" sz="3200" b="1">
                <a:solidFill>
                  <a:schemeClr val="accent6">
                    <a:lumMod val="75000"/>
                  </a:schemeClr>
                </a:solidFill>
                <a:latin typeface="Cambria" panose="02040503050406030204" pitchFamily="18" charset="0"/>
                <a:ea typeface="Cambria" panose="02040503050406030204" pitchFamily="18" charset="0"/>
              </a:rPr>
              <a:t>- Vẽ được sơ đồ đơn giản về sự trao đổi khí của thực vật với môi trường.</a:t>
            </a:r>
          </a:p>
          <a:p>
            <a:pPr algn="just"/>
            <a:r>
              <a:rPr lang="en-US" sz="3200" b="1">
                <a:solidFill>
                  <a:schemeClr val="accent6">
                    <a:lumMod val="75000"/>
                  </a:schemeClr>
                </a:solidFill>
                <a:latin typeface="Cambria" panose="02040503050406030204" pitchFamily="18" charset="0"/>
                <a:ea typeface="Cambria" panose="02040503050406030204" pitchFamily="18" charset="0"/>
              </a:rPr>
              <a:t>- Vận dụng kiến thức về nhu cầu sống và trao đổi khí ở thực vật giải thích được một số hiện tượng trong tự nhiên.</a:t>
            </a:r>
          </a:p>
          <a:p>
            <a:pPr algn="just"/>
            <a:r>
              <a:rPr lang="en-US" sz="3200" b="1">
                <a:solidFill>
                  <a:schemeClr val="accent6">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spTree>
    <p:extLst>
      <p:ext uri="{BB962C8B-B14F-4D97-AF65-F5344CB8AC3E}">
        <p14:creationId xmlns:p14="http://schemas.microsoft.com/office/powerpoint/2010/main" val="1664911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28647" y="763827"/>
            <a:ext cx="4288729" cy="609417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9,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50" y="951493"/>
            <a:ext cx="6594198" cy="3046988"/>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quang hợp thực vật </a:t>
            </a:r>
            <a:r>
              <a:rPr lang="nl-NL" sz="3200" b="1" smtClean="0">
                <a:solidFill>
                  <a:srgbClr val="0070C0"/>
                </a:solidFill>
                <a:latin typeface="Cambria" panose="02040503050406030204" pitchFamily="18" charset="0"/>
                <a:ea typeface="Cambria" panose="02040503050406030204" pitchFamily="18" charset="0"/>
              </a:rPr>
              <a:t>lấy vào </a:t>
            </a:r>
            <a:r>
              <a:rPr lang="nl-NL" sz="3200" b="1">
                <a:solidFill>
                  <a:srgbClr val="0070C0"/>
                </a:solidFill>
                <a:latin typeface="Cambria" panose="02040503050406030204" pitchFamily="18" charset="0"/>
                <a:ea typeface="Cambria" panose="02040503050406030204" pitchFamily="18" charset="0"/>
              </a:rPr>
              <a:t>khí các-bô- níc, ánh sáng, nước và thải ra khí ô-xi. Quá trình quang hợp diễn ra vào ban ngày khi có ánh sáng mặt trời và chủ yếu ở lá.</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480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631424" y="951493"/>
            <a:ext cx="6361047" cy="2062103"/>
          </a:xfrm>
          <a:prstGeom prst="rect">
            <a:avLst/>
          </a:prstGeom>
          <a:noFill/>
        </p:spPr>
        <p:txBody>
          <a:bodyPr wrap="square">
            <a:spAutoFit/>
          </a:bodyPr>
          <a:lstStyle/>
          <a:p>
            <a:pPr algn="just"/>
            <a:r>
              <a:rPr lang="nl-NL" sz="3200" b="1" smtClean="0">
                <a:latin typeface="Cambria" panose="02040503050406030204" pitchFamily="18" charset="0"/>
                <a:ea typeface="Cambria" panose="02040503050406030204" pitchFamily="18" charset="0"/>
              </a:rPr>
              <a:t>- Mô </a:t>
            </a:r>
            <a:r>
              <a:rPr lang="nl-NL" sz="3200" b="1">
                <a:latin typeface="Cambria" panose="02040503050406030204" pitchFamily="18" charset="0"/>
                <a:ea typeface="Cambria" panose="02040503050406030204" pitchFamily="18" charset="0"/>
              </a:rPr>
              <a:t>tả sự trao đổi khí trong quá trình </a:t>
            </a:r>
            <a:r>
              <a:rPr lang="nl-NL" sz="3200" b="1" smtClean="0">
                <a:latin typeface="Cambria" panose="02040503050406030204" pitchFamily="18" charset="0"/>
                <a:ea typeface="Cambria" panose="02040503050406030204" pitchFamily="18" charset="0"/>
              </a:rPr>
              <a:t>hô hấp ở </a:t>
            </a:r>
            <a:r>
              <a:rPr lang="nl-NL" sz="3200" b="1">
                <a:latin typeface="Cambria" panose="02040503050406030204" pitchFamily="18" charset="0"/>
                <a:ea typeface="Cambria" panose="02040503050406030204" pitchFamily="18" charset="0"/>
              </a:rPr>
              <a:t>thực vật. Quá trình </a:t>
            </a:r>
            <a:r>
              <a:rPr lang="nl-NL" sz="3200" b="1" smtClean="0">
                <a:latin typeface="Cambria" panose="02040503050406030204" pitchFamily="18" charset="0"/>
                <a:ea typeface="Cambria" panose="02040503050406030204" pitchFamily="18" charset="0"/>
              </a:rPr>
              <a:t>hô hấp diễn </a:t>
            </a:r>
            <a:r>
              <a:rPr lang="nl-NL" sz="3200" b="1">
                <a:latin typeface="Cambria" panose="02040503050406030204" pitchFamily="18" charset="0"/>
                <a:ea typeface="Cambria" panose="02040503050406030204" pitchFamily="18" charset="0"/>
              </a:rPr>
              <a:t>ra vào thời gian nào, ở đâu?</a:t>
            </a:r>
            <a:endParaRPr lang="en-US"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00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15200" y="814276"/>
            <a:ext cx="4571259" cy="569826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7300" y="3684495"/>
            <a:ext cx="4144236" cy="2828041"/>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505849" y="148256"/>
            <a:ext cx="11111527" cy="701731"/>
            <a:chOff x="1147155" y="567816"/>
            <a:chExt cx="13337769" cy="22754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22284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67816"/>
              <a:ext cx="13337769" cy="227543"/>
            </a:xfrm>
            <a:prstGeom prst="rect">
              <a:avLst/>
            </a:prstGeom>
            <a:noFill/>
          </p:spPr>
          <p:txBody>
            <a:bodyPr wrap="square">
              <a:spAutoFit/>
            </a:bodyPr>
            <a:lstStyle/>
            <a:p>
              <a:pPr algn="ctr">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Quan sát hình 10, đọc thông tin hãy:</a:t>
              </a:r>
              <a:endParaRPr lang="en-US" sz="3800" b="1">
                <a:solidFill>
                  <a:srgbClr val="009999"/>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FF6F49AC-3F83-46CA-AC9E-5A46576F40A2}"/>
              </a:ext>
            </a:extLst>
          </p:cNvPr>
          <p:cNvSpPr txBox="1"/>
          <p:nvPr/>
        </p:nvSpPr>
        <p:spPr>
          <a:xfrm>
            <a:off x="505849" y="951493"/>
            <a:ext cx="6580751" cy="2554545"/>
          </a:xfrm>
          <a:prstGeom prst="rect">
            <a:avLst/>
          </a:prstGeom>
          <a:noFill/>
        </p:spPr>
        <p:txBody>
          <a:bodyPr wrap="square">
            <a:spAutoFit/>
          </a:bodyPr>
          <a:lstStyle/>
          <a:p>
            <a:pPr algn="just"/>
            <a:r>
              <a:rPr lang="nl-NL" sz="3200" b="1">
                <a:solidFill>
                  <a:srgbClr val="0070C0"/>
                </a:solidFill>
                <a:latin typeface="Cambria" panose="02040503050406030204" pitchFamily="18" charset="0"/>
                <a:ea typeface="Cambria" panose="02040503050406030204" pitchFamily="18" charset="0"/>
              </a:rPr>
              <a:t>- Trong quá trình hô hấp thực vật lấy khí ô-xi và thải ra khí các-bô-níc. Quá trình hô hấp diễn ra cả ngày và đêm và ở tất cả các bộ phận của cây.</a:t>
            </a:r>
            <a:endParaRPr lang="en-US" sz="32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574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630941" y="162754"/>
            <a:ext cx="10687849" cy="1295347"/>
            <a:chOff x="1147156" y="572516"/>
            <a:chExt cx="13337768" cy="42002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420028"/>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392952" y="611814"/>
              <a:ext cx="12922346" cy="357282"/>
            </a:xfrm>
            <a:prstGeom prst="rect">
              <a:avLst/>
            </a:prstGeom>
            <a:noFill/>
          </p:spPr>
          <p:txBody>
            <a:bodyPr wrap="square">
              <a:spAutoFit/>
            </a:bodyPr>
            <a:lstStyle/>
            <a:p>
              <a:pPr algn="just">
                <a:lnSpc>
                  <a:spcPct val="80000"/>
                </a:lnSpc>
              </a:pPr>
              <a:r>
                <a:rPr lang="en-US" sz="4400" b="1" i="0" smtClean="0">
                  <a:solidFill>
                    <a:srgbClr val="009999"/>
                  </a:solidFill>
                  <a:effectLst/>
                  <a:latin typeface="Cambria" panose="02040503050406030204" pitchFamily="18" charset="0"/>
                </a:rPr>
                <a:t> </a:t>
              </a:r>
              <a:r>
                <a:rPr lang="nl-NL" sz="3800">
                  <a:latin typeface="Cambria" panose="02040503050406030204" pitchFamily="18" charset="0"/>
                  <a:ea typeface="Cambria" panose="02040503050406030204" pitchFamily="18" charset="0"/>
                </a:rPr>
                <a:t>Sự trao đổi khí với môi trường khi thực vật </a:t>
              </a:r>
              <a:r>
                <a:rPr lang="nl-NL" sz="3800" b="1">
                  <a:solidFill>
                    <a:srgbClr val="C00000"/>
                  </a:solidFill>
                  <a:latin typeface="Cambria" panose="02040503050406030204" pitchFamily="18" charset="0"/>
                  <a:ea typeface="Cambria" panose="02040503050406030204" pitchFamily="18" charset="0"/>
                </a:rPr>
                <a:t>quang hợp</a:t>
              </a:r>
              <a:r>
                <a:rPr lang="nl-NL" sz="3800">
                  <a:latin typeface="Cambria" panose="02040503050406030204" pitchFamily="18" charset="0"/>
                  <a:ea typeface="Cambria" panose="02040503050406030204" pitchFamily="18" charset="0"/>
                </a:rPr>
                <a:t> và </a:t>
              </a:r>
              <a:r>
                <a:rPr lang="nl-NL" sz="3800" b="1">
                  <a:solidFill>
                    <a:srgbClr val="00B050"/>
                  </a:solidFill>
                  <a:latin typeface="Cambria" panose="02040503050406030204" pitchFamily="18" charset="0"/>
                  <a:ea typeface="Cambria" panose="02040503050406030204" pitchFamily="18" charset="0"/>
                </a:rPr>
                <a:t>hô hấp </a:t>
              </a:r>
              <a:r>
                <a:rPr lang="nl-NL" sz="3800">
                  <a:latin typeface="Cambria" panose="02040503050406030204" pitchFamily="18" charset="0"/>
                  <a:ea typeface="Cambria" panose="02040503050406030204" pitchFamily="18" charset="0"/>
                </a:rPr>
                <a:t>khác nhau như thế nào?</a:t>
              </a:r>
              <a:endParaRPr lang="en-US" sz="3800">
                <a:latin typeface="Cambria" panose="02040503050406030204" pitchFamily="18" charset="0"/>
                <a:ea typeface="Cambria" panose="02040503050406030204"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265387740"/>
              </p:ext>
            </p:extLst>
          </p:nvPr>
        </p:nvGraphicFramePr>
        <p:xfrm>
          <a:off x="630939" y="1705230"/>
          <a:ext cx="10687850" cy="4375116"/>
        </p:xfrm>
        <a:graphic>
          <a:graphicData uri="http://schemas.openxmlformats.org/drawingml/2006/table">
            <a:tbl>
              <a:tblPr firstRow="1" bandRow="1">
                <a:tableStyleId>{D7AC3CCA-C797-4891-BE02-D94E43425B78}</a:tableStyleId>
              </a:tblPr>
              <a:tblGrid>
                <a:gridCol w="3040172">
                  <a:extLst>
                    <a:ext uri="{9D8B030D-6E8A-4147-A177-3AD203B41FA5}">
                      <a16:colId xmlns:a16="http://schemas.microsoft.com/office/drawing/2014/main" val="1910709688"/>
                    </a:ext>
                  </a:extLst>
                </a:gridCol>
                <a:gridCol w="4085061">
                  <a:extLst>
                    <a:ext uri="{9D8B030D-6E8A-4147-A177-3AD203B41FA5}">
                      <a16:colId xmlns:a16="http://schemas.microsoft.com/office/drawing/2014/main" val="2248522969"/>
                    </a:ext>
                  </a:extLst>
                </a:gridCol>
                <a:gridCol w="3562617">
                  <a:extLst>
                    <a:ext uri="{9D8B030D-6E8A-4147-A177-3AD203B41FA5}">
                      <a16:colId xmlns:a16="http://schemas.microsoft.com/office/drawing/2014/main" val="3568163499"/>
                    </a:ext>
                  </a:extLst>
                </a:gridCol>
              </a:tblGrid>
              <a:tr h="857559">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pPr algn="ctr"/>
                      <a:r>
                        <a:rPr lang="en-US" sz="3600" smtClean="0">
                          <a:solidFill>
                            <a:srgbClr val="C00000"/>
                          </a:solidFill>
                          <a:latin typeface="Cambria" panose="02040503050406030204" pitchFamily="18" charset="0"/>
                          <a:ea typeface="Cambria" panose="02040503050406030204" pitchFamily="18" charset="0"/>
                        </a:rPr>
                        <a:t>QUANG</a:t>
                      </a:r>
                      <a:r>
                        <a:rPr lang="en-US" sz="3600" baseline="0" smtClean="0">
                          <a:solidFill>
                            <a:srgbClr val="C00000"/>
                          </a:solidFill>
                          <a:latin typeface="Cambria" panose="02040503050406030204" pitchFamily="18" charset="0"/>
                          <a:ea typeface="Cambria" panose="02040503050406030204" pitchFamily="18" charset="0"/>
                        </a:rPr>
                        <a:t> HỢP</a:t>
                      </a:r>
                      <a:endParaRPr lang="en-US" sz="3600">
                        <a:solidFill>
                          <a:srgbClr val="C0000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3600" smtClean="0">
                          <a:solidFill>
                            <a:srgbClr val="00B050"/>
                          </a:solidFill>
                          <a:latin typeface="Cambria" panose="02040503050406030204" pitchFamily="18" charset="0"/>
                          <a:ea typeface="Cambria" panose="02040503050406030204" pitchFamily="18" charset="0"/>
                        </a:rPr>
                        <a:t>HÔ</a:t>
                      </a:r>
                      <a:r>
                        <a:rPr lang="en-US" sz="3600" baseline="0" smtClean="0">
                          <a:solidFill>
                            <a:srgbClr val="00B050"/>
                          </a:solidFill>
                          <a:latin typeface="Cambria" panose="02040503050406030204" pitchFamily="18" charset="0"/>
                          <a:ea typeface="Cambria" panose="02040503050406030204" pitchFamily="18" charset="0"/>
                        </a:rPr>
                        <a:t> HẤP</a:t>
                      </a:r>
                      <a:endParaRPr lang="en-US" sz="3600">
                        <a:solidFill>
                          <a:srgbClr val="00B050"/>
                        </a:solidFill>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921077883"/>
                  </a:ext>
                </a:extLst>
              </a:tr>
              <a:tr h="857559">
                <a:tc>
                  <a:txBody>
                    <a:bodyPr/>
                    <a:lstStyle/>
                    <a:p>
                      <a:pPr algn="just"/>
                      <a:r>
                        <a:rPr lang="en-US" sz="2800" b="1" smtClean="0">
                          <a:latin typeface="Cambria" panose="02040503050406030204" pitchFamily="18" charset="0"/>
                          <a:ea typeface="Cambria" panose="02040503050406030204" pitchFamily="18" charset="0"/>
                        </a:rPr>
                        <a:t>Thời</a:t>
                      </a:r>
                      <a:r>
                        <a:rPr lang="en-US" sz="2800" b="1" baseline="0" smtClean="0">
                          <a:latin typeface="Cambria" panose="02040503050406030204" pitchFamily="18" charset="0"/>
                          <a:ea typeface="Cambria" panose="02040503050406030204" pitchFamily="18" charset="0"/>
                        </a:rPr>
                        <a:t> gian diễn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4289990666"/>
                  </a:ext>
                </a:extLst>
              </a:tr>
              <a:tr h="857559">
                <a:tc>
                  <a:txBody>
                    <a:bodyPr/>
                    <a:lstStyle/>
                    <a:p>
                      <a:pPr algn="just"/>
                      <a:r>
                        <a:rPr lang="en-US" sz="2800" b="1" smtClean="0">
                          <a:latin typeface="Cambria" panose="02040503050406030204" pitchFamily="18" charset="0"/>
                          <a:ea typeface="Cambria" panose="02040503050406030204" pitchFamily="18" charset="0"/>
                        </a:rPr>
                        <a:t>Bộ phận</a:t>
                      </a:r>
                      <a:r>
                        <a:rPr lang="en-US" sz="2800" b="1" baseline="0" smtClean="0">
                          <a:latin typeface="Cambria" panose="02040503050406030204" pitchFamily="18" charset="0"/>
                          <a:ea typeface="Cambria" panose="02040503050406030204" pitchFamily="18" charset="0"/>
                        </a:rPr>
                        <a:t> thực hiện</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768022929"/>
                  </a:ext>
                </a:extLst>
              </a:tr>
              <a:tr h="857559">
                <a:tc>
                  <a:txBody>
                    <a:bodyPr/>
                    <a:lstStyle/>
                    <a:p>
                      <a:pPr algn="just"/>
                      <a:r>
                        <a:rPr lang="en-US" sz="2800" b="1" smtClean="0">
                          <a:latin typeface="Cambria" panose="02040503050406030204" pitchFamily="18" charset="0"/>
                          <a:ea typeface="Cambria" panose="02040503050406030204" pitchFamily="18" charset="0"/>
                        </a:rPr>
                        <a:t>Thực vật</a:t>
                      </a:r>
                      <a:r>
                        <a:rPr lang="en-US" sz="2800" b="1" baseline="0" smtClean="0">
                          <a:latin typeface="Cambria" panose="02040503050406030204" pitchFamily="18" charset="0"/>
                          <a:ea typeface="Cambria" panose="02040503050406030204" pitchFamily="18" charset="0"/>
                        </a:rPr>
                        <a:t> lấy vào</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1922593683"/>
                  </a:ext>
                </a:extLst>
              </a:tr>
              <a:tr h="857559">
                <a:tc>
                  <a:txBody>
                    <a:bodyPr/>
                    <a:lstStyle/>
                    <a:p>
                      <a:pPr algn="just"/>
                      <a:r>
                        <a:rPr lang="en-US" sz="2800" b="1" smtClean="0">
                          <a:latin typeface="Cambria" panose="02040503050406030204" pitchFamily="18" charset="0"/>
                          <a:ea typeface="Cambria" panose="02040503050406030204" pitchFamily="18" charset="0"/>
                        </a:rPr>
                        <a:t>Thực</a:t>
                      </a:r>
                      <a:r>
                        <a:rPr lang="en-US" sz="2800" b="1" baseline="0" smtClean="0">
                          <a:latin typeface="Cambria" panose="02040503050406030204" pitchFamily="18" charset="0"/>
                          <a:ea typeface="Cambria" panose="02040503050406030204" pitchFamily="18" charset="0"/>
                        </a:rPr>
                        <a:t> vật thải ra</a:t>
                      </a:r>
                      <a:endParaRPr lang="en-US" sz="2800" b="1">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tc>
                  <a:txBody>
                    <a:bodyPr/>
                    <a:lstStyle/>
                    <a:p>
                      <a:endParaRPr lang="en-US">
                        <a:latin typeface="Cambria" panose="02040503050406030204" pitchFamily="18" charset="0"/>
                        <a:ea typeface="Cambria" panose="02040503050406030204" pitchFamily="18" charset="0"/>
                      </a:endParaRPr>
                    </a:p>
                  </a:txBody>
                  <a:tcPr>
                    <a:solidFill>
                      <a:schemeClr val="bg1"/>
                    </a:solidFill>
                  </a:tcPr>
                </a:tc>
                <a:extLst>
                  <a:ext uri="{0D108BD9-81ED-4DB2-BD59-A6C34878D82A}">
                    <a16:rowId xmlns:a16="http://schemas.microsoft.com/office/drawing/2014/main" val="3843794117"/>
                  </a:ext>
                </a:extLst>
              </a:tr>
            </a:tbl>
          </a:graphicData>
        </a:graphic>
      </p:graphicFrame>
      <p:sp>
        <p:nvSpPr>
          <p:cNvPr id="6" name="TextBox 5"/>
          <p:cNvSpPr txBox="1"/>
          <p:nvPr/>
        </p:nvSpPr>
        <p:spPr>
          <a:xfrm>
            <a:off x="3880021"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Ban ngày</a:t>
            </a:r>
            <a:endParaRPr lang="en-US" sz="2800" b="1">
              <a:solidFill>
                <a:srgbClr val="0070C0"/>
              </a:solidFill>
              <a:latin typeface="Cambria" panose="02040503050406030204" pitchFamily="18" charset="0"/>
              <a:ea typeface="Cambria" panose="02040503050406030204" pitchFamily="18" charset="0"/>
            </a:endParaRPr>
          </a:p>
        </p:txBody>
      </p:sp>
      <p:sp>
        <p:nvSpPr>
          <p:cNvPr id="7" name="TextBox 6"/>
          <p:cNvSpPr txBox="1"/>
          <p:nvPr/>
        </p:nvSpPr>
        <p:spPr>
          <a:xfrm>
            <a:off x="7912443" y="2718487"/>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Cả ngày và đêm</a:t>
            </a:r>
            <a:endParaRPr lang="en-US" sz="28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3855307" y="3559087"/>
            <a:ext cx="3731741" cy="523220"/>
          </a:xfrm>
          <a:prstGeom prst="rect">
            <a:avLst/>
          </a:prstGeom>
          <a:noFill/>
        </p:spPr>
        <p:txBody>
          <a:bodyPr wrap="square" rtlCol="0">
            <a:spAutoFit/>
          </a:bodyPr>
          <a:lstStyle/>
          <a:p>
            <a:r>
              <a:rPr lang="en-US" sz="2800" b="1">
                <a:solidFill>
                  <a:srgbClr val="0070C0"/>
                </a:solidFill>
                <a:latin typeface="Cambria" panose="02040503050406030204" pitchFamily="18" charset="0"/>
                <a:ea typeface="Cambria" panose="02040503050406030204" pitchFamily="18" charset="0"/>
              </a:rPr>
              <a:t>L</a:t>
            </a:r>
            <a:r>
              <a:rPr lang="en-US" sz="2800" b="1" smtClean="0">
                <a:solidFill>
                  <a:srgbClr val="0070C0"/>
                </a:solidFill>
                <a:latin typeface="Cambria" panose="02040503050406030204" pitchFamily="18" charset="0"/>
                <a:ea typeface="Cambria" panose="02040503050406030204" pitchFamily="18" charset="0"/>
              </a:rPr>
              <a:t>á cây</a:t>
            </a:r>
            <a:endParaRPr lang="en-US" sz="2800" b="1">
              <a:solidFill>
                <a:srgbClr val="0070C0"/>
              </a:solidFill>
              <a:latin typeface="Cambria" panose="02040503050406030204" pitchFamily="18" charset="0"/>
              <a:ea typeface="Cambria" panose="02040503050406030204" pitchFamily="18" charset="0"/>
            </a:endParaRPr>
          </a:p>
        </p:txBody>
      </p:sp>
      <p:sp>
        <p:nvSpPr>
          <p:cNvPr id="9" name="TextBox 8"/>
          <p:cNvSpPr txBox="1"/>
          <p:nvPr/>
        </p:nvSpPr>
        <p:spPr>
          <a:xfrm>
            <a:off x="7912443" y="3559087"/>
            <a:ext cx="3406346"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Thân, rễ, lá,…</a:t>
            </a:r>
            <a:endParaRPr lang="en-US" sz="2800" b="1">
              <a:solidFill>
                <a:srgbClr val="0070C0"/>
              </a:solidFill>
              <a:latin typeface="Cambria" panose="02040503050406030204" pitchFamily="18" charset="0"/>
              <a:ea typeface="Cambria" panose="02040503050406030204" pitchFamily="18" charset="0"/>
            </a:endParaRPr>
          </a:p>
        </p:txBody>
      </p:sp>
      <p:sp>
        <p:nvSpPr>
          <p:cNvPr id="10" name="TextBox 9"/>
          <p:cNvSpPr txBox="1"/>
          <p:nvPr/>
        </p:nvSpPr>
        <p:spPr>
          <a:xfrm>
            <a:off x="3855306" y="442430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
        <p:nvSpPr>
          <p:cNvPr id="11" name="TextBox 10"/>
          <p:cNvSpPr txBox="1"/>
          <p:nvPr/>
        </p:nvSpPr>
        <p:spPr>
          <a:xfrm>
            <a:off x="7941275" y="4514450"/>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2" name="TextBox 11"/>
          <p:cNvSpPr txBox="1"/>
          <p:nvPr/>
        </p:nvSpPr>
        <p:spPr>
          <a:xfrm>
            <a:off x="3880021" y="5289684"/>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Ô-xi</a:t>
            </a:r>
            <a:endParaRPr lang="en-US" sz="2800" b="1">
              <a:solidFill>
                <a:srgbClr val="0070C0"/>
              </a:solidFill>
              <a:latin typeface="Cambria" panose="02040503050406030204" pitchFamily="18" charset="0"/>
              <a:ea typeface="Cambria" panose="02040503050406030204" pitchFamily="18" charset="0"/>
            </a:endParaRPr>
          </a:p>
        </p:txBody>
      </p:sp>
      <p:sp>
        <p:nvSpPr>
          <p:cNvPr id="13" name="TextBox 12"/>
          <p:cNvSpPr txBox="1"/>
          <p:nvPr/>
        </p:nvSpPr>
        <p:spPr>
          <a:xfrm>
            <a:off x="7941274" y="5367903"/>
            <a:ext cx="3731741" cy="523220"/>
          </a:xfrm>
          <a:prstGeom prst="rect">
            <a:avLst/>
          </a:prstGeom>
          <a:noFill/>
        </p:spPr>
        <p:txBody>
          <a:bodyPr wrap="square" rtlCol="0">
            <a:spAutoFit/>
          </a:bodyPr>
          <a:lstStyle/>
          <a:p>
            <a:r>
              <a:rPr lang="en-US" sz="2800" b="1" smtClean="0">
                <a:solidFill>
                  <a:srgbClr val="0070C0"/>
                </a:solidFill>
                <a:latin typeface="Cambria" panose="02040503050406030204" pitchFamily="18" charset="0"/>
                <a:ea typeface="Cambria" panose="02040503050406030204" pitchFamily="18" charset="0"/>
              </a:rPr>
              <a:t>Khí Các-bô-níc</a:t>
            </a:r>
            <a:endParaRPr lang="en-US" sz="28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598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1000"/>
                                        <p:tgtEl>
                                          <p:spTgt spid="12"/>
                                        </p:tgtEl>
                                      </p:cBhvr>
                                    </p:animEffect>
                                    <p:anim calcmode="lin" valueType="num">
                                      <p:cBhvr>
                                        <p:cTn id="61" dur="1000" fill="hold"/>
                                        <p:tgtEl>
                                          <p:spTgt spid="12"/>
                                        </p:tgtEl>
                                        <p:attrNameLst>
                                          <p:attrName>ppt_x</p:attrName>
                                        </p:attrNameLst>
                                      </p:cBhvr>
                                      <p:tavLst>
                                        <p:tav tm="0">
                                          <p:val>
                                            <p:strVal val="#ppt_x"/>
                                          </p:val>
                                        </p:tav>
                                        <p:tav tm="100000">
                                          <p:val>
                                            <p:strVal val="#ppt_x"/>
                                          </p:val>
                                        </p:tav>
                                      </p:tavLst>
                                    </p:anim>
                                    <p:anim calcmode="lin" valueType="num">
                                      <p:cBhvr>
                                        <p:cTn id="6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468780" y="479828"/>
            <a:ext cx="11136239" cy="2436360"/>
            <a:chOff x="1147156" y="572516"/>
            <a:chExt cx="13367433" cy="191726"/>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191726"/>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76820" y="574620"/>
              <a:ext cx="13337769" cy="179470"/>
            </a:xfrm>
            <a:prstGeom prst="rect">
              <a:avLst/>
            </a:prstGeom>
            <a:noFill/>
          </p:spPr>
          <p:txBody>
            <a:bodyPr wrap="square">
              <a:spAutoFit/>
            </a:bodyPr>
            <a:lstStyle/>
            <a:p>
              <a:pPr algn="just">
                <a:lnSpc>
                  <a:spcPct val="90000"/>
                </a:lnSpc>
              </a:pPr>
              <a:r>
                <a:rPr lang="en-US" sz="4400" b="1" i="0" smtClean="0">
                  <a:solidFill>
                    <a:srgbClr val="009999"/>
                  </a:solidFill>
                  <a:effectLst/>
                  <a:latin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2. - Vẽ sơ đồ mô tả sự trao đổi khí với môi trường khi thực vật quang hợp.</a:t>
              </a:r>
            </a:p>
            <a:p>
              <a:pPr algn="just">
                <a:lnSpc>
                  <a:spcPct val="90000"/>
                </a:lnSpc>
              </a:pPr>
              <a:r>
                <a:rPr lang="nl-NL" sz="3800" b="1">
                  <a:solidFill>
                    <a:srgbClr val="009999"/>
                  </a:solidFill>
                  <a:latin typeface="Cambria" panose="02040503050406030204" pitchFamily="18" charset="0"/>
                  <a:ea typeface="Cambria" panose="02040503050406030204" pitchFamily="18" charset="0"/>
                </a:rPr>
                <a:t> </a:t>
              </a:r>
              <a:r>
                <a:rPr lang="nl-NL" sz="3800" b="1" smtClean="0">
                  <a:solidFill>
                    <a:srgbClr val="009999"/>
                  </a:solidFill>
                  <a:latin typeface="Cambria" panose="02040503050406030204" pitchFamily="18" charset="0"/>
                  <a:ea typeface="Cambria" panose="02040503050406030204" pitchFamily="18" charset="0"/>
                </a:rPr>
                <a:t>      - </a:t>
              </a:r>
              <a:r>
                <a:rPr lang="nl-NL" sz="38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3800" b="1" smtClean="0">
                  <a:solidFill>
                    <a:srgbClr val="009999"/>
                  </a:solidFill>
                  <a:latin typeface="Cambria" panose="02040503050406030204" pitchFamily="18" charset="0"/>
                  <a:ea typeface="Cambria" panose="02040503050406030204" pitchFamily="18" charset="0"/>
                </a:rPr>
                <a:t>hô hấp.</a:t>
              </a:r>
              <a:endParaRPr lang="nl-NL" sz="3800" b="1">
                <a:solidFill>
                  <a:srgbClr val="009999"/>
                </a:solidFill>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4542" y="3659782"/>
            <a:ext cx="4144236" cy="2828041"/>
          </a:xfrm>
          <a:prstGeom prst="rect">
            <a:avLst/>
          </a:prstGeom>
        </p:spPr>
      </p:pic>
    </p:spTree>
    <p:extLst>
      <p:ext uri="{BB962C8B-B14F-4D97-AF65-F5344CB8AC3E}">
        <p14:creationId xmlns:p14="http://schemas.microsoft.com/office/powerpoint/2010/main" val="2692746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4000" b="1" smtClean="0">
                <a:solidFill>
                  <a:srgbClr val="009999"/>
                </a:solidFill>
                <a:latin typeface="Cambria" panose="02040503050406030204" pitchFamily="18" charset="0"/>
                <a:ea typeface="Cambria" panose="02040503050406030204" pitchFamily="18" charset="0"/>
              </a:rPr>
              <a:t>quang hợp.</a:t>
            </a:r>
            <a:endParaRPr lang="nl-NL" sz="4000" b="1">
              <a:solidFill>
                <a:srgbClr val="009999"/>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642552" y="2863118"/>
            <a:ext cx="10701310"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5677108" y="3885022"/>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814838" y="3799906"/>
            <a:ext cx="4176470"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991308"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275363" y="3967353"/>
            <a:ext cx="24322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000" b="1" i="0" u="none" strike="noStrike" kern="1200" cap="none" spc="0" normalizeH="0" baseline="0" noProof="0" smtClean="0">
                <a:ln>
                  <a:noFill/>
                </a:ln>
                <a:solidFill>
                  <a:prstClr val="black"/>
                </a:solidFill>
                <a:effectLst/>
                <a:uLnTx/>
                <a:uFillTx/>
                <a:latin typeface="Arial" panose="020B0604020202020204" pitchFamily="34" charset="0"/>
                <a:ea typeface="思源黑体 CN"/>
                <a:cs typeface="Arial" panose="020B0604020202020204" pitchFamily="34" charset="0"/>
              </a:rPr>
              <a:t>Các-bô</a:t>
            </a:r>
            <a:r>
              <a:rPr lang="en-US" sz="3000" b="1" smtClean="0">
                <a:solidFill>
                  <a:prstClr val="black"/>
                </a:solidFill>
                <a:latin typeface="Arial" panose="020B0604020202020204" pitchFamily="34" charset="0"/>
                <a:ea typeface="思源黑体 CN"/>
                <a:cs typeface="Arial" panose="020B0604020202020204" pitchFamily="34" charset="0"/>
              </a:rPr>
              <a:t>-níc</a:t>
            </a:r>
            <a:endParaRPr kumimoji="0" lang="en-US" sz="3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8618369" y="3888908"/>
            <a:ext cx="2553208"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7859723" y="4267978"/>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835165" y="4017479"/>
            <a:ext cx="11928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lang="en-US" sz="2800" b="1" smtClean="0">
                <a:solidFill>
                  <a:prstClr val="black"/>
                </a:solidFill>
                <a:latin typeface="Arial" panose="020B0604020202020204" pitchFamily="34" charset="0"/>
                <a:ea typeface="思源黑体 CN"/>
                <a:cs typeface="Arial" panose="020B0604020202020204" pitchFamily="34" charset="0"/>
              </a:rPr>
              <a:t>Ô-xi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3701428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4">
            <a:extLst>
              <a:ext uri="{FF2B5EF4-FFF2-40B4-BE49-F238E27FC236}">
                <a16:creationId xmlns:a16="http://schemas.microsoft.com/office/drawing/2014/main" id="{EB3BA8FA-D68E-4F7F-815A-54C84CA79F7B}"/>
              </a:ext>
            </a:extLst>
          </p:cNvPr>
          <p:cNvSpPr txBox="1">
            <a:spLocks noChangeArrowheads="1"/>
          </p:cNvSpPr>
          <p:nvPr/>
        </p:nvSpPr>
        <p:spPr bwMode="auto">
          <a:xfrm>
            <a:off x="753762" y="885940"/>
            <a:ext cx="10700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lnSpc>
                <a:spcPct val="90000"/>
              </a:lnSpc>
            </a:pPr>
            <a:r>
              <a:rPr lang="nl-NL" sz="4000" b="1">
                <a:solidFill>
                  <a:srgbClr val="009999"/>
                </a:solidFill>
                <a:latin typeface="Cambria" panose="02040503050406030204" pitchFamily="18" charset="0"/>
                <a:ea typeface="Cambria" panose="02040503050406030204" pitchFamily="18" charset="0"/>
              </a:rPr>
              <a:t>Vẽ sơ đồ mô tả sự trao đổi khí với môi trường khi thực vật </a:t>
            </a:r>
            <a:r>
              <a:rPr lang="nl-NL" sz="4000" b="1" smtClean="0">
                <a:solidFill>
                  <a:srgbClr val="009999"/>
                </a:solidFill>
                <a:latin typeface="Cambria" panose="02040503050406030204" pitchFamily="18" charset="0"/>
                <a:ea typeface="Cambria" panose="02040503050406030204" pitchFamily="18" charset="0"/>
              </a:rPr>
              <a:t>hô hấp.</a:t>
            </a:r>
            <a:endParaRPr lang="nl-NL" sz="4000" b="1">
              <a:solidFill>
                <a:srgbClr val="009999"/>
              </a:solidFill>
              <a:latin typeface="Cambria" panose="02040503050406030204" pitchFamily="18" charset="0"/>
              <a:ea typeface="Cambria" panose="02040503050406030204" pitchFamily="18" charset="0"/>
            </a:endParaRPr>
          </a:p>
        </p:txBody>
      </p:sp>
      <p:grpSp>
        <p:nvGrpSpPr>
          <p:cNvPr id="3" name="Group 12">
            <a:extLst>
              <a:ext uri="{FF2B5EF4-FFF2-40B4-BE49-F238E27FC236}">
                <a16:creationId xmlns:a16="http://schemas.microsoft.com/office/drawing/2014/main" id="{27293385-DB6F-453C-BD64-3EE7BADB54A1}"/>
              </a:ext>
            </a:extLst>
          </p:cNvPr>
          <p:cNvGrpSpPr>
            <a:grpSpLocks/>
          </p:cNvGrpSpPr>
          <p:nvPr/>
        </p:nvGrpSpPr>
        <p:grpSpPr bwMode="auto">
          <a:xfrm>
            <a:off x="1181334" y="2863118"/>
            <a:ext cx="10162527" cy="2333473"/>
            <a:chOff x="336" y="624"/>
            <a:chExt cx="5136" cy="1056"/>
          </a:xfrm>
        </p:grpSpPr>
        <p:sp>
          <p:nvSpPr>
            <p:cNvPr id="4" name="Line 13">
              <a:extLst>
                <a:ext uri="{FF2B5EF4-FFF2-40B4-BE49-F238E27FC236}">
                  <a16:creationId xmlns:a16="http://schemas.microsoft.com/office/drawing/2014/main" id="{E6244587-E9AD-43D2-BDAF-6ABD2569718E}"/>
                </a:ext>
              </a:extLst>
            </p:cNvPr>
            <p:cNvSpPr>
              <a:spLocks noChangeShapeType="1"/>
            </p:cNvSpPr>
            <p:nvPr/>
          </p:nvSpPr>
          <p:spPr bwMode="auto">
            <a:xfrm flipV="1">
              <a:off x="336"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5" name="Line 14">
              <a:extLst>
                <a:ext uri="{FF2B5EF4-FFF2-40B4-BE49-F238E27FC236}">
                  <a16:creationId xmlns:a16="http://schemas.microsoft.com/office/drawing/2014/main" id="{0CE36185-9756-4A75-BEBE-2AE1A8C92BB4}"/>
                </a:ext>
              </a:extLst>
            </p:cNvPr>
            <p:cNvSpPr>
              <a:spLocks noChangeShapeType="1"/>
            </p:cNvSpPr>
            <p:nvPr/>
          </p:nvSpPr>
          <p:spPr bwMode="auto">
            <a:xfrm>
              <a:off x="336" y="624"/>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6" name="Line 15">
              <a:extLst>
                <a:ext uri="{FF2B5EF4-FFF2-40B4-BE49-F238E27FC236}">
                  <a16:creationId xmlns:a16="http://schemas.microsoft.com/office/drawing/2014/main" id="{BC918A77-BE55-4467-B6B0-7D583F6F2594}"/>
                </a:ext>
              </a:extLst>
            </p:cNvPr>
            <p:cNvSpPr>
              <a:spLocks noChangeShapeType="1"/>
            </p:cNvSpPr>
            <p:nvPr/>
          </p:nvSpPr>
          <p:spPr bwMode="auto">
            <a:xfrm>
              <a:off x="336" y="1680"/>
              <a:ext cx="5136" cy="0"/>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7" name="Line 16">
              <a:extLst>
                <a:ext uri="{FF2B5EF4-FFF2-40B4-BE49-F238E27FC236}">
                  <a16:creationId xmlns:a16="http://schemas.microsoft.com/office/drawing/2014/main" id="{922F97C0-861B-42FD-86D9-676372935979}"/>
                </a:ext>
              </a:extLst>
            </p:cNvPr>
            <p:cNvSpPr>
              <a:spLocks noChangeShapeType="1"/>
            </p:cNvSpPr>
            <p:nvPr/>
          </p:nvSpPr>
          <p:spPr bwMode="auto">
            <a:xfrm>
              <a:off x="5472" y="624"/>
              <a:ext cx="0" cy="1056"/>
            </a:xfrm>
            <a:prstGeom prst="line">
              <a:avLst/>
            </a:prstGeom>
            <a:noFill/>
            <a:ln w="57150">
              <a:solidFill>
                <a:srgbClr val="217326"/>
              </a:solidFill>
              <a:prstDash val="sys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sp>
        <p:nvSpPr>
          <p:cNvPr id="8" name="AutoShape 17">
            <a:extLst>
              <a:ext uri="{FF2B5EF4-FFF2-40B4-BE49-F238E27FC236}">
                <a16:creationId xmlns:a16="http://schemas.microsoft.com/office/drawing/2014/main" id="{722F1743-3477-42ED-BE32-154601EA23F6}"/>
              </a:ext>
            </a:extLst>
          </p:cNvPr>
          <p:cNvSpPr>
            <a:spLocks noChangeArrowheads="1"/>
          </p:cNvSpPr>
          <p:nvPr/>
        </p:nvSpPr>
        <p:spPr bwMode="auto">
          <a:xfrm>
            <a:off x="4744167" y="3872665"/>
            <a:ext cx="2164083" cy="687049"/>
          </a:xfrm>
          <a:prstGeom prst="flowChartTerminator">
            <a:avLst/>
          </a:prstGeom>
          <a:solidFill>
            <a:sysClr val="window" lastClr="FFFFFF"/>
          </a:solidFill>
          <a:ln w="28575">
            <a:solidFill>
              <a:srgbClr val="217326"/>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rPr>
              <a:t>THỰC VẬT</a:t>
            </a:r>
            <a:endParaRPr kumimoji="0" lang="en-US" sz="2400" b="0" i="0" u="none" strike="noStrike" kern="0" cap="none" spc="0" normalizeH="0" baseline="0" noProof="0" dirty="0">
              <a:ln>
                <a:noFill/>
              </a:ln>
              <a:solidFill>
                <a:srgbClr val="217326"/>
              </a:solidFill>
              <a:effectLst/>
              <a:uLnTx/>
              <a:uFillTx/>
              <a:latin typeface="Arial" panose="020B0604020202020204" pitchFamily="34" charset="0"/>
              <a:ea typeface="思源黑体 CN"/>
              <a:cs typeface="Arial" panose="020B0604020202020204" pitchFamily="34" charset="0"/>
            </a:endParaRPr>
          </a:p>
        </p:txBody>
      </p:sp>
      <p:sp>
        <p:nvSpPr>
          <p:cNvPr id="9" name="Text Box 18">
            <a:extLst>
              <a:ext uri="{FF2B5EF4-FFF2-40B4-BE49-F238E27FC236}">
                <a16:creationId xmlns:a16="http://schemas.microsoft.com/office/drawing/2014/main" id="{7197AEBA-EE99-4470-9634-49EF55A716A0}"/>
              </a:ext>
            </a:extLst>
          </p:cNvPr>
          <p:cNvSpPr txBox="1">
            <a:spLocks noChangeArrowheads="1"/>
          </p:cNvSpPr>
          <p:nvPr/>
        </p:nvSpPr>
        <p:spPr bwMode="auto">
          <a:xfrm>
            <a:off x="8772584" y="3049491"/>
            <a:ext cx="1828800" cy="519113"/>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Thải</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ra</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0" name="Text Box 19">
            <a:extLst>
              <a:ext uri="{FF2B5EF4-FFF2-40B4-BE49-F238E27FC236}">
                <a16:creationId xmlns:a16="http://schemas.microsoft.com/office/drawing/2014/main" id="{CCB3C6A5-3FA6-47CC-8765-A6CC0BD00298}"/>
              </a:ext>
            </a:extLst>
          </p:cNvPr>
          <p:cNvSpPr txBox="1">
            <a:spLocks noChangeArrowheads="1"/>
          </p:cNvSpPr>
          <p:nvPr/>
        </p:nvSpPr>
        <p:spPr bwMode="auto">
          <a:xfrm>
            <a:off x="1812468" y="3065452"/>
            <a:ext cx="1828800" cy="519112"/>
          </a:xfrm>
          <a:prstGeom prst="rect">
            <a:avLst/>
          </a:prstGeom>
          <a:solidFill>
            <a:srgbClr val="92D050"/>
          </a:solid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Hấp</a:t>
            </a:r>
            <a:r>
              <a:rPr kumimoji="0" lang="en-US" sz="28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 </a:t>
            </a:r>
            <a:r>
              <a:rPr kumimoji="0" lang="en-US" sz="28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rPr>
              <a:t>thụ</a:t>
            </a:r>
            <a:endParaRPr kumimoji="0" lang="en-US" sz="1800" b="0"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思源黑体 CN"/>
              <a:cs typeface="Arial" panose="020B0604020202020204" pitchFamily="34" charset="0"/>
            </a:endParaRPr>
          </a:p>
        </p:txBody>
      </p:sp>
      <p:sp>
        <p:nvSpPr>
          <p:cNvPr id="11" name="AutoShape 20">
            <a:extLst>
              <a:ext uri="{FF2B5EF4-FFF2-40B4-BE49-F238E27FC236}">
                <a16:creationId xmlns:a16="http://schemas.microsoft.com/office/drawing/2014/main" id="{3E658818-BBA9-4CC9-96E0-94700A08F957}"/>
              </a:ext>
            </a:extLst>
          </p:cNvPr>
          <p:cNvSpPr>
            <a:spLocks noChangeArrowheads="1"/>
          </p:cNvSpPr>
          <p:nvPr/>
        </p:nvSpPr>
        <p:spPr bwMode="auto">
          <a:xfrm>
            <a:off x="1181334" y="3799906"/>
            <a:ext cx="2933166" cy="868409"/>
          </a:xfrm>
          <a:prstGeom prst="flowChartPreparation">
            <a:avLst/>
          </a:prstGeom>
          <a:solidFill>
            <a:srgbClr val="FFC000"/>
          </a:solidFill>
          <a:ln w="38100">
            <a:solidFill>
              <a:srgbClr val="C00000"/>
            </a:solidFill>
            <a:miter lim="800000"/>
            <a:headEnd/>
            <a:tailEnd/>
          </a:ln>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990099"/>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990099"/>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2" name="Line 24">
            <a:extLst>
              <a:ext uri="{FF2B5EF4-FFF2-40B4-BE49-F238E27FC236}">
                <a16:creationId xmlns:a16="http://schemas.microsoft.com/office/drawing/2014/main" id="{EA5050A7-9280-4CFD-835D-F6DC48A76718}"/>
              </a:ext>
            </a:extLst>
          </p:cNvPr>
          <p:cNvSpPr>
            <a:spLocks noChangeShapeType="1"/>
          </p:cNvSpPr>
          <p:nvPr/>
        </p:nvSpPr>
        <p:spPr bwMode="auto">
          <a:xfrm>
            <a:off x="411450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3" name="Text Box 34">
            <a:extLst>
              <a:ext uri="{FF2B5EF4-FFF2-40B4-BE49-F238E27FC236}">
                <a16:creationId xmlns:a16="http://schemas.microsoft.com/office/drawing/2014/main" id="{8C82C5D2-F844-46EC-B67A-12D9A65901C1}"/>
              </a:ext>
            </a:extLst>
          </p:cNvPr>
          <p:cNvSpPr txBox="1">
            <a:spLocks noChangeArrowheads="1"/>
          </p:cNvSpPr>
          <p:nvPr/>
        </p:nvSpPr>
        <p:spPr bwMode="auto">
          <a:xfrm>
            <a:off x="2172547" y="3923803"/>
            <a:ext cx="15140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Ô-xi</a:t>
            </a:r>
          </a:p>
        </p:txBody>
      </p:sp>
      <p:sp>
        <p:nvSpPr>
          <p:cNvPr id="14" name="Text Box 36">
            <a:extLst>
              <a:ext uri="{FF2B5EF4-FFF2-40B4-BE49-F238E27FC236}">
                <a16:creationId xmlns:a16="http://schemas.microsoft.com/office/drawing/2014/main" id="{4ABDB4C6-BECB-464E-B83A-00287D76E22E}"/>
              </a:ext>
            </a:extLst>
          </p:cNvPr>
          <p:cNvSpPr txBox="1">
            <a:spLocks noChangeArrowheads="1"/>
          </p:cNvSpPr>
          <p:nvPr/>
        </p:nvSpPr>
        <p:spPr bwMode="auto">
          <a:xfrm>
            <a:off x="8302487" y="3621156"/>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5" name="AutoShape 20">
            <a:extLst>
              <a:ext uri="{FF2B5EF4-FFF2-40B4-BE49-F238E27FC236}">
                <a16:creationId xmlns:a16="http://schemas.microsoft.com/office/drawing/2014/main" id="{E1A367D1-60D9-4BB0-87CA-950C014F35D3}"/>
              </a:ext>
            </a:extLst>
          </p:cNvPr>
          <p:cNvSpPr>
            <a:spLocks noChangeArrowheads="1"/>
          </p:cNvSpPr>
          <p:nvPr/>
        </p:nvSpPr>
        <p:spPr bwMode="auto">
          <a:xfrm>
            <a:off x="7537917" y="3888908"/>
            <a:ext cx="3633661" cy="759614"/>
          </a:xfrm>
          <a:prstGeom prst="flowChartPreparation">
            <a:avLst/>
          </a:prstGeom>
          <a:solidFill>
            <a:srgbClr val="FFC000"/>
          </a:solidFill>
          <a:ln w="38100">
            <a:solidFill>
              <a:srgbClr val="C00000"/>
            </a:solidFill>
            <a:miter lim="800000"/>
            <a:headEnd/>
            <a:tailEnd/>
          </a:ln>
        </p:spPr>
        <p:txBody>
          <a:bodyPr wrap="none" anchor="ctr"/>
          <a:lstStyle/>
          <a:p>
            <a:pPr marL="0" marR="0" lvl="0" indent="0" defTabSz="9144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uLnTx/>
                <a:uFillTx/>
                <a:latin typeface="Arial" panose="020B0604020202020204" pitchFamily="34" charset="0"/>
                <a:ea typeface="思源黑体 CN"/>
                <a:cs typeface="Arial" panose="020B0604020202020204" pitchFamily="34" charset="0"/>
              </a:rPr>
              <a:t>Khí</a:t>
            </a:r>
            <a:r>
              <a:rPr kumimoji="0" lang="en-US" sz="32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rPr>
              <a:t> ……..</a:t>
            </a:r>
            <a:endParaRPr kumimoji="0" lang="en-US" sz="2400" b="0" i="0" u="none" strike="noStrike" kern="1200" cap="none" spc="0" normalizeH="0" baseline="0" noProof="0" dirty="0">
              <a:ln>
                <a:noFill/>
              </a:ln>
              <a:solidFill>
                <a:srgbClr val="7030A0"/>
              </a:solidFill>
              <a:effectLst/>
              <a:uLnTx/>
              <a:uFillTx/>
              <a:latin typeface="Arial" panose="020B0604020202020204" pitchFamily="34" charset="0"/>
              <a:ea typeface="思源黑体 CN"/>
              <a:cs typeface="Arial" panose="020B0604020202020204" pitchFamily="34" charset="0"/>
            </a:endParaRPr>
          </a:p>
        </p:txBody>
      </p:sp>
      <p:sp>
        <p:nvSpPr>
          <p:cNvPr id="16" name="Line 24">
            <a:extLst>
              <a:ext uri="{FF2B5EF4-FFF2-40B4-BE49-F238E27FC236}">
                <a16:creationId xmlns:a16="http://schemas.microsoft.com/office/drawing/2014/main" id="{762258FF-0027-4732-BBF4-86BBFD46FAC7}"/>
              </a:ext>
            </a:extLst>
          </p:cNvPr>
          <p:cNvSpPr>
            <a:spLocks noChangeShapeType="1"/>
          </p:cNvSpPr>
          <p:nvPr/>
        </p:nvSpPr>
        <p:spPr bwMode="auto">
          <a:xfrm>
            <a:off x="6908250" y="4255621"/>
            <a:ext cx="685800" cy="0"/>
          </a:xfrm>
          <a:prstGeom prst="line">
            <a:avLst/>
          </a:prstGeom>
          <a:noFill/>
          <a:ln w="5715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
        <p:nvSpPr>
          <p:cNvPr id="17" name="Text Box 37">
            <a:extLst>
              <a:ext uri="{FF2B5EF4-FFF2-40B4-BE49-F238E27FC236}">
                <a16:creationId xmlns:a16="http://schemas.microsoft.com/office/drawing/2014/main" id="{C65F8000-F4F6-4BEA-B8AA-20BF6E372A56}"/>
              </a:ext>
            </a:extLst>
          </p:cNvPr>
          <p:cNvSpPr txBox="1">
            <a:spLocks noChangeArrowheads="1"/>
          </p:cNvSpPr>
          <p:nvPr/>
        </p:nvSpPr>
        <p:spPr bwMode="auto">
          <a:xfrm>
            <a:off x="9068947" y="4012703"/>
            <a:ext cx="22749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思源黑体 CN"/>
                <a:cs typeface="Arial" panose="020B0604020202020204" pitchFamily="34" charset="0"/>
              </a:rPr>
              <a:t>Các-bô-níc</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spTree>
    <p:extLst>
      <p:ext uri="{BB962C8B-B14F-4D97-AF65-F5344CB8AC3E}">
        <p14:creationId xmlns:p14="http://schemas.microsoft.com/office/powerpoint/2010/main" val="151965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8" presetClass="entr" presetSubtype="16"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par>
                          <p:cTn id="18" fill="hold">
                            <p:stCondLst>
                              <p:cond delay="2500"/>
                            </p:stCondLst>
                            <p:childTnLst>
                              <p:par>
                                <p:cTn id="19" presetID="8"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par>
                          <p:cTn id="22" fill="hold">
                            <p:stCondLst>
                              <p:cond delay="4500"/>
                            </p:stCondLst>
                            <p:childTnLst>
                              <p:par>
                                <p:cTn id="23" presetID="8"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par>
                          <p:cTn id="26" fill="hold">
                            <p:stCondLst>
                              <p:cond delay="6500"/>
                            </p:stCondLst>
                            <p:childTnLst>
                              <p:par>
                                <p:cTn id="27" presetID="2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2000"/>
                                        <p:tgtEl>
                                          <p:spTgt spid="10"/>
                                        </p:tgtEl>
                                      </p:cBhvr>
                                    </p:animEffect>
                                  </p:childTnLst>
                                </p:cTn>
                              </p:par>
                            </p:childTnLst>
                          </p:cTn>
                        </p:par>
                        <p:par>
                          <p:cTn id="30" fill="hold">
                            <p:stCondLst>
                              <p:cond delay="8500"/>
                            </p:stCondLst>
                            <p:childTnLst>
                              <p:par>
                                <p:cTn id="31" presetID="14" presetClass="entr" presetSubtype="10"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9000"/>
                            </p:stCondLst>
                            <p:childTnLst>
                              <p:par>
                                <p:cTn id="35" presetID="8" presetClass="entr" presetSubtype="16"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amond(in)">
                                      <p:cBhvr>
                                        <p:cTn id="37" dur="2000"/>
                                        <p:tgtEl>
                                          <p:spTgt spid="12"/>
                                        </p:tgtEl>
                                      </p:cBhvr>
                                    </p:animEffect>
                                  </p:childTnLst>
                                </p:cTn>
                              </p:par>
                            </p:childTnLst>
                          </p:cTn>
                        </p:par>
                        <p:par>
                          <p:cTn id="38" fill="hold">
                            <p:stCondLst>
                              <p:cond delay="11000"/>
                            </p:stCondLst>
                            <p:childTnLst>
                              <p:par>
                                <p:cTn id="39" presetID="8" presetClass="entr" presetSubtype="16"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amond(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animBg="1"/>
      <p:bldP spid="12" grpId="0" animBg="1"/>
      <p:bldP spid="13" grpId="0"/>
      <p:bldP spid="15" grpId="0" animBg="1"/>
      <p:bldP spid="16"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0898" y="353608"/>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1054208" y="1921176"/>
            <a:ext cx="10503208" cy="3537669"/>
            <a:chOff x="169315" y="528866"/>
            <a:chExt cx="14793873" cy="120128"/>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09737"/>
            </a:xfrm>
            <a:prstGeom prst="rect">
              <a:avLst/>
            </a:prstGeom>
            <a:noFill/>
          </p:spPr>
          <p:txBody>
            <a:bodyPr wrap="square">
              <a:spAutoFit/>
            </a:bodyPr>
            <a:lstStyle/>
            <a:p>
              <a:pPr algn="just"/>
              <a:r>
                <a:rPr lang="nl-NL" sz="4400" b="1" smtClean="0">
                  <a:solidFill>
                    <a:srgbClr val="009999"/>
                  </a:solidFill>
                  <a:latin typeface="Cambria" panose="02040503050406030204" pitchFamily="18" charset="0"/>
                  <a:ea typeface="Cambria" panose="02040503050406030204" pitchFamily="18" charset="0"/>
                </a:rPr>
                <a:t>    </a:t>
              </a:r>
              <a:r>
                <a:rPr lang="nl-NL" sz="4000" b="1" smtClean="0">
                  <a:solidFill>
                    <a:srgbClr val="009999"/>
                  </a:solidFill>
                  <a:latin typeface="Cambria" panose="02040503050406030204" pitchFamily="18" charset="0"/>
                  <a:ea typeface="Cambria" panose="02040503050406030204" pitchFamily="18" charset="0"/>
                </a:rPr>
                <a:t>Thực </a:t>
              </a:r>
              <a:r>
                <a:rPr lang="nl-NL" sz="4000" b="1">
                  <a:solidFill>
                    <a:srgbClr val="009999"/>
                  </a:solidFill>
                  <a:latin typeface="Cambria" panose="02040503050406030204" pitchFamily="18" charset="0"/>
                  <a:ea typeface="Cambria" panose="02040503050406030204" pitchFamily="18" charset="0"/>
                </a:rPr>
                <a:t>vật </a:t>
              </a:r>
              <a:r>
                <a:rPr lang="nl-NL" sz="4000" b="1" smtClean="0">
                  <a:solidFill>
                    <a:srgbClr val="009999"/>
                  </a:solidFill>
                  <a:latin typeface="Cambria" panose="02040503050406030204" pitchFamily="18" charset="0"/>
                  <a:ea typeface="Cambria" panose="02040503050406030204" pitchFamily="18" charset="0"/>
                </a:rPr>
                <a:t>trao đổi khí với môi trường để thực hiện quá trình quang hợp và hô hấp. Quang hợp diễn ra chủ yếu ở lá và cần có ánh sáng. Hô hấp diễn ra suốt ngày đêm và ở tất cả các bộ phận rễ, than, lá,...</a:t>
              </a:r>
              <a:endParaRPr lang="en-US" sz="7200" b="1" dirty="0">
                <a:solidFill>
                  <a:srgbClr val="00999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6229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p:cNvPicPr>
            <a:picLocks noChangeAspect="1"/>
          </p:cNvPicPr>
          <p:nvPr/>
        </p:nvPicPr>
        <p:blipFill>
          <a:blip r:embed="rId10"/>
          <a:stretch>
            <a:fillRect/>
          </a:stretch>
        </p:blipFill>
        <p:spPr>
          <a:xfrm>
            <a:off x="-174590" y="1928026"/>
            <a:ext cx="9948373" cy="2535648"/>
          </a:xfrm>
          <a:prstGeom prst="rect">
            <a:avLst/>
          </a:prstGeom>
        </p:spPr>
      </p:pic>
    </p:spTree>
    <p:extLst>
      <p:ext uri="{BB962C8B-B14F-4D97-AF65-F5344CB8AC3E}">
        <p14:creationId xmlns:p14="http://schemas.microsoft.com/office/powerpoint/2010/main" val="152622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505849" y="582478"/>
            <a:ext cx="11111527" cy="1666452"/>
            <a:chOff x="1147155" y="572516"/>
            <a:chExt cx="13337769" cy="240178"/>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3337768" cy="229963"/>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1147155" y="572637"/>
              <a:ext cx="13337769" cy="240057"/>
            </a:xfrm>
            <a:prstGeom prst="rect">
              <a:avLst/>
            </a:prstGeom>
            <a:noFill/>
          </p:spPr>
          <p:txBody>
            <a:bodyPr wrap="square">
              <a:spAutoFit/>
            </a:bodyPr>
            <a:lstStyle/>
            <a:p>
              <a:pPr lvl="0" algn="ctr"/>
              <a:r>
                <a:rPr kumimoji="0" lang="en-US" sz="4400" b="1" i="0" u="none" strike="noStrike" kern="1200" cap="none" spc="0" normalizeH="0" baseline="0" noProof="0" smtClean="0">
                  <a:ln>
                    <a:noFill/>
                  </a:ln>
                  <a:solidFill>
                    <a:srgbClr val="009999"/>
                  </a:solidFill>
                  <a:effectLst/>
                  <a:uLnTx/>
                  <a:uFillTx/>
                  <a:latin typeface="Cambria" panose="02040503050406030204" pitchFamily="18" charset="0"/>
                  <a:ea typeface="+mn-ea"/>
                  <a:cs typeface="+mn-cs"/>
                </a:rPr>
                <a:t> </a:t>
              </a:r>
              <a:r>
                <a:rPr lang="nl-NL" sz="4400" b="1">
                  <a:solidFill>
                    <a:srgbClr val="0070C0"/>
                  </a:solidFill>
                  <a:latin typeface="Cambria" panose="02040503050406030204" pitchFamily="18" charset="0"/>
                  <a:ea typeface="Cambria" panose="02040503050406030204" pitchFamily="18" charset="0"/>
                </a:rPr>
                <a:t>Vì sao buổi tối ta không nên để cây xanh trong phòng ngủ?</a:t>
              </a:r>
              <a:endParaRPr kumimoji="0" lang="en-US" sz="239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EA69011-F554-4836-A4B0-B3926DC0D1EE}"/>
              </a:ext>
            </a:extLst>
          </p:cNvPr>
          <p:cNvPicPr>
            <a:picLocks noChangeAspect="1"/>
          </p:cNvPicPr>
          <p:nvPr/>
        </p:nvPicPr>
        <p:blipFill>
          <a:blip r:embed="rId2"/>
          <a:stretch>
            <a:fillRect/>
          </a:stretch>
        </p:blipFill>
        <p:spPr>
          <a:xfrm>
            <a:off x="7270163" y="2335427"/>
            <a:ext cx="4252278" cy="4151870"/>
          </a:xfrm>
          <a:prstGeom prst="rect">
            <a:avLst/>
          </a:prstGeom>
        </p:spPr>
      </p:pic>
      <p:sp>
        <p:nvSpPr>
          <p:cNvPr id="6" name="TextBox 5"/>
          <p:cNvSpPr txBox="1"/>
          <p:nvPr/>
        </p:nvSpPr>
        <p:spPr>
          <a:xfrm>
            <a:off x="505849" y="2434280"/>
            <a:ext cx="6537502" cy="3785652"/>
          </a:xfrm>
          <a:prstGeom prst="rect">
            <a:avLst/>
          </a:prstGeom>
          <a:noFill/>
        </p:spPr>
        <p:txBody>
          <a:bodyPr wrap="square" rtlCol="0">
            <a:spAutoFit/>
          </a:bodyPr>
          <a:lstStyle/>
          <a:p>
            <a:pPr algn="just"/>
            <a:r>
              <a:rPr lang="vi-VN" sz="3000" smtClean="0">
                <a:latin typeface="Cambria" panose="02040503050406030204" pitchFamily="18" charset="0"/>
                <a:ea typeface="Cambria" panose="02040503050406030204" pitchFamily="18" charset="0"/>
              </a:rPr>
              <a:t>Vào </a:t>
            </a:r>
            <a:r>
              <a:rPr lang="vi-VN" sz="3000">
                <a:latin typeface="Cambria" panose="02040503050406030204" pitchFamily="18" charset="0"/>
                <a:ea typeface="Cambria" panose="02040503050406030204" pitchFamily="18" charset="0"/>
              </a:rPr>
              <a:t>ban đêm cây xanh ngừng quá trình quang hợp, nhưng vẫn duy trì quá trình hô hấp. Nếu trong phòng ngủ, đóng kín cửa mà để nhiều cây xanh thì rất dễ bị ngạt thở, bởi vì trong quá trình hô hấp cây đã lấy rất nhiều khí ô-xi của không khí trong phòng, đồng thời lại thải ra rất nhiều khí các-bô-níc.</a:t>
            </a:r>
            <a:endParaRPr lang="en-US" sz="300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5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0"/>
          <a:stretch>
            <a:fillRect/>
          </a:stretch>
        </p:blipFill>
        <p:spPr>
          <a:xfrm>
            <a:off x="-288546" y="2175034"/>
            <a:ext cx="9004809" cy="1744353"/>
          </a:xfrm>
          <a:prstGeom prst="rect">
            <a:avLst/>
          </a:prstGeom>
        </p:spPr>
      </p:pic>
    </p:spTree>
    <p:extLst>
      <p:ext uri="{BB962C8B-B14F-4D97-AF65-F5344CB8AC3E}">
        <p14:creationId xmlns:p14="http://schemas.microsoft.com/office/powerpoint/2010/main" val="1624075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99618" y="789147"/>
            <a:ext cx="10362640" cy="1741915"/>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black"/>
                  </a:solidFill>
                  <a:effectLst/>
                  <a:uLnTx/>
                  <a:uFillTx/>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9839" y="898969"/>
              <a:ext cx="9762023" cy="1249378"/>
            </a:xfrm>
            <a:prstGeom prst="rect">
              <a:avLst/>
            </a:prstGeom>
            <a:noFill/>
          </p:spPr>
          <p:txBody>
            <a:bodyPr wrap="square" rtlCol="0">
              <a:spAutoFit/>
            </a:bodyPr>
            <a:lstStyle/>
            <a:p>
              <a:pPr algn="ctr">
                <a:lnSpc>
                  <a:spcPct val="90000"/>
                </a:lnSpc>
              </a:pPr>
              <a:r>
                <a:rPr kumimoji="0" lang="en-US" sz="4800" b="1" i="0" u="none" strike="noStrike" kern="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rPr>
                <a:t>Câu</a:t>
              </a:r>
              <a:r>
                <a:rPr kumimoji="0" lang="en-US" sz="4800" b="1" i="0" u="none" strike="noStrike" kern="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rPr>
                <a:t> 1: </a:t>
              </a:r>
              <a:r>
                <a:rPr lang="vi-VN" sz="4800" b="1" dirty="0">
                  <a:solidFill>
                    <a:srgbClr val="002060"/>
                  </a:solidFill>
                  <a:latin typeface="Cambria" panose="02040503050406030204" pitchFamily="18" charset="0"/>
                  <a:ea typeface="Cambria" panose="02040503050406030204" pitchFamily="18" charset="0"/>
                </a:rPr>
                <a:t>Cây sẽ thế nào nếu không được tưới nước?</a:t>
              </a:r>
              <a:endParaRPr lang="en-US" sz="48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99618" y="2673772"/>
            <a:ext cx="5009148" cy="1181042"/>
            <a:chOff x="873492" y="2490890"/>
            <a:chExt cx="5009148" cy="1181042"/>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cap="flat" cmpd="sng" algn="ctr">
                <a:solidFill>
                  <a:srgbClr val="FF46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vẫn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bình</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thường</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35488" y="2664958"/>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cap="flat" cmpd="sng" algn="ctr">
                <a:solidFill>
                  <a:srgbClr val="FFC91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smtClean="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248732" y="2645712"/>
              <a:ext cx="3987399"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rPr>
                <a:t>Cây</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sẽ</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héo</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và</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noProof="0" dirty="0" err="1" smtClean="0">
                  <a:ln>
                    <a:noFill/>
                  </a:ln>
                  <a:solidFill>
                    <a:prstClr val="black"/>
                  </a:solidFill>
                  <a:effectLst/>
                  <a:uLnTx/>
                  <a:uFillTx/>
                  <a:latin typeface="Cambria" panose="02040503050406030204" pitchFamily="18" charset="0"/>
                  <a:ea typeface="Cambria" panose="02040503050406030204" pitchFamily="18" charset="0"/>
                </a:rPr>
                <a:t>chết</a:t>
              </a:r>
              <a:r>
                <a:rPr kumimoji="0" lang="en-US" sz="3600" b="1" i="0" u="none" strike="noStrike" kern="0" cap="none" spc="0" normalizeH="0" noProof="0" dirty="0" smtClean="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84364" y="4606278"/>
            <a:ext cx="4924401" cy="1161539"/>
            <a:chOff x="958238" y="4423396"/>
            <a:chExt cx="4924401" cy="1161539"/>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cap="flat" cmpd="sng" algn="ctr">
                <a:solidFill>
                  <a:srgbClr val="B4D84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06206"/>
              <a:ext cx="357456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phát</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triển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tươi</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tốt</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35488" y="4636881"/>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cap="flat" cmpd="sng" algn="ctr">
                <a:solidFill>
                  <a:srgbClr val="6FD3D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4400" b="0" i="0" u="none" strike="noStrike" kern="0" cap="none" spc="0" normalizeH="0" baseline="0" noProof="0" dirty="0" smtClean="0">
                  <a:ln>
                    <a:noFill/>
                  </a:ln>
                  <a:solidFill>
                    <a:prstClr val="white"/>
                  </a:solidFill>
                  <a:effectLst/>
                  <a:uLnTx/>
                  <a:uFillTx/>
                  <a:latin typeface="Arial" panose="020B0604020202020204" pitchFamily="34" charset="0"/>
                  <a:ea typeface="+mn-ea"/>
                  <a:cs typeface="+mn-cs"/>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30795" y="4579312"/>
              <a:ext cx="3939507" cy="978729"/>
            </a:xfrm>
            <a:prstGeom prst="rect">
              <a:avLst/>
            </a:prstGeom>
            <a:noFill/>
          </p:spPr>
          <p:txBody>
            <a:bodyPr wrap="square" rtlCol="0">
              <a:spAutoFit/>
            </a:bodyPr>
            <a:lstStyle/>
            <a:p>
              <a:pPr lvl="0" algn="ctr">
                <a:lnSpc>
                  <a:spcPct val="80000"/>
                </a:lnSpc>
                <a:defRPr/>
              </a:pPr>
              <a:r>
                <a:rPr lang="en-US" sz="3600" b="1" kern="0" dirty="0" err="1">
                  <a:solidFill>
                    <a:prstClr val="black"/>
                  </a:solidFill>
                  <a:latin typeface="Cambria" panose="02040503050406030204" pitchFamily="18" charset="0"/>
                  <a:ea typeface="Cambria" panose="02040503050406030204" pitchFamily="18" charset="0"/>
                </a:rPr>
                <a:t>Cây</a:t>
              </a:r>
              <a:r>
                <a:rPr lang="en-US" sz="3600" b="1" kern="0" dirty="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tự</a:t>
              </a:r>
              <a:r>
                <a:rPr lang="en-US" sz="3600" b="1" kern="0" dirty="0" smtClean="0">
                  <a:solidFill>
                    <a:prstClr val="black"/>
                  </a:solidFill>
                  <a:latin typeface="Cambria" panose="02040503050406030204" pitchFamily="18" charset="0"/>
                  <a:ea typeface="Cambria" panose="02040503050406030204" pitchFamily="18" charset="0"/>
                </a:rPr>
                <a:t> di </a:t>
              </a:r>
              <a:r>
                <a:rPr lang="en-US" sz="3600" b="1" kern="0" dirty="0" err="1" smtClean="0">
                  <a:solidFill>
                    <a:prstClr val="black"/>
                  </a:solidFill>
                  <a:latin typeface="Cambria" panose="02040503050406030204" pitchFamily="18" charset="0"/>
                  <a:ea typeface="Cambria" panose="02040503050406030204" pitchFamily="18" charset="0"/>
                </a:rPr>
                <a:t>chuyển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đến</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chỗ</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có</a:t>
              </a:r>
              <a:r>
                <a:rPr lang="en-US" sz="3600" b="1" kern="0" dirty="0" smtClean="0">
                  <a:solidFill>
                    <a:prstClr val="black"/>
                  </a:solidFill>
                  <a:latin typeface="Cambria" panose="02040503050406030204" pitchFamily="18" charset="0"/>
                  <a:ea typeface="Cambria" panose="02040503050406030204" pitchFamily="18" charset="0"/>
                </a:rPr>
                <a:t> </a:t>
              </a:r>
              <a:r>
                <a:rPr lang="en-US" sz="3600" b="1" kern="0" dirty="0" err="1" smtClean="0">
                  <a:solidFill>
                    <a:prstClr val="black"/>
                  </a:solidFill>
                  <a:latin typeface="Cambria" panose="02040503050406030204" pitchFamily="18" charset="0"/>
                  <a:ea typeface="Cambria" panose="02040503050406030204" pitchFamily="18" charset="0"/>
                </a:rPr>
                <a:t>nước</a:t>
              </a:r>
              <a:r>
                <a:rPr lang="en-US" sz="3600" b="1" kern="0" dirty="0" smtClean="0">
                  <a:solidFill>
                    <a:prstClr val="black"/>
                  </a:solidFill>
                  <a:latin typeface="Cambria" panose="02040503050406030204" pitchFamily="18" charset="0"/>
                  <a:ea typeface="Cambria" panose="02040503050406030204" pitchFamily="18" charset="0"/>
                </a:rPr>
                <a:t>.</a:t>
              </a:r>
              <a:endParaRPr lang="vi-VN" sz="3600" b="1" kern="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5565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97146" y="930032"/>
              <a:ext cx="98074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2</a:t>
              </a:r>
              <a:r>
                <a:rPr lang="en-US" sz="4000" b="1" smtClean="0">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Thực vật cần những yếu tố nào để sống và phát triển bình thường</a:t>
              </a:r>
              <a:r>
                <a:rPr lang="vi-VN" sz="4000" b="1" smtClean="0">
                  <a:solidFill>
                    <a:srgbClr val="002060"/>
                  </a:solidFill>
                  <a:latin typeface="Cambria" panose="02040503050406030204" pitchFamily="18" charset="0"/>
                  <a:ea typeface="Cambria" panose="02040503050406030204" pitchFamily="18" charset="0"/>
                </a:rPr>
                <a:t>?</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65484"/>
            <a:chOff x="873492" y="2490890"/>
            <a:chExt cx="5009148" cy="1165484"/>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579156"/>
              <a:ext cx="3913094"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Nước</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92414"/>
            <a:chOff x="6309362" y="2482076"/>
            <a:chExt cx="4734694" cy="1192414"/>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5" y="2597272"/>
              <a:ext cx="3634470"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nhiệt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độ</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485017" y="4645453"/>
              <a:ext cx="3268327" cy="707886"/>
            </a:xfrm>
            <a:prstGeom prst="rect">
              <a:avLst/>
            </a:prstGeom>
            <a:noFill/>
          </p:spPr>
          <p:txBody>
            <a:bodyPr wrap="square" rtlCol="0">
              <a:spAutoFit/>
            </a:bodyPr>
            <a:lstStyle/>
            <a:p>
              <a:pPr algn="ctr">
                <a:spcBef>
                  <a:spcPts val="600"/>
                </a:spcBef>
                <a:spcAft>
                  <a:spcPts val="600"/>
                </a:spcAft>
              </a:pPr>
              <a:r>
                <a:rPr lang="en-US" sz="4000" b="1" dirty="0" err="1" smtClean="0">
                  <a:latin typeface="Cambria" panose="02040503050406030204" pitchFamily="18" charset="0"/>
                  <a:ea typeface="Cambria" panose="02040503050406030204" pitchFamily="18" charset="0"/>
                </a:rPr>
                <a:t>Cả</a:t>
              </a:r>
              <a:r>
                <a:rPr lang="en-US" sz="4000" b="1" dirty="0" smtClean="0">
                  <a:latin typeface="Cambria" panose="02040503050406030204" pitchFamily="18" charset="0"/>
                  <a:ea typeface="Cambria" panose="02040503050406030204" pitchFamily="18" charset="0"/>
                </a:rPr>
                <a:t> A, B, C.</a:t>
              </a:r>
              <a:endParaRPr lang="vi-VN"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5460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88710" y="929398"/>
              <a:ext cx="10033739" cy="1115133"/>
            </a:xfrm>
            <a:prstGeom prst="rect">
              <a:avLst/>
            </a:prstGeom>
            <a:noFill/>
          </p:spPr>
          <p:txBody>
            <a:bodyPr wrap="square" rtlCol="0">
              <a:spAutoFit/>
            </a:bodyPr>
            <a:lstStyle/>
            <a:p>
              <a:pPr lvl="0" algn="just">
                <a:lnSpc>
                  <a:spcPct val="80000"/>
                </a:lnSpc>
              </a:pPr>
              <a:r>
                <a:rPr lang="en-US" sz="3300" b="1" err="1">
                  <a:solidFill>
                    <a:srgbClr val="002060"/>
                  </a:solidFill>
                  <a:latin typeface="Cambria" panose="02040503050406030204" pitchFamily="18" charset="0"/>
                  <a:ea typeface="Cambria" panose="02040503050406030204" pitchFamily="18" charset="0"/>
                </a:rPr>
                <a:t>Câu</a:t>
              </a:r>
              <a:r>
                <a:rPr lang="en-US" sz="3300" b="1">
                  <a:solidFill>
                    <a:srgbClr val="002060"/>
                  </a:solidFill>
                  <a:latin typeface="Cambria" panose="02040503050406030204" pitchFamily="18" charset="0"/>
                  <a:ea typeface="Cambria" panose="02040503050406030204" pitchFamily="18" charset="0"/>
                </a:rPr>
                <a:t> </a:t>
              </a:r>
              <a:r>
                <a:rPr lang="en-US" sz="3300" b="1" smtClean="0">
                  <a:solidFill>
                    <a:srgbClr val="002060"/>
                  </a:solidFill>
                  <a:latin typeface="Cambria" panose="02040503050406030204" pitchFamily="18" charset="0"/>
                  <a:ea typeface="Cambria" panose="02040503050406030204" pitchFamily="18" charset="0"/>
                </a:rPr>
                <a:t>3: </a:t>
              </a:r>
              <a:r>
                <a:rPr lang="vi-VN" sz="3300" b="1">
                  <a:solidFill>
                    <a:srgbClr val="002060"/>
                  </a:solidFill>
                  <a:latin typeface="Cambria" panose="02040503050406030204" pitchFamily="18" charset="0"/>
                  <a:ea typeface="Cambria" panose="02040503050406030204" pitchFamily="18" charset="0"/>
                </a:rPr>
                <a:t>Thí nghiệm đặt cây đậu được trồng trong đất có đủ chất khoáng vào trong phòng tối, rồi tưới nước thường xuyên nhằm chứng minh điều gì?</a:t>
              </a:r>
              <a:endParaRPr lang="en-US" sz="3300" b="1" dirty="0">
                <a:solidFill>
                  <a:srgbClr val="002060"/>
                </a:solidFill>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3052599"/>
            <a:ext cx="5009148" cy="1202358"/>
            <a:chOff x="873492" y="2490890"/>
            <a:chExt cx="5009148" cy="1202358"/>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030506" y="2616030"/>
              <a:ext cx="3462169"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chất</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khoáng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3043785"/>
            <a:ext cx="4926770" cy="1223856"/>
            <a:chOff x="6309362" y="2482076"/>
            <a:chExt cx="4926770" cy="1223856"/>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386553" y="2628714"/>
              <a:ext cx="3510515" cy="1077218"/>
            </a:xfrm>
            <a:prstGeom prst="rect">
              <a:avLst/>
            </a:prstGeom>
            <a:noFill/>
          </p:spPr>
          <p:txBody>
            <a:bodyPr wrap="square" rtlCol="0">
              <a:spAutoFit/>
            </a:bodyPr>
            <a:lstStyle/>
            <a:p>
              <a:pPr algn="ctr">
                <a:lnSpc>
                  <a:spcPct val="80000"/>
                </a:lnSpc>
              </a:pPr>
              <a:r>
                <a:rPr lang="en-US" sz="4000" b="1" dirty="0" err="1">
                  <a:latin typeface="Cambria" panose="02040503050406030204" pitchFamily="18" charset="0"/>
                  <a:ea typeface="Cambria" panose="02040503050406030204" pitchFamily="18" charset="0"/>
                </a:rPr>
                <a:t>Cây</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cần</a:t>
              </a:r>
              <a:r>
                <a:rPr lang="en-US" sz="4000" b="1" dirty="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không</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khí</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985105"/>
            <a:ext cx="4924401" cy="1231192"/>
            <a:chOff x="958238" y="4423396"/>
            <a:chExt cx="4924401" cy="1231192"/>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1793984" y="4577370"/>
              <a:ext cx="3853781" cy="1077218"/>
            </a:xfrm>
            <a:prstGeom prst="rect">
              <a:avLst/>
            </a:prstGeom>
            <a:noFill/>
          </p:spPr>
          <p:txBody>
            <a:bodyPr wrap="square" rtlCol="0">
              <a:spAutoFit/>
            </a:bodyPr>
            <a:lstStyle/>
            <a:p>
              <a:pPr algn="ctr">
                <a:lnSpc>
                  <a:spcPct val="80000"/>
                </a:lnSpc>
              </a:pPr>
              <a:r>
                <a:rPr lang="en-US" sz="4000" b="1" dirty="0" err="1" smtClean="0">
                  <a:latin typeface="Cambria" panose="02040503050406030204" pitchFamily="18" charset="0"/>
                  <a:ea typeface="Cambria" panose="02040503050406030204" pitchFamily="18" charset="0"/>
                </a:rPr>
                <a:t>Cây</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cần</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ánh</a:t>
              </a:r>
              <a:r>
                <a:rPr lang="en-US" sz="4000" b="1" dirty="0" smtClean="0">
                  <a:latin typeface="Cambria" panose="02040503050406030204" pitchFamily="18" charset="0"/>
                  <a:ea typeface="Cambria" panose="02040503050406030204" pitchFamily="18" charset="0"/>
                </a:rPr>
                <a:t> </a:t>
              </a:r>
              <a:r>
                <a:rPr lang="en-US" sz="4000" b="1" dirty="0" err="1" smtClean="0">
                  <a:latin typeface="Cambria" panose="02040503050406030204" pitchFamily="18" charset="0"/>
                  <a:ea typeface="Cambria" panose="02040503050406030204" pitchFamily="18" charset="0"/>
                </a:rPr>
                <a:t>sáng</a:t>
              </a:r>
              <a:r>
                <a:rPr lang="en-US" sz="4000" b="1" dirty="0" smtClean="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5015708"/>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16909" y="4681910"/>
              <a:ext cx="3813052" cy="634020"/>
            </a:xfrm>
            <a:prstGeom prst="rect">
              <a:avLst/>
            </a:prstGeom>
            <a:noFill/>
          </p:spPr>
          <p:txBody>
            <a:bodyPr wrap="square" rtlCol="0">
              <a:spAutoFit/>
            </a:bodyPr>
            <a:lstStyle/>
            <a:p>
              <a:pPr algn="ctr">
                <a:lnSpc>
                  <a:spcPct val="80000"/>
                </a:lnSpc>
              </a:pPr>
              <a:r>
                <a:rPr lang="en-US" sz="4400" b="1" dirty="0" err="1">
                  <a:latin typeface="Cambria" panose="02040503050406030204" pitchFamily="18" charset="0"/>
                  <a:ea typeface="Cambria" panose="02040503050406030204" pitchFamily="18" charset="0"/>
                </a:rPr>
                <a:t>Cây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cần</a:t>
              </a:r>
              <a:r>
                <a:rPr lang="en-US" sz="4400" b="1" dirty="0">
                  <a:latin typeface="Cambria" panose="02040503050406030204" pitchFamily="18" charset="0"/>
                  <a:ea typeface="Cambria" panose="02040503050406030204" pitchFamily="18" charset="0"/>
                </a:rPr>
                <a:t> </a:t>
              </a:r>
              <a:r>
                <a:rPr lang="en-US" sz="4400" b="1" dirty="0" err="1" smtClean="0">
                  <a:latin typeface="Cambria" panose="02040503050406030204" pitchFamily="18" charset="0"/>
                  <a:ea typeface="Cambria" panose="02040503050406030204" pitchFamily="18" charset="0"/>
                </a:rPr>
                <a:t>nước</a:t>
              </a:r>
              <a:r>
                <a:rPr lang="en-US" sz="4400" b="1" dirty="0" smtClean="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14018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8"/>
                                        </p:tgtEl>
                                        <p:attrNameLst>
                                          <p:attrName>r</p:attrName>
                                        </p:attrNameLst>
                                      </p:cBhvr>
                                    </p:animRot>
                                    <p:animRot by="-240000">
                                      <p:cBhvr>
                                        <p:cTn id="40" dur="200" fill="hold">
                                          <p:stCondLst>
                                            <p:cond delay="200"/>
                                          </p:stCondLst>
                                        </p:cTn>
                                        <p:tgtEl>
                                          <p:spTgt spid="18"/>
                                        </p:tgtEl>
                                        <p:attrNameLst>
                                          <p:attrName>r</p:attrName>
                                        </p:attrNameLst>
                                      </p:cBhvr>
                                    </p:animRot>
                                    <p:animRot by="240000">
                                      <p:cBhvr>
                                        <p:cTn id="41" dur="200" fill="hold">
                                          <p:stCondLst>
                                            <p:cond delay="400"/>
                                          </p:stCondLst>
                                        </p:cTn>
                                        <p:tgtEl>
                                          <p:spTgt spid="18"/>
                                        </p:tgtEl>
                                        <p:attrNameLst>
                                          <p:attrName>r</p:attrName>
                                        </p:attrNameLst>
                                      </p:cBhvr>
                                    </p:animRot>
                                    <p:animRot by="-240000">
                                      <p:cBhvr>
                                        <p:cTn id="42" dur="200" fill="hold">
                                          <p:stCondLst>
                                            <p:cond delay="600"/>
                                          </p:stCondLst>
                                        </p:cTn>
                                        <p:tgtEl>
                                          <p:spTgt spid="18"/>
                                        </p:tgtEl>
                                        <p:attrNameLst>
                                          <p:attrName>r</p:attrName>
                                        </p:attrNameLst>
                                      </p:cBhvr>
                                    </p:animRot>
                                    <p:animRot by="120000">
                                      <p:cBhvr>
                                        <p:cTn id="43" dur="200" fill="hold">
                                          <p:stCondLst>
                                            <p:cond delay="800"/>
                                          </p:stCondLst>
                                        </p:cTn>
                                        <p:tgtEl>
                                          <p:spTgt spid="18"/>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70709" y="80990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951228" y="930032"/>
              <a:ext cx="10027610" cy="1125604"/>
            </a:xfrm>
            <a:prstGeom prst="rect">
              <a:avLst/>
            </a:prstGeom>
            <a:noFill/>
          </p:spPr>
          <p:txBody>
            <a:bodyPr wrap="square" rtlCol="0">
              <a:spAutoFit/>
            </a:bodyPr>
            <a:lstStyle/>
            <a:p>
              <a:pPr lvl="0" algn="ctr"/>
              <a:r>
                <a:rPr lang="en-US" sz="4000" b="1" err="1">
                  <a:solidFill>
                    <a:srgbClr val="002060"/>
                  </a:solidFill>
                  <a:latin typeface="Cambria" panose="02040503050406030204" pitchFamily="18" charset="0"/>
                  <a:ea typeface="Cambria" panose="02040503050406030204" pitchFamily="18" charset="0"/>
                </a:rPr>
                <a:t>Câu</a:t>
              </a:r>
              <a:r>
                <a:rPr lang="en-US" sz="4000" b="1">
                  <a:solidFill>
                    <a:srgbClr val="002060"/>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Để chứng minh cây cần chất khoáng, người ta đã thực hiện thí nghiệm nào?</a:t>
              </a:r>
              <a:endParaRPr lang="en-US" sz="4000" b="1">
                <a:solidFill>
                  <a:srgbClr val="002060"/>
                </a:solidFill>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912681" y="275215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1803059" y="2646391"/>
              <a:ext cx="3913094"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Để</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ngoài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ánh</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sáng</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48551" y="274333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118874" y="2597272"/>
              <a:ext cx="3925181"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Tưới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nước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cho</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hằng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ngày</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97427" y="468465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026317" y="4564771"/>
              <a:ext cx="3748745"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kín</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48551" y="4715259"/>
            <a:ext cx="4813869" cy="1153269"/>
            <a:chOff x="6309362" y="4453999"/>
            <a:chExt cx="4813869"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262565" y="4578218"/>
              <a:ext cx="3860666" cy="978729"/>
            </a:xfrm>
            <a:prstGeom prst="rect">
              <a:avLst/>
            </a:prstGeom>
            <a:noFill/>
          </p:spPr>
          <p:txBody>
            <a:bodyPr wrap="square" rtlCol="0">
              <a:spAutoFit/>
            </a:bodyPr>
            <a:lstStyle/>
            <a:p>
              <a:pPr algn="ctr">
                <a:lnSpc>
                  <a:spcPct val="80000"/>
                </a:lnSpc>
              </a:pPr>
              <a:r>
                <a:rPr lang="en-US" sz="3600" b="1" dirty="0" err="1" smtClean="0">
                  <a:latin typeface="Cambria" panose="02040503050406030204" pitchFamily="18" charset="0"/>
                  <a:ea typeface="Cambria" panose="02040503050406030204" pitchFamily="18" charset="0"/>
                </a:rPr>
                <a:t>Trồng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cây</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trong</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sỏi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đã</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rửa</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sạch</a:t>
              </a:r>
              <a:r>
                <a:rPr lang="en-US" sz="3600" b="1" dirty="0" smtClean="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30523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29"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30"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31"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32"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33"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3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35"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36"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37" name="Picture 36"/>
          <p:cNvPicPr>
            <a:picLocks noChangeAspect="1"/>
          </p:cNvPicPr>
          <p:nvPr/>
        </p:nvPicPr>
        <p:blipFill>
          <a:blip r:embed="rId10"/>
          <a:stretch>
            <a:fillRect/>
          </a:stretch>
        </p:blipFill>
        <p:spPr>
          <a:xfrm>
            <a:off x="446243" y="1892137"/>
            <a:ext cx="8440802" cy="1988718"/>
          </a:xfrm>
          <a:prstGeom prst="rect">
            <a:avLst/>
          </a:prstGeom>
        </p:spPr>
      </p:pic>
    </p:spTree>
    <p:extLst>
      <p:ext uri="{BB962C8B-B14F-4D97-AF65-F5344CB8AC3E}">
        <p14:creationId xmlns:p14="http://schemas.microsoft.com/office/powerpoint/2010/main" val="870563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15">
            <a:extLst>
              <a:ext uri="{FF2B5EF4-FFF2-40B4-BE49-F238E27FC236}">
                <a16:creationId xmlns:a16="http://schemas.microsoft.com/office/drawing/2014/main" id="{03E035FD-ECF2-4DCE-95B8-6E51F81404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828044">
            <a:off x="7375906" y="1087322"/>
            <a:ext cx="4949260" cy="6186576"/>
          </a:xfrm>
          <a:prstGeom prst="rect">
            <a:avLst/>
          </a:prstGeom>
        </p:spPr>
      </p:pic>
      <p:pic>
        <p:nvPicPr>
          <p:cNvPr id="16" name="Picture 15"/>
          <p:cNvPicPr>
            <a:picLocks noChangeAspect="1"/>
          </p:cNvPicPr>
          <p:nvPr/>
        </p:nvPicPr>
        <p:blipFill>
          <a:blip r:embed="rId10"/>
          <a:stretch>
            <a:fillRect/>
          </a:stretch>
        </p:blipFill>
        <p:spPr>
          <a:xfrm>
            <a:off x="8225265" y="2606040"/>
            <a:ext cx="3097036" cy="1847248"/>
          </a:xfrm>
          <a:prstGeom prst="rect">
            <a:avLst/>
          </a:prstGeom>
        </p:spPr>
      </p:pic>
      <p:pic>
        <p:nvPicPr>
          <p:cNvPr id="19" name="Picture 18"/>
          <p:cNvPicPr>
            <a:picLocks noChangeAspect="1"/>
          </p:cNvPicPr>
          <p:nvPr/>
        </p:nvPicPr>
        <p:blipFill>
          <a:blip r:embed="rId11"/>
          <a:stretch>
            <a:fillRect/>
          </a:stretch>
        </p:blipFill>
        <p:spPr>
          <a:xfrm>
            <a:off x="1418600" y="2007130"/>
            <a:ext cx="5590517" cy="3023878"/>
          </a:xfrm>
          <a:prstGeom prst="rect">
            <a:avLst/>
          </a:prstGeom>
        </p:spPr>
      </p:pic>
    </p:spTree>
    <p:extLst>
      <p:ext uri="{BB962C8B-B14F-4D97-AF65-F5344CB8AC3E}">
        <p14:creationId xmlns:p14="http://schemas.microsoft.com/office/powerpoint/2010/main" val="31544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1157</Words>
  <Application>Microsoft Office PowerPoint</Application>
  <PresentationFormat>Widescreen</PresentationFormat>
  <Paragraphs>100</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#9Slide07 HoneyCream</vt:lpstr>
      <vt:lpstr>Arial</vt:lpstr>
      <vt:lpstr>Calibri</vt:lpstr>
      <vt:lpstr>Cambria</vt:lpstr>
      <vt:lpstr>等线</vt:lpstr>
      <vt:lpstr>思源黑体 CN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45</cp:revision>
  <dcterms:created xsi:type="dcterms:W3CDTF">2023-10-30T15:46:34Z</dcterms:created>
  <dcterms:modified xsi:type="dcterms:W3CDTF">2024-12-19T07:15:19Z</dcterms:modified>
</cp:coreProperties>
</file>