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75" r:id="rId3"/>
    <p:sldId id="276" r:id="rId4"/>
    <p:sldId id="277" r:id="rId5"/>
    <p:sldId id="281" r:id="rId6"/>
    <p:sldId id="302" r:id="rId7"/>
    <p:sldId id="261" r:id="rId8"/>
    <p:sldId id="300" r:id="rId9"/>
    <p:sldId id="282" r:id="rId10"/>
    <p:sldId id="258" r:id="rId11"/>
    <p:sldId id="262" r:id="rId12"/>
  </p:sldIdLst>
  <p:sldSz cx="18288000" cy="10287000"/>
  <p:notesSz cx="6858000" cy="9144000"/>
  <p:embeddedFontLst>
    <p:embeddedFont>
      <p:font typeface="宋体" panose="02010600030101010101" pitchFamily="2" charset="-122"/>
      <p:regular r:id="rId14"/>
    </p:embeddedFont>
    <p:embeddedFont>
      <p:font typeface="Open Sans" panose="020B0604020202020204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#9Slide07 HoneyCream" panose="020B0604020202020204" charset="0"/>
      <p:regular r:id="rId23"/>
    </p:embeddedFont>
    <p:embeddedFont>
      <p:font typeface="ไอติม" panose="020B0604020202020204" charset="-34"/>
      <p:regular r:id="rId24"/>
    </p:embeddedFont>
    <p:embeddedFont>
      <p:font typeface="SVN-Poky's" panose="020B0604020202020204" charset="0"/>
      <p:regular r:id="rId25"/>
    </p:embeddedFont>
    <p:embeddedFont>
      <p:font typeface="#9Slide03 Nokia" panose="020B0604020202020204" charset="0"/>
      <p:regular r:id="rId26"/>
    </p:embeddedFont>
    <p:embeddedFont>
      <p:font typeface="微软雅黑" panose="020B0503020204020204" pitchFamily="34" charset="-122"/>
      <p:regular r:id="rId27"/>
      <p:bold r:id="rId28"/>
    </p:embeddedFont>
    <p:embeddedFont>
      <p:font typeface="SVN-Newton" panose="020B0604020202020204" charset="0"/>
      <p:regular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-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21" Type="http://schemas.openxmlformats.org/officeDocument/2006/relationships/font" Target="fonts/font8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294D4-FA65-432E-B224-ADDE6221C61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B23D0-824E-429B-BD84-63BE305EB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70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B23D0-824E-429B-BD84-63BE305EBC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93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76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89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8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99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12487842" y="7613782"/>
            <a:ext cx="116270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     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  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精美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 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            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工作总结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www.1ppt.com/xiazai/zongjie/ 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工作计划：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www.1ppt.com/xiazai/jihua/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商务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www.1ppt.com/moban/shangwu/  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个人简历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www.1ppt.com/xiazai/jianli/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毕业答辩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www.1ppt.com/xiazai/dabian/  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工作汇报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www.1ppt.com/xiazai/huibao/  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817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03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67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1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3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5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0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2024/9/23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3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image" Target="../media/image25.svg"/><Relationship Id="rId4" Type="http://schemas.openxmlformats.org/officeDocument/2006/relationships/image" Target="../media/image2.sv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图片 165" descr="图片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0" cy="47348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69" name="组合 168"/>
          <p:cNvGrpSpPr/>
          <p:nvPr/>
        </p:nvGrpSpPr>
        <p:grpSpPr>
          <a:xfrm>
            <a:off x="0" y="-49530"/>
            <a:ext cx="18267045" cy="10336530"/>
            <a:chOff x="22" y="-20"/>
            <a:chExt cx="19178" cy="10852"/>
          </a:xfrm>
        </p:grpSpPr>
        <p:pic>
          <p:nvPicPr>
            <p:cNvPr id="167" name="图片 166" descr="E:\PPT\图片3.png图片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48" y="0"/>
              <a:ext cx="17252" cy="108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矩形 167"/>
            <p:cNvSpPr/>
            <p:nvPr/>
          </p:nvSpPr>
          <p:spPr>
            <a:xfrm>
              <a:off x="22" y="-20"/>
              <a:ext cx="2928" cy="108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5" name="图片 4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5163" y="3691890"/>
            <a:ext cx="3086100" cy="1571625"/>
          </a:xfrm>
          <a:prstGeom prst="rect">
            <a:avLst/>
          </a:prstGeom>
        </p:spPr>
      </p:pic>
      <p:pic>
        <p:nvPicPr>
          <p:cNvPr id="45" name="图片 44" descr="微信截图_202205031252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2535" y="6988493"/>
            <a:ext cx="5307330" cy="26088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34" y="4570889"/>
            <a:ext cx="6337341" cy="58801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34" y="-90645"/>
            <a:ext cx="2760774" cy="27607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3846" y="1712714"/>
            <a:ext cx="14217104" cy="84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6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35985" y="549934"/>
            <a:ext cx="9439143" cy="9187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dirty="0" smtClean="0">
                <a:solidFill>
                  <a:srgbClr val="000000"/>
                </a:solidFill>
                <a:latin typeface="ไอติม"/>
              </a:rPr>
              <a:t>TẠM</a:t>
            </a:r>
          </a:p>
          <a:p>
            <a:pPr algn="ctr"/>
            <a:r>
              <a:rPr lang="en-US" sz="19900" dirty="0" smtClean="0">
                <a:solidFill>
                  <a:srgbClr val="000000"/>
                </a:solidFill>
                <a:latin typeface="ไอติม"/>
              </a:rPr>
              <a:t>BIỆT </a:t>
            </a:r>
          </a:p>
          <a:p>
            <a:pPr algn="ctr"/>
            <a:r>
              <a:rPr lang="en-US" sz="19900" dirty="0" smtClean="0">
                <a:solidFill>
                  <a:srgbClr val="000000"/>
                </a:solidFill>
                <a:latin typeface="ไอติม"/>
              </a:rPr>
              <a:t>NHÉ!</a:t>
            </a:r>
            <a:endParaRPr lang="en-US" sz="19900" dirty="0">
              <a:solidFill>
                <a:srgbClr val="000000"/>
              </a:solidFill>
              <a:latin typeface="ไอติม"/>
            </a:endParaRPr>
          </a:p>
        </p:txBody>
      </p:sp>
      <p:sp>
        <p:nvSpPr>
          <p:cNvPr id="5" name="Freeform 5"/>
          <p:cNvSpPr/>
          <p:nvPr/>
        </p:nvSpPr>
        <p:spPr>
          <a:xfrm rot="-5400000">
            <a:off x="8718686" y="1272961"/>
            <a:ext cx="15149530" cy="7741077"/>
          </a:xfrm>
          <a:custGeom>
            <a:avLst/>
            <a:gdLst/>
            <a:ahLst/>
            <a:cxnLst/>
            <a:rect l="l" t="t" r="r" b="b"/>
            <a:pathLst>
              <a:path w="15149530" h="7741077">
                <a:moveTo>
                  <a:pt x="0" y="0"/>
                </a:moveTo>
                <a:lnTo>
                  <a:pt x="15149530" y="0"/>
                </a:lnTo>
                <a:lnTo>
                  <a:pt x="15149530" y="7741078"/>
                </a:lnTo>
                <a:lnTo>
                  <a:pt x="0" y="77410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7796121">
            <a:off x="16068935" y="8282438"/>
            <a:ext cx="663464" cy="349522"/>
            <a:chOff x="0" y="0"/>
            <a:chExt cx="1610360" cy="848360"/>
          </a:xfrm>
        </p:grpSpPr>
        <p:sp>
          <p:nvSpPr>
            <p:cNvPr id="8" name="Freeform 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782091">
            <a:off x="9592246" y="1604660"/>
            <a:ext cx="597523" cy="493205"/>
            <a:chOff x="0" y="0"/>
            <a:chExt cx="2138680" cy="1765300"/>
          </a:xfrm>
        </p:grpSpPr>
        <p:sp>
          <p:nvSpPr>
            <p:cNvPr id="10" name="Freeform 10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sp>
        <p:nvSpPr>
          <p:cNvPr id="11" name="Freeform 11"/>
          <p:cNvSpPr/>
          <p:nvPr/>
        </p:nvSpPr>
        <p:spPr>
          <a:xfrm rot="2451145">
            <a:off x="16499470" y="2049253"/>
            <a:ext cx="479396" cy="414023"/>
          </a:xfrm>
          <a:custGeom>
            <a:avLst/>
            <a:gdLst/>
            <a:ahLst/>
            <a:cxnLst/>
            <a:rect l="l" t="t" r="r" b="b"/>
            <a:pathLst>
              <a:path w="479396" h="414023">
                <a:moveTo>
                  <a:pt x="0" y="0"/>
                </a:moveTo>
                <a:lnTo>
                  <a:pt x="479395" y="0"/>
                </a:lnTo>
                <a:lnTo>
                  <a:pt x="479395" y="414024"/>
                </a:lnTo>
                <a:lnTo>
                  <a:pt x="0" y="414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6"/>
          <p:cNvSpPr/>
          <p:nvPr/>
        </p:nvSpPr>
        <p:spPr>
          <a:xfrm>
            <a:off x="9751682" y="1843484"/>
            <a:ext cx="6154290" cy="6146598"/>
          </a:xfrm>
          <a:custGeom>
            <a:avLst/>
            <a:gdLst/>
            <a:ahLst/>
            <a:cxnLst/>
            <a:rect l="l" t="t" r="r" b="b"/>
            <a:pathLst>
              <a:path w="6154290" h="6146598">
                <a:moveTo>
                  <a:pt x="0" y="0"/>
                </a:moveTo>
                <a:lnTo>
                  <a:pt x="6154290" y="0"/>
                </a:lnTo>
                <a:lnTo>
                  <a:pt x="6154290" y="6146598"/>
                </a:lnTo>
                <a:lnTo>
                  <a:pt x="0" y="61465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0"/>
            <a:ext cx="12112752" cy="790041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03842" y="1662272"/>
            <a:ext cx="7680960" cy="570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altLang="zh-CN" sz="1215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latin typeface="#9Slide03 Nokia" panose="02040603050506020204" pitchFamily="18" charset="0"/>
                <a:ea typeface="字魂201号-萌趣樱花体" panose="00000500000000000000" charset="-122"/>
              </a:rPr>
              <a:t>KHỞI ĐỘNG</a:t>
            </a:r>
            <a:endParaRPr lang="zh-CN" altLang="en-US" sz="12150" b="1" dirty="0">
              <a:ln w="38100">
                <a:solidFill>
                  <a:prstClr val="black"/>
                </a:solidFill>
                <a:prstDash val="solid"/>
              </a:ln>
              <a:solidFill>
                <a:srgbClr val="FFC000"/>
              </a:solidFill>
              <a:latin typeface="#9Slide03 Nokia" panose="02040603050506020204" pitchFamily="18" charset="0"/>
              <a:ea typeface="字魂201号-萌趣樱花体" panose="00000500000000000000" charset="-122"/>
            </a:endParaRPr>
          </a:p>
        </p:txBody>
      </p:sp>
      <p:pic>
        <p:nvPicPr>
          <p:cNvPr id="39" name="图片 38" descr="E:\PPT\组 3.png组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2793" y="1068705"/>
            <a:ext cx="2902268" cy="1478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6610176"/>
            <a:ext cx="18326793" cy="3726636"/>
          </a:xfrm>
          <a:prstGeom prst="rect">
            <a:avLst/>
          </a:prstGeom>
        </p:spPr>
      </p:pic>
      <p:pic>
        <p:nvPicPr>
          <p:cNvPr id="40" name="图片 39" descr="微信截图_202205031252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7226" y="6350508"/>
            <a:ext cx="7943139" cy="3904011"/>
          </a:xfrm>
          <a:prstGeom prst="rect">
            <a:avLst/>
          </a:prstGeom>
        </p:spPr>
      </p:pic>
      <p:pic>
        <p:nvPicPr>
          <p:cNvPr id="42" name="图片 41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5364" y="2204228"/>
            <a:ext cx="30861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3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流程图: 手动输入 27"/>
          <p:cNvSpPr/>
          <p:nvPr/>
        </p:nvSpPr>
        <p:spPr>
          <a:xfrm rot="5400000">
            <a:off x="328613" y="-327660"/>
            <a:ext cx="10287000" cy="10943273"/>
          </a:xfrm>
          <a:prstGeom prst="flowChartManualInpu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32" name="任意多边形 31"/>
          <p:cNvSpPr/>
          <p:nvPr/>
        </p:nvSpPr>
        <p:spPr>
          <a:xfrm>
            <a:off x="421360" y="431417"/>
            <a:ext cx="17473736" cy="9555546"/>
          </a:xfrm>
          <a:custGeom>
            <a:avLst/>
            <a:gdLst>
              <a:gd name="connsiteX0" fmla="*/ 390607 w 10690791"/>
              <a:gd name="connsiteY0" fmla="*/ 753889 h 6370364"/>
              <a:gd name="connsiteX1" fmla="*/ 147719 w 10690791"/>
              <a:gd name="connsiteY1" fmla="*/ 3511376 h 6370364"/>
              <a:gd name="connsiteX2" fmla="*/ 1990807 w 10690791"/>
              <a:gd name="connsiteY2" fmla="*/ 5997401 h 6370364"/>
              <a:gd name="connsiteX3" fmla="*/ 9491744 w 10690791"/>
              <a:gd name="connsiteY3" fmla="*/ 5911676 h 6370364"/>
              <a:gd name="connsiteX4" fmla="*/ 10649032 w 10690791"/>
              <a:gd name="connsiteY4" fmla="*/ 1768301 h 6370364"/>
              <a:gd name="connsiteX5" fmla="*/ 9234569 w 10690791"/>
              <a:gd name="connsiteY5" fmla="*/ 139526 h 6370364"/>
              <a:gd name="connsiteX6" fmla="*/ 2590882 w 10690791"/>
              <a:gd name="connsiteY6" fmla="*/ 153814 h 6370364"/>
              <a:gd name="connsiteX7" fmla="*/ 390607 w 10690791"/>
              <a:gd name="connsiteY7" fmla="*/ 753889 h 63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791" h="6370364">
                <a:moveTo>
                  <a:pt x="390607" y="753889"/>
                </a:moveTo>
                <a:cubicBezTo>
                  <a:pt x="-16587" y="1313483"/>
                  <a:pt x="-118981" y="2637457"/>
                  <a:pt x="147719" y="3511376"/>
                </a:cubicBezTo>
                <a:cubicBezTo>
                  <a:pt x="414419" y="4385295"/>
                  <a:pt x="433470" y="5597351"/>
                  <a:pt x="1990807" y="5997401"/>
                </a:cubicBezTo>
                <a:cubicBezTo>
                  <a:pt x="3548144" y="6397451"/>
                  <a:pt x="8048707" y="6616526"/>
                  <a:pt x="9491744" y="5911676"/>
                </a:cubicBezTo>
                <a:cubicBezTo>
                  <a:pt x="10934781" y="5206826"/>
                  <a:pt x="10691894" y="2730326"/>
                  <a:pt x="10649032" y="1768301"/>
                </a:cubicBezTo>
                <a:cubicBezTo>
                  <a:pt x="10606170" y="806276"/>
                  <a:pt x="10577594" y="408607"/>
                  <a:pt x="9234569" y="139526"/>
                </a:cubicBezTo>
                <a:cubicBezTo>
                  <a:pt x="7891544" y="-129555"/>
                  <a:pt x="4064876" y="56183"/>
                  <a:pt x="2590882" y="153814"/>
                </a:cubicBezTo>
                <a:cubicBezTo>
                  <a:pt x="1116888" y="251445"/>
                  <a:pt x="797801" y="194295"/>
                  <a:pt x="390607" y="75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86790" y="862013"/>
            <a:ext cx="16202025" cy="1091565"/>
            <a:chOff x="1036" y="905"/>
            <a:chExt cx="17010" cy="114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155" y="2051"/>
              <a:ext cx="16891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组合 84"/>
            <p:cNvGrpSpPr/>
            <p:nvPr/>
          </p:nvGrpSpPr>
          <p:grpSpPr>
            <a:xfrm>
              <a:off x="1036" y="905"/>
              <a:ext cx="14573" cy="1105"/>
              <a:chOff x="5957" y="2754"/>
              <a:chExt cx="14573" cy="1105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5957" y="2784"/>
                <a:ext cx="14573" cy="1075"/>
                <a:chOff x="6998" y="3013"/>
                <a:chExt cx="14573" cy="1075"/>
              </a:xfrm>
            </p:grpSpPr>
            <p:sp>
              <p:nvSpPr>
                <p:cNvPr id="48" name="椭圆 47"/>
                <p:cNvSpPr/>
                <p:nvPr/>
              </p:nvSpPr>
              <p:spPr>
                <a:xfrm>
                  <a:off x="6998" y="3013"/>
                  <a:ext cx="979" cy="97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:endParaRPr lang="en-US" altLang="zh-CN" sz="3600" b="1" dirty="0">
                    <a:solidFill>
                      <a:prstClr val="white"/>
                    </a:solidFill>
                    <a:latin typeface="思源黑体 CN Heavy" panose="020B0A00000000000000" charset="-122"/>
                    <a:ea typeface="思源黑体 CN Heavy" panose="020B0A00000000000000" charset="-122"/>
                    <a:cs typeface="+mn-ea"/>
                    <a:sym typeface="+mn-lt"/>
                  </a:endParaRPr>
                </a:p>
              </p:txBody>
            </p:sp>
            <p:grpSp>
              <p:nvGrpSpPr>
                <p:cNvPr id="7" name="组合 6"/>
                <p:cNvGrpSpPr/>
                <p:nvPr/>
              </p:nvGrpSpPr>
              <p:grpSpPr>
                <a:xfrm>
                  <a:off x="7082" y="3022"/>
                  <a:ext cx="14489" cy="1066"/>
                  <a:chOff x="9775" y="1613"/>
                  <a:chExt cx="14489" cy="1066"/>
                </a:xfrm>
              </p:grpSpPr>
              <p:sp>
                <p:nvSpPr>
                  <p:cNvPr id="9" name="椭圆 8"/>
                  <p:cNvSpPr/>
                  <p:nvPr/>
                </p:nvSpPr>
                <p:spPr>
                  <a:xfrm>
                    <a:off x="9775" y="1657"/>
                    <a:ext cx="979" cy="979"/>
                  </a:xfrm>
                  <a:prstGeom prst="ellipse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/>
                    <a:r>
                      <a:rPr lang="en-US" altLang="zh-CN" sz="3600" b="1" dirty="0">
                        <a:solidFill>
                          <a:prstClr val="white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  <a:cs typeface="+mn-ea"/>
                        <a:sym typeface="+mn-lt"/>
                      </a:rPr>
                      <a:t>1</a:t>
                    </a:r>
                  </a:p>
                </p:txBody>
              </p:sp>
              <p:sp>
                <p:nvSpPr>
                  <p:cNvPr id="10" name="文本框 9"/>
                  <p:cNvSpPr txBox="1"/>
                  <p:nvPr/>
                </p:nvSpPr>
                <p:spPr>
                  <a:xfrm>
                    <a:off x="10867" y="1613"/>
                    <a:ext cx="13397" cy="106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1371600"/>
                    <a:r>
                      <a:rPr lang="en-US" altLang="zh-CN" sz="6000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Chơi</a:t>
                    </a:r>
                    <a:r>
                      <a:rPr lang="en-US" altLang="zh-CN" sz="6000" dirty="0">
                        <a:ln>
                          <a:solidFill>
                            <a:prstClr val="black"/>
                          </a:solidFill>
                        </a:ln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 </a:t>
                    </a:r>
                    <a:r>
                      <a:rPr lang="en-US" altLang="zh-CN" sz="6000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trò</a:t>
                    </a:r>
                    <a:r>
                      <a:rPr lang="en-US" altLang="zh-CN" sz="6000" dirty="0">
                        <a:ln>
                          <a:solidFill>
                            <a:prstClr val="black"/>
                          </a:solidFill>
                        </a:ln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 </a:t>
                    </a:r>
                    <a:r>
                      <a:rPr lang="en-US" altLang="zh-CN" sz="6000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chơi</a:t>
                    </a:r>
                    <a:r>
                      <a:rPr lang="en-US" altLang="zh-CN" sz="6000" dirty="0">
                        <a:ln>
                          <a:solidFill>
                            <a:prstClr val="black"/>
                          </a:solidFill>
                        </a:ln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 </a:t>
                    </a:r>
                    <a:r>
                      <a:rPr lang="en-US" altLang="zh-CN" sz="6000" b="1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Gọi</a:t>
                    </a:r>
                    <a:r>
                      <a:rPr lang="en-US" altLang="zh-CN" sz="6000" b="1" dirty="0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 </a:t>
                    </a:r>
                    <a:r>
                      <a:rPr lang="en-US" altLang="zh-CN" sz="6000" b="1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tên</a:t>
                    </a:r>
                    <a:r>
                      <a:rPr lang="en-US" altLang="zh-CN" sz="6000" b="1" dirty="0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 </a:t>
                    </a:r>
                    <a:r>
                      <a:rPr lang="en-US" altLang="zh-CN" sz="6000" b="1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cảm</a:t>
                    </a:r>
                    <a:r>
                      <a:rPr lang="en-US" altLang="zh-CN" sz="6000" b="1" dirty="0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 </a:t>
                    </a:r>
                    <a:r>
                      <a:rPr lang="en-US" altLang="zh-CN" sz="6000" b="1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xúc</a:t>
                    </a:r>
                    <a:endParaRPr lang="en-US" altLang="zh-CN" sz="4200" dirty="0">
                      <a:ln>
                        <a:solidFill>
                          <a:prstClr val="black"/>
                        </a:solidFill>
                      </a:ln>
                      <a:solidFill>
                        <a:srgbClr val="ED7D31">
                          <a:lumMod val="60000"/>
                          <a:lumOff val="40000"/>
                        </a:srgbClr>
                      </a:solidFill>
                      <a:latin typeface="SVN-Poky's" panose="020B0606040200020203" pitchFamily="34" charset="0"/>
                      <a:ea typeface="思源黑体 CN Medium" panose="020B0600000000000000" charset="-122"/>
                      <a:cs typeface="思源黑体 CN Medium" panose="020B0600000000000000" charset="-122"/>
                      <a:sym typeface="+mn-ea"/>
                    </a:endParaRPr>
                  </a:p>
                </p:txBody>
              </p:sp>
            </p:grpSp>
          </p:grpSp>
          <p:sp>
            <p:nvSpPr>
              <p:cNvPr id="72" name="椭圆 71"/>
              <p:cNvSpPr/>
              <p:nvPr/>
            </p:nvSpPr>
            <p:spPr>
              <a:xfrm>
                <a:off x="5957" y="2754"/>
                <a:ext cx="317" cy="317"/>
              </a:xfrm>
              <a:prstGeom prst="ellipse">
                <a:avLst/>
              </a:prstGeom>
              <a:solidFill>
                <a:srgbClr val="FFB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>
                  <a:solidFill>
                    <a:prstClr val="white"/>
                  </a:solidFill>
                  <a:latin typeface="Arial"/>
                  <a:ea typeface="微软雅黑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4615829" y="2220501"/>
            <a:ext cx="3758565" cy="903111"/>
            <a:chOff x="6938" y="7809"/>
            <a:chExt cx="5204" cy="1096"/>
          </a:xfrm>
        </p:grpSpPr>
        <p:sp>
          <p:nvSpPr>
            <p:cNvPr id="26" name="圆角矩形 25"/>
            <p:cNvSpPr/>
            <p:nvPr/>
          </p:nvSpPr>
          <p:spPr>
            <a:xfrm>
              <a:off x="6938" y="7809"/>
              <a:ext cx="5204" cy="1096"/>
            </a:xfrm>
            <a:prstGeom prst="roundRect">
              <a:avLst>
                <a:gd name="adj" fmla="val 50000"/>
              </a:avLst>
            </a:prstGeom>
            <a:solidFill>
              <a:srgbClr val="CCECFF"/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3000" dirty="0">
                <a:solidFill>
                  <a:srgbClr val="0E0E1E"/>
                </a:solidFill>
                <a:latin typeface="UTM Tam Le" panose="02040603050506020204" pitchFamily="18" charset="0"/>
                <a:ea typeface="微软雅黑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7086" y="7953"/>
              <a:ext cx="4908" cy="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altLang="zh-CN" sz="42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UTM Tam Le" panose="02040603050506020204" pitchFamily="18" charset="0"/>
                  <a:ea typeface="思源黑体 CN Heavy" panose="020B0A00000000000000" charset="-122"/>
                </a:rPr>
                <a:t>Luật</a:t>
              </a:r>
              <a:r>
                <a:rPr lang="en-US" altLang="zh-CN" sz="42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UTM Tam Le" panose="02040603050506020204" pitchFamily="18" charset="0"/>
                  <a:ea typeface="思源黑体 CN Heavy" panose="020B0A00000000000000" charset="-122"/>
                </a:rPr>
                <a:t> </a:t>
              </a:r>
              <a:r>
                <a:rPr lang="en-US" altLang="zh-CN" sz="42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UTM Tam Le" panose="02040603050506020204" pitchFamily="18" charset="0"/>
                  <a:ea typeface="思源黑体 CN Heavy" panose="020B0A00000000000000" charset="-122"/>
                </a:rPr>
                <a:t>chơi</a:t>
              </a:r>
              <a:endParaRPr lang="zh-CN" altLang="en-US" sz="4200" dirty="0">
                <a:solidFill>
                  <a:prstClr val="black">
                    <a:lumMod val="85000"/>
                    <a:lumOff val="15000"/>
                  </a:prstClr>
                </a:solidFill>
                <a:latin typeface="UTM Tam Le" panose="02040603050506020204" pitchFamily="18" charset="0"/>
                <a:ea typeface="思源黑体 CN Heavy" panose="020B0A00000000000000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1363660" y="3356672"/>
            <a:ext cx="88448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algn="just" defTabSz="1371600">
              <a:buFont typeface="Wingdings" panose="05000000000000000000" pitchFamily="2" charset="2"/>
              <a:buChar char="§"/>
            </a:pP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Mỗi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nhóm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ghi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xúc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cực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xúc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tiêu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cực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mà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viên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nhóm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đã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trải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qua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vào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tấm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bìa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khác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nhau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428625" indent="-428625" algn="just" defTabSz="1371600">
              <a:buFont typeface="Wingdings" panose="05000000000000000000" pitchFamily="2" charset="2"/>
              <a:buChar char="§"/>
            </a:pP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viên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nhóm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lần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lượt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hiện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xúc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ấy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qua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nét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mặt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cử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chỉ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điệu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bộ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,…</a:t>
            </a:r>
          </a:p>
          <a:p>
            <a:pPr marL="428625" indent="-428625" algn="just" defTabSz="1371600">
              <a:buFont typeface="Wingdings" panose="05000000000000000000" pitchFamily="2" charset="2"/>
              <a:buChar char="§"/>
            </a:pP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lớp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gọi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tên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xúc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zh-CN" altLang="en-US" sz="3600" dirty="0">
              <a:solidFill>
                <a:prstClr val="black">
                  <a:lumMod val="85000"/>
                  <a:lumOff val="15000"/>
                </a:prstClr>
              </a:solidFill>
              <a:latin typeface="Open Sans" panose="020B0606030504020204" pitchFamily="34" charset="0"/>
              <a:ea typeface="思源黑体 CN Light" panose="020B0300000000000000" charset="-122"/>
              <a:cs typeface="Open Sans" panose="020B0606030504020204" pitchFamily="34" charset="0"/>
            </a:endParaRPr>
          </a:p>
        </p:txBody>
      </p:sp>
      <p:pic>
        <p:nvPicPr>
          <p:cNvPr id="34" name="图片 33" descr="组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867573" y="222885"/>
            <a:ext cx="3086100" cy="15716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233" y="3007997"/>
            <a:ext cx="6475740" cy="55909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50392" l="3333" r="36786"/>
                    </a14:imgEffect>
                  </a14:imgLayer>
                </a14:imgProps>
              </a:ext>
            </a:extLst>
          </a:blip>
          <a:srcRect r="63192" b="49703"/>
          <a:stretch/>
        </p:blipFill>
        <p:spPr>
          <a:xfrm>
            <a:off x="262200" y="7928759"/>
            <a:ext cx="2541696" cy="21086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58" b="100000" l="948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87467">
            <a:off x="15937418" y="8112864"/>
            <a:ext cx="2116836" cy="20331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73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45374" y="1817430"/>
            <a:ext cx="2270147" cy="19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3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  <p:bldP spid="29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0"/>
            <a:ext cx="12112752" cy="790041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03842" y="1662272"/>
            <a:ext cx="7680960" cy="570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altLang="zh-CN" sz="1215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latin typeface="#9Slide03 Nokia" panose="02040603050506020204" pitchFamily="18" charset="0"/>
                <a:ea typeface="字魂201号-萌趣樱花体" panose="00000500000000000000" charset="-122"/>
              </a:rPr>
              <a:t>KHÁM</a:t>
            </a:r>
          </a:p>
          <a:p>
            <a:pPr algn="ctr" defTabSz="1371600">
              <a:lnSpc>
                <a:spcPct val="150000"/>
              </a:lnSpc>
            </a:pPr>
            <a:r>
              <a:rPr lang="en-US" altLang="zh-CN" sz="1215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latin typeface="#9Slide03 Nokia" panose="02040603050506020204" pitchFamily="18" charset="0"/>
                <a:ea typeface="字魂201号-萌趣樱花体" panose="00000500000000000000" charset="-122"/>
              </a:rPr>
              <a:t>PHÁ</a:t>
            </a:r>
            <a:endParaRPr lang="zh-CN" altLang="en-US" sz="12150" b="1" dirty="0">
              <a:ln w="38100">
                <a:solidFill>
                  <a:prstClr val="black"/>
                </a:solidFill>
                <a:prstDash val="solid"/>
              </a:ln>
              <a:solidFill>
                <a:srgbClr val="FFC000"/>
              </a:solidFill>
              <a:latin typeface="#9Slide03 Nokia" panose="02040603050506020204" pitchFamily="18" charset="0"/>
              <a:ea typeface="字魂201号-萌趣樱花体" panose="00000500000000000000" charset="-122"/>
            </a:endParaRPr>
          </a:p>
        </p:txBody>
      </p:sp>
      <p:pic>
        <p:nvPicPr>
          <p:cNvPr id="39" name="图片 38" descr="E:\PPT\组 3.png组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2793" y="1068705"/>
            <a:ext cx="2902268" cy="1478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6610176"/>
            <a:ext cx="18326793" cy="3726636"/>
          </a:xfrm>
          <a:prstGeom prst="rect">
            <a:avLst/>
          </a:prstGeom>
        </p:spPr>
      </p:pic>
      <p:pic>
        <p:nvPicPr>
          <p:cNvPr id="40" name="图片 39" descr="微信截图_202205031252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7226" y="6350508"/>
            <a:ext cx="7943139" cy="3904011"/>
          </a:xfrm>
          <a:prstGeom prst="rect">
            <a:avLst/>
          </a:prstGeom>
        </p:spPr>
      </p:pic>
      <p:pic>
        <p:nvPicPr>
          <p:cNvPr id="42" name="图片 41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5364" y="2204228"/>
            <a:ext cx="30861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0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流程图: 手动输入 27"/>
          <p:cNvSpPr/>
          <p:nvPr/>
        </p:nvSpPr>
        <p:spPr>
          <a:xfrm rot="5400000">
            <a:off x="328613" y="-327660"/>
            <a:ext cx="10287000" cy="10943273"/>
          </a:xfrm>
          <a:prstGeom prst="flowChartManualInpu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32" name="任意多边形 31"/>
          <p:cNvSpPr/>
          <p:nvPr/>
        </p:nvSpPr>
        <p:spPr>
          <a:xfrm>
            <a:off x="421360" y="431417"/>
            <a:ext cx="17473736" cy="9555546"/>
          </a:xfrm>
          <a:custGeom>
            <a:avLst/>
            <a:gdLst>
              <a:gd name="connsiteX0" fmla="*/ 390607 w 10690791"/>
              <a:gd name="connsiteY0" fmla="*/ 753889 h 6370364"/>
              <a:gd name="connsiteX1" fmla="*/ 147719 w 10690791"/>
              <a:gd name="connsiteY1" fmla="*/ 3511376 h 6370364"/>
              <a:gd name="connsiteX2" fmla="*/ 1990807 w 10690791"/>
              <a:gd name="connsiteY2" fmla="*/ 5997401 h 6370364"/>
              <a:gd name="connsiteX3" fmla="*/ 9491744 w 10690791"/>
              <a:gd name="connsiteY3" fmla="*/ 5911676 h 6370364"/>
              <a:gd name="connsiteX4" fmla="*/ 10649032 w 10690791"/>
              <a:gd name="connsiteY4" fmla="*/ 1768301 h 6370364"/>
              <a:gd name="connsiteX5" fmla="*/ 9234569 w 10690791"/>
              <a:gd name="connsiteY5" fmla="*/ 139526 h 6370364"/>
              <a:gd name="connsiteX6" fmla="*/ 2590882 w 10690791"/>
              <a:gd name="connsiteY6" fmla="*/ 153814 h 6370364"/>
              <a:gd name="connsiteX7" fmla="*/ 390607 w 10690791"/>
              <a:gd name="connsiteY7" fmla="*/ 753889 h 63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791" h="6370364">
                <a:moveTo>
                  <a:pt x="390607" y="753889"/>
                </a:moveTo>
                <a:cubicBezTo>
                  <a:pt x="-16587" y="1313483"/>
                  <a:pt x="-118981" y="2637457"/>
                  <a:pt x="147719" y="3511376"/>
                </a:cubicBezTo>
                <a:cubicBezTo>
                  <a:pt x="414419" y="4385295"/>
                  <a:pt x="433470" y="5597351"/>
                  <a:pt x="1990807" y="5997401"/>
                </a:cubicBezTo>
                <a:cubicBezTo>
                  <a:pt x="3548144" y="6397451"/>
                  <a:pt x="8048707" y="6616526"/>
                  <a:pt x="9491744" y="5911676"/>
                </a:cubicBezTo>
                <a:cubicBezTo>
                  <a:pt x="10934781" y="5206826"/>
                  <a:pt x="10691894" y="2730326"/>
                  <a:pt x="10649032" y="1768301"/>
                </a:cubicBezTo>
                <a:cubicBezTo>
                  <a:pt x="10606170" y="806276"/>
                  <a:pt x="10577594" y="408607"/>
                  <a:pt x="9234569" y="139526"/>
                </a:cubicBezTo>
                <a:cubicBezTo>
                  <a:pt x="7891544" y="-129555"/>
                  <a:pt x="4064876" y="56183"/>
                  <a:pt x="2590882" y="153814"/>
                </a:cubicBezTo>
                <a:cubicBezTo>
                  <a:pt x="1116888" y="251445"/>
                  <a:pt x="797801" y="194295"/>
                  <a:pt x="390607" y="75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 dirty="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30826" y="904119"/>
            <a:ext cx="138541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altLang="zh-CN" sz="8800" dirty="0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2. </a:t>
            </a:r>
            <a:r>
              <a:rPr lang="en-US" altLang="zh-CN" sz="8800" dirty="0" err="1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Tìm</a:t>
            </a:r>
            <a:r>
              <a:rPr lang="en-US" altLang="zh-CN" sz="8800" dirty="0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hiểu</a:t>
            </a:r>
            <a:r>
              <a:rPr lang="en-US" altLang="zh-CN" sz="8800" dirty="0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về</a:t>
            </a:r>
            <a:r>
              <a:rPr lang="en-US" altLang="zh-CN" sz="8800" dirty="0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khả</a:t>
            </a:r>
            <a:r>
              <a:rPr lang="en-US" altLang="zh-CN" sz="8800" dirty="0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năng</a:t>
            </a:r>
            <a:r>
              <a:rPr lang="en-US" altLang="zh-CN" sz="8800" dirty="0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điều</a:t>
            </a:r>
            <a:r>
              <a:rPr lang="en-US" altLang="zh-CN" sz="8800" dirty="0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chỉnh</a:t>
            </a:r>
            <a:r>
              <a:rPr lang="en-US" altLang="zh-CN" sz="8800" dirty="0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cảm</a:t>
            </a:r>
            <a:r>
              <a:rPr lang="en-US" altLang="zh-CN" sz="8800" dirty="0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xúc</a:t>
            </a:r>
            <a:r>
              <a:rPr lang="en-US" altLang="zh-CN" sz="8800" dirty="0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của</a:t>
            </a:r>
            <a:r>
              <a:rPr lang="en-US" altLang="zh-CN" sz="8800" dirty="0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bản</a:t>
            </a:r>
            <a:r>
              <a:rPr lang="en-US" altLang="zh-CN" sz="8800" dirty="0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thân</a:t>
            </a:r>
            <a:endParaRPr lang="en-US" altLang="zh-CN" sz="6000" dirty="0">
              <a:solidFill>
                <a:srgbClr val="C00000"/>
              </a:solidFill>
              <a:latin typeface="SVN-Gidry" panose="02040603050506020204" pitchFamily="18" charset="0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34" name="图片 33" descr="组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5498525" y="440815"/>
            <a:ext cx="2569499" cy="13085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59593" y="3989814"/>
            <a:ext cx="12889926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Hãy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chia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sẻ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những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lần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em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mang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cảm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xúc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tích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cực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/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tiêu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cực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Theo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em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lợi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ích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hoặc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tác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hại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của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cảm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xúc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ấy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đem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lại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cho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bản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thân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là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gì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?</a:t>
            </a:r>
            <a:endParaRPr lang="zh-CN" altLang="en-US" sz="4800" dirty="0">
              <a:ln w="38100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字魂201号-萌趣樱花体" panose="00000500000000000000" charset="-122"/>
              <a:cs typeface="Open Sans" panose="020B0606030504020204" pitchFamily="34" charset="0"/>
            </a:endParaRPr>
          </a:p>
        </p:txBody>
      </p:sp>
      <p:sp>
        <p:nvSpPr>
          <p:cNvPr id="30" name="Freeform 8"/>
          <p:cNvSpPr/>
          <p:nvPr/>
        </p:nvSpPr>
        <p:spPr>
          <a:xfrm>
            <a:off x="194188" y="6286500"/>
            <a:ext cx="2529456" cy="3904685"/>
          </a:xfrm>
          <a:custGeom>
            <a:avLst/>
            <a:gdLst/>
            <a:ahLst/>
            <a:cxnLst/>
            <a:rect l="l" t="t" r="r" b="b"/>
            <a:pathLst>
              <a:path w="3018338" h="4688681">
                <a:moveTo>
                  <a:pt x="0" y="0"/>
                </a:moveTo>
                <a:lnTo>
                  <a:pt x="3018339" y="0"/>
                </a:lnTo>
                <a:lnTo>
                  <a:pt x="3018339" y="4688681"/>
                </a:lnTo>
                <a:lnTo>
                  <a:pt x="0" y="4688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1" name="Freeform 9"/>
          <p:cNvSpPr/>
          <p:nvPr/>
        </p:nvSpPr>
        <p:spPr>
          <a:xfrm>
            <a:off x="15881395" y="5691123"/>
            <a:ext cx="2502583" cy="4688681"/>
          </a:xfrm>
          <a:custGeom>
            <a:avLst/>
            <a:gdLst/>
            <a:ahLst/>
            <a:cxnLst/>
            <a:rect l="l" t="t" r="r" b="b"/>
            <a:pathLst>
              <a:path w="2502583" h="4688681">
                <a:moveTo>
                  <a:pt x="0" y="0"/>
                </a:moveTo>
                <a:lnTo>
                  <a:pt x="2502583" y="0"/>
                </a:lnTo>
                <a:lnTo>
                  <a:pt x="2502583" y="4688681"/>
                </a:lnTo>
                <a:lnTo>
                  <a:pt x="0" y="46886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3" name="Freeform 10"/>
          <p:cNvSpPr/>
          <p:nvPr/>
        </p:nvSpPr>
        <p:spPr>
          <a:xfrm>
            <a:off x="2406528" y="7151978"/>
            <a:ext cx="3048000" cy="3006969"/>
          </a:xfrm>
          <a:custGeom>
            <a:avLst/>
            <a:gdLst/>
            <a:ahLst/>
            <a:cxnLst/>
            <a:rect l="l" t="t" r="r" b="b"/>
            <a:pathLst>
              <a:path w="4313586" h="4688681">
                <a:moveTo>
                  <a:pt x="0" y="0"/>
                </a:moveTo>
                <a:lnTo>
                  <a:pt x="4313586" y="0"/>
                </a:lnTo>
                <a:lnTo>
                  <a:pt x="4313586" y="4688681"/>
                </a:lnTo>
                <a:lnTo>
                  <a:pt x="0" y="4688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2" name="Rounded Rectangle 21"/>
          <p:cNvSpPr/>
          <p:nvPr/>
        </p:nvSpPr>
        <p:spPr>
          <a:xfrm>
            <a:off x="7673012" y="6990307"/>
            <a:ext cx="6066838" cy="23689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/>
            <a:r>
              <a:rPr lang="en-US" sz="720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SVN-Poky's" panose="020B0606040200020203" pitchFamily="34" charset="0"/>
                <a:ea typeface="微软雅黑"/>
              </a:rPr>
              <a:t>CHIA SẺ TRƯỚC LỚP</a:t>
            </a:r>
            <a:endParaRPr lang="en-US" sz="7200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SVN-Poky's" panose="020B0606040200020203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72614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9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449241"/>
            <a:ext cx="18288000" cy="6875859"/>
          </a:xfrm>
          <a:custGeom>
            <a:avLst/>
            <a:gdLst/>
            <a:ahLst/>
            <a:cxnLst/>
            <a:rect l="l" t="t" r="r" b="b"/>
            <a:pathLst>
              <a:path w="24210713" h="12371143">
                <a:moveTo>
                  <a:pt x="0" y="0"/>
                </a:moveTo>
                <a:lnTo>
                  <a:pt x="24210712" y="0"/>
                </a:lnTo>
                <a:lnTo>
                  <a:pt x="24210712" y="12371143"/>
                </a:lnTo>
                <a:lnTo>
                  <a:pt x="0" y="123711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 l="-16193" t="1" r="-16193" b="-7992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82609" y="2243189"/>
            <a:ext cx="334685" cy="33468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863282">
            <a:off x="17210974" y="8411663"/>
            <a:ext cx="663464" cy="349522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sp>
        <p:nvSpPr>
          <p:cNvPr id="11" name="Freeform 11"/>
          <p:cNvSpPr/>
          <p:nvPr/>
        </p:nvSpPr>
        <p:spPr>
          <a:xfrm rot="1448089">
            <a:off x="16458499" y="2187213"/>
            <a:ext cx="517158" cy="446637"/>
          </a:xfrm>
          <a:custGeom>
            <a:avLst/>
            <a:gdLst/>
            <a:ahLst/>
            <a:cxnLst/>
            <a:rect l="l" t="t" r="r" b="b"/>
            <a:pathLst>
              <a:path w="517158" h="446637">
                <a:moveTo>
                  <a:pt x="0" y="0"/>
                </a:moveTo>
                <a:lnTo>
                  <a:pt x="517158" y="0"/>
                </a:lnTo>
                <a:lnTo>
                  <a:pt x="517158" y="446636"/>
                </a:lnTo>
                <a:lnTo>
                  <a:pt x="0" y="4466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481965">
            <a:off x="670322" y="8645517"/>
            <a:ext cx="653508" cy="564393"/>
          </a:xfrm>
          <a:custGeom>
            <a:avLst/>
            <a:gdLst/>
            <a:ahLst/>
            <a:cxnLst/>
            <a:rect l="l" t="t" r="r" b="b"/>
            <a:pathLst>
              <a:path w="653508" h="564393">
                <a:moveTo>
                  <a:pt x="0" y="0"/>
                </a:moveTo>
                <a:lnTo>
                  <a:pt x="653508" y="0"/>
                </a:lnTo>
                <a:lnTo>
                  <a:pt x="653508" y="564392"/>
                </a:lnTo>
                <a:lnTo>
                  <a:pt x="0" y="564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Rounded Rectangle 14"/>
          <p:cNvSpPr/>
          <p:nvPr/>
        </p:nvSpPr>
        <p:spPr>
          <a:xfrm>
            <a:off x="3124200" y="228243"/>
            <a:ext cx="15163799" cy="20526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5400" b="1" dirty="0">
              <a:solidFill>
                <a:schemeClr val="accent3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1723" y="473337"/>
            <a:ext cx="3341077" cy="162766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/>
            <a:r>
              <a:rPr lang="en-US" sz="42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SVN-Poky's" panose="020B0606040200020203" pitchFamily="34" charset="0"/>
                <a:ea typeface="微软雅黑"/>
              </a:rPr>
              <a:t>THẢO LUẬN NHÓM </a:t>
            </a:r>
            <a:r>
              <a:rPr lang="en-US" sz="420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SVN-Poky's" panose="020B0606040200020203" pitchFamily="34" charset="0"/>
                <a:ea typeface="微软雅黑"/>
              </a:rPr>
              <a:t>4</a:t>
            </a:r>
            <a:endParaRPr lang="en-US" sz="4200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SVN-Poky's" panose="020B0606040200020203" pitchFamily="34" charset="0"/>
              <a:ea typeface="微软雅黑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6318523" y="2709842"/>
            <a:ext cx="1969477" cy="881583"/>
          </a:xfrm>
          <a:prstGeom prst="round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/>
            <a:r>
              <a:rPr lang="en-US" sz="4200" dirty="0" err="1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SVN-Poky's" panose="020B0606040200020203" pitchFamily="34" charset="0"/>
                <a:ea typeface="微软雅黑"/>
              </a:rPr>
              <a:t>Gợi</a:t>
            </a:r>
            <a:r>
              <a:rPr lang="en-US" sz="420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SVN-Poky's" panose="020B0606040200020203" pitchFamily="34" charset="0"/>
                <a:ea typeface="微软雅黑"/>
              </a:rPr>
              <a:t> ý</a:t>
            </a:r>
            <a:endParaRPr lang="en-US" sz="4200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SVN-Poky's" panose="020B0606040200020203" pitchFamily="34" charset="0"/>
              <a:ea typeface="微软雅黑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514" y="5368123"/>
            <a:ext cx="3035639" cy="44415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048" y="2373670"/>
            <a:ext cx="4974767" cy="7777111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690703" y="7172084"/>
            <a:ext cx="2819400" cy="2667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Hít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thở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038133" y="5492365"/>
            <a:ext cx="4055152" cy="387156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Freeform 13"/>
          <p:cNvSpPr/>
          <p:nvPr/>
        </p:nvSpPr>
        <p:spPr>
          <a:xfrm>
            <a:off x="12662175" y="4918505"/>
            <a:ext cx="3804139" cy="3212249"/>
          </a:xfrm>
          <a:custGeom>
            <a:avLst/>
            <a:gdLst/>
            <a:ahLst/>
            <a:cxnLst/>
            <a:rect l="l" t="t" r="r" b="b"/>
            <a:pathLst>
              <a:path w="8720106" h="8229600">
                <a:moveTo>
                  <a:pt x="0" y="0"/>
                </a:moveTo>
                <a:lnTo>
                  <a:pt x="8720106" y="0"/>
                </a:lnTo>
                <a:lnTo>
                  <a:pt x="87201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Oval 18"/>
          <p:cNvSpPr/>
          <p:nvPr/>
        </p:nvSpPr>
        <p:spPr>
          <a:xfrm>
            <a:off x="13063844" y="7135161"/>
            <a:ext cx="2819400" cy="2667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7868" y="1287659"/>
            <a:ext cx="15897412" cy="8067450"/>
          </a:xfrm>
          <a:custGeom>
            <a:avLst/>
            <a:gdLst/>
            <a:ahLst/>
            <a:cxnLst/>
            <a:rect l="l" t="t" r="r" b="b"/>
            <a:pathLst>
              <a:path w="12819649" h="6550559">
                <a:moveTo>
                  <a:pt x="0" y="0"/>
                </a:moveTo>
                <a:lnTo>
                  <a:pt x="12819650" y="0"/>
                </a:lnTo>
                <a:lnTo>
                  <a:pt x="12819650" y="6550560"/>
                </a:lnTo>
                <a:lnTo>
                  <a:pt x="0" y="6550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874152" y="3089073"/>
            <a:ext cx="12954000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/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Con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người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nhiều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cảm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xúc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khác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nhau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những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cảm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xúc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tích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cực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mang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lại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cảm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giác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vui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vẻ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sung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sướng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tự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hào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hạnh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phúc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,…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ngược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lại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những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cảm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xúc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tiêu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cực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gây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ra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cảm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giác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buồn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rầu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tức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giận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lo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lắng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thấy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vọng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chán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nản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,…</a:t>
            </a:r>
            <a:endParaRPr lang="zh-CN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思源黑体 CN Light" panose="020B0300000000000000" charset="-122"/>
              <a:cs typeface="Open Sans" panose="020B0606030504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 rot="-603925">
            <a:off x="604417" y="75791"/>
            <a:ext cx="2043456" cy="3135476"/>
          </a:xfrm>
          <a:custGeom>
            <a:avLst/>
            <a:gdLst/>
            <a:ahLst/>
            <a:cxnLst/>
            <a:rect l="l" t="t" r="r" b="b"/>
            <a:pathLst>
              <a:path w="3372959" h="4809924">
                <a:moveTo>
                  <a:pt x="0" y="0"/>
                </a:moveTo>
                <a:lnTo>
                  <a:pt x="3372959" y="0"/>
                </a:lnTo>
                <a:lnTo>
                  <a:pt x="3372959" y="4809925"/>
                </a:lnTo>
                <a:lnTo>
                  <a:pt x="0" y="48099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-3983895">
            <a:off x="4152228" y="1094815"/>
            <a:ext cx="663464" cy="349522"/>
            <a:chOff x="0" y="0"/>
            <a:chExt cx="1610360" cy="848360"/>
          </a:xfrm>
        </p:grpSpPr>
        <p:sp>
          <p:nvSpPr>
            <p:cNvPr id="6" name="Freeform 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681662">
            <a:off x="16342583" y="3686303"/>
            <a:ext cx="597523" cy="493205"/>
            <a:chOff x="0" y="0"/>
            <a:chExt cx="2138680" cy="1765300"/>
          </a:xfrm>
        </p:grpSpPr>
        <p:sp>
          <p:nvSpPr>
            <p:cNvPr id="8" name="Freeform 8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99873" y="7335123"/>
            <a:ext cx="2748555" cy="2759917"/>
          </a:xfrm>
          <a:custGeom>
            <a:avLst/>
            <a:gdLst/>
            <a:ahLst/>
            <a:cxnLst/>
            <a:rect l="l" t="t" r="r" b="b"/>
            <a:pathLst>
              <a:path w="4696725" h="4835753">
                <a:moveTo>
                  <a:pt x="0" y="0"/>
                </a:moveTo>
                <a:lnTo>
                  <a:pt x="4696726" y="0"/>
                </a:lnTo>
                <a:lnTo>
                  <a:pt x="4696726" y="4835753"/>
                </a:lnTo>
                <a:lnTo>
                  <a:pt x="0" y="48357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776571">
            <a:off x="15983033" y="1066174"/>
            <a:ext cx="574782" cy="496403"/>
          </a:xfrm>
          <a:custGeom>
            <a:avLst/>
            <a:gdLst/>
            <a:ahLst/>
            <a:cxnLst/>
            <a:rect l="l" t="t" r="r" b="b"/>
            <a:pathLst>
              <a:path w="574782" h="496403">
                <a:moveTo>
                  <a:pt x="0" y="0"/>
                </a:moveTo>
                <a:lnTo>
                  <a:pt x="574782" y="0"/>
                </a:lnTo>
                <a:lnTo>
                  <a:pt x="574782" y="496403"/>
                </a:lnTo>
                <a:lnTo>
                  <a:pt x="0" y="4964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828153" y="2787686"/>
            <a:ext cx="3323742" cy="6345209"/>
          </a:xfrm>
          <a:custGeom>
            <a:avLst/>
            <a:gdLst/>
            <a:ahLst/>
            <a:cxnLst/>
            <a:rect l="l" t="t" r="r" b="b"/>
            <a:pathLst>
              <a:path w="4975479" h="8229600">
                <a:moveTo>
                  <a:pt x="0" y="0"/>
                </a:moveTo>
                <a:lnTo>
                  <a:pt x="4975480" y="0"/>
                </a:lnTo>
                <a:lnTo>
                  <a:pt x="49754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3864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0"/>
            <a:ext cx="12112752" cy="790041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03842" y="1662272"/>
            <a:ext cx="7680960" cy="570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altLang="zh-CN" sz="1215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latin typeface="#9Slide03 Nokia" panose="02040603050506020204" pitchFamily="18" charset="0"/>
                <a:ea typeface="字魂201号-萌趣樱花体" panose="00000500000000000000" charset="-122"/>
              </a:rPr>
              <a:t>VẬN</a:t>
            </a:r>
          </a:p>
          <a:p>
            <a:pPr algn="ctr" defTabSz="1371600">
              <a:lnSpc>
                <a:spcPct val="150000"/>
              </a:lnSpc>
            </a:pPr>
            <a:r>
              <a:rPr lang="en-US" altLang="zh-CN" sz="1215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latin typeface="#9Slide03 Nokia" panose="02040603050506020204" pitchFamily="18" charset="0"/>
                <a:ea typeface="字魂201号-萌趣樱花体" panose="00000500000000000000" charset="-122"/>
              </a:rPr>
              <a:t>DỤNG</a:t>
            </a:r>
            <a:endParaRPr lang="zh-CN" altLang="en-US" sz="12150" b="1" dirty="0">
              <a:ln w="38100">
                <a:solidFill>
                  <a:prstClr val="black"/>
                </a:solidFill>
                <a:prstDash val="solid"/>
              </a:ln>
              <a:solidFill>
                <a:srgbClr val="FFC000"/>
              </a:solidFill>
              <a:latin typeface="#9Slide03 Nokia" panose="02040603050506020204" pitchFamily="18" charset="0"/>
              <a:ea typeface="字魂201号-萌趣樱花体" panose="00000500000000000000" charset="-122"/>
            </a:endParaRPr>
          </a:p>
        </p:txBody>
      </p:sp>
      <p:pic>
        <p:nvPicPr>
          <p:cNvPr id="39" name="图片 38" descr="E:\PPT\组 3.png组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2793" y="1068705"/>
            <a:ext cx="2902268" cy="1478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6610176"/>
            <a:ext cx="18326793" cy="3726636"/>
          </a:xfrm>
          <a:prstGeom prst="rect">
            <a:avLst/>
          </a:prstGeom>
        </p:spPr>
      </p:pic>
      <p:pic>
        <p:nvPicPr>
          <p:cNvPr id="40" name="图片 39" descr="微信截图_202205031252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7226" y="6350508"/>
            <a:ext cx="7943139" cy="3904011"/>
          </a:xfrm>
          <a:prstGeom prst="rect">
            <a:avLst/>
          </a:prstGeom>
        </p:spPr>
      </p:pic>
      <p:pic>
        <p:nvPicPr>
          <p:cNvPr id="42" name="图片 41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5364" y="2204228"/>
            <a:ext cx="30861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2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5125038" y="1272961"/>
            <a:ext cx="15149530" cy="7741077"/>
          </a:xfrm>
          <a:custGeom>
            <a:avLst/>
            <a:gdLst/>
            <a:ahLst/>
            <a:cxnLst/>
            <a:rect l="l" t="t" r="r" b="b"/>
            <a:pathLst>
              <a:path w="15149530" h="7741077">
                <a:moveTo>
                  <a:pt x="0" y="0"/>
                </a:moveTo>
                <a:lnTo>
                  <a:pt x="15149531" y="0"/>
                </a:lnTo>
                <a:lnTo>
                  <a:pt x="15149531" y="7741078"/>
                </a:lnTo>
                <a:lnTo>
                  <a:pt x="0" y="77410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794335" y="599407"/>
            <a:ext cx="8487294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 algn="just">
              <a:buFont typeface="Wingdings" panose="05000000000000000000" pitchFamily="2" charset="2"/>
              <a:buChar char="§"/>
            </a:pP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143000" indent="-1143000" algn="just">
              <a:buFont typeface="Wingdings" panose="05000000000000000000" pitchFamily="2" charset="2"/>
              <a:buChar char="§"/>
            </a:pP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en-US" sz="5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14237" y="1625777"/>
            <a:ext cx="4462262" cy="5336038"/>
          </a:xfrm>
          <a:custGeom>
            <a:avLst/>
            <a:gdLst/>
            <a:ahLst/>
            <a:cxnLst/>
            <a:rect l="l" t="t" r="r" b="b"/>
            <a:pathLst>
              <a:path w="4462262" h="5336038">
                <a:moveTo>
                  <a:pt x="0" y="0"/>
                </a:moveTo>
                <a:lnTo>
                  <a:pt x="4462262" y="0"/>
                </a:lnTo>
                <a:lnTo>
                  <a:pt x="4462262" y="5336038"/>
                </a:lnTo>
                <a:lnTo>
                  <a:pt x="0" y="53360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15265" y="3576200"/>
            <a:ext cx="4652796" cy="5085023"/>
          </a:xfrm>
          <a:custGeom>
            <a:avLst/>
            <a:gdLst/>
            <a:ahLst/>
            <a:cxnLst/>
            <a:rect l="l" t="t" r="r" b="b"/>
            <a:pathLst>
              <a:path w="4652796" h="5085023">
                <a:moveTo>
                  <a:pt x="0" y="0"/>
                </a:moveTo>
                <a:lnTo>
                  <a:pt x="4652796" y="0"/>
                </a:lnTo>
                <a:lnTo>
                  <a:pt x="4652796" y="5085023"/>
                </a:lnTo>
                <a:lnTo>
                  <a:pt x="0" y="50850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9513667">
            <a:off x="7548753" y="1734936"/>
            <a:ext cx="663464" cy="349522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1251523">
            <a:off x="6904554" y="3191833"/>
            <a:ext cx="541452" cy="446923"/>
            <a:chOff x="0" y="0"/>
            <a:chExt cx="2138680" cy="1765300"/>
          </a:xfrm>
        </p:grpSpPr>
        <p:sp>
          <p:nvSpPr>
            <p:cNvPr id="9" name="Freeform 9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E54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65070" y="7783537"/>
            <a:ext cx="334685" cy="33468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sp>
        <p:nvSpPr>
          <p:cNvPr id="12" name="Freeform 12"/>
          <p:cNvSpPr/>
          <p:nvPr/>
        </p:nvSpPr>
        <p:spPr>
          <a:xfrm rot="-1481965">
            <a:off x="2299110" y="8534625"/>
            <a:ext cx="653508" cy="564393"/>
          </a:xfrm>
          <a:custGeom>
            <a:avLst/>
            <a:gdLst/>
            <a:ahLst/>
            <a:cxnLst/>
            <a:rect l="l" t="t" r="r" b="b"/>
            <a:pathLst>
              <a:path w="653508" h="564393">
                <a:moveTo>
                  <a:pt x="0" y="0"/>
                </a:moveTo>
                <a:lnTo>
                  <a:pt x="653508" y="0"/>
                </a:lnTo>
                <a:lnTo>
                  <a:pt x="653508" y="564393"/>
                </a:lnTo>
                <a:lnTo>
                  <a:pt x="0" y="5643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720" y="5688481"/>
            <a:ext cx="9472568" cy="45985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rkkch5f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261</Words>
  <Application>Microsoft Office PowerPoint</Application>
  <PresentationFormat>Custom</PresentationFormat>
  <Paragraphs>27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32" baseType="lpstr">
      <vt:lpstr>思源黑体 CN Medium</vt:lpstr>
      <vt:lpstr>思源黑体 CN Light</vt:lpstr>
      <vt:lpstr>宋体</vt:lpstr>
      <vt:lpstr>Times New Roman</vt:lpstr>
      <vt:lpstr>Open Sans</vt:lpstr>
      <vt:lpstr>UTM Tam Le</vt:lpstr>
      <vt:lpstr>Arial</vt:lpstr>
      <vt:lpstr>字魂201号-萌趣樱花体</vt:lpstr>
      <vt:lpstr>Calibri</vt:lpstr>
      <vt:lpstr>#9Slide07 HoneyCream</vt:lpstr>
      <vt:lpstr>ไอติม</vt:lpstr>
      <vt:lpstr>SVN-Poky's</vt:lpstr>
      <vt:lpstr>#9Slide03 Nokia</vt:lpstr>
      <vt:lpstr>思源黑体 CN Heavy</vt:lpstr>
      <vt:lpstr>微软雅黑</vt:lpstr>
      <vt:lpstr>SVN-Newton</vt:lpstr>
      <vt:lpstr>Wingdings</vt:lpstr>
      <vt:lpstr>SVN-Gidry</vt:lpstr>
      <vt:lpstr>等线</vt:lpstr>
      <vt:lpstr>Cambria</vt:lpstr>
      <vt:lpstr>Office Theme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Vàng Minh họa 3D Xã hội và Cảm xúc Học tập SEL Hoạt động Tiếp đất Bản thuyết trình Giáo dục</dc:title>
  <dc:creator>ADMIN</dc:creator>
  <cp:lastModifiedBy>Windows User</cp:lastModifiedBy>
  <cp:revision>10</cp:revision>
  <dcterms:created xsi:type="dcterms:W3CDTF">2006-08-16T00:00:00Z</dcterms:created>
  <dcterms:modified xsi:type="dcterms:W3CDTF">2024-09-23T02:27:39Z</dcterms:modified>
  <dc:identifier>DAFoMwJvHyk</dc:identifier>
</cp:coreProperties>
</file>