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57" r:id="rId2"/>
    <p:sldId id="259" r:id="rId3"/>
    <p:sldId id="260" r:id="rId4"/>
    <p:sldId id="261" r:id="rId5"/>
    <p:sldId id="263" r:id="rId6"/>
    <p:sldId id="264" r:id="rId7"/>
    <p:sldId id="275" r:id="rId8"/>
    <p:sldId id="265" r:id="rId9"/>
    <p:sldId id="266" r:id="rId10"/>
    <p:sldId id="270" r:id="rId11"/>
    <p:sldId id="273" r:id="rId12"/>
    <p:sldId id="277" r:id="rId13"/>
    <p:sldId id="276" r:id="rId14"/>
    <p:sldId id="278" r:id="rId15"/>
    <p:sldId id="279" r:id="rId16"/>
    <p:sldId id="272" r:id="rId17"/>
    <p:sldId id="271" r:id="rId18"/>
    <p:sldId id="274" r:id="rId19"/>
  </p:sldIdLst>
  <p:sldSz cx="12192000" cy="6858000"/>
  <p:notesSz cx="6858000" cy="9144000"/>
  <p:embeddedFontLst>
    <p:embeddedFont>
      <p:font typeface="#9Slide07 HoneyCream" panose="020B0604020202020204" charset="0"/>
      <p:regular r:id="rId21"/>
    </p:embeddedFont>
    <p:embeddedFont>
      <p:font typeface="游ゴシック" panose="020B0400000000000000" pitchFamily="34" charset="-128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F64"/>
    <a:srgbClr val="B1A948"/>
    <a:srgbClr val="008744"/>
    <a:srgbClr val="D8DF6F"/>
    <a:srgbClr val="C9A9D2"/>
    <a:srgbClr val="EDB22A"/>
    <a:srgbClr val="72D3FD"/>
    <a:srgbClr val="CCA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9CFE6-E617-4AB4-A8E0-8F78E6B03901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5F7B7-8E5C-42BD-AB49-5B85ABDD4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7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CE1F-E16A-42F4-9FAA-8C3F9287397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07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409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58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850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43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CE1F-E16A-42F4-9FAA-8C3F9287397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382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CE1F-E16A-42F4-9FAA-8C3F9287397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2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49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9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7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3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2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7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5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29B1B64-BF16-4D9E-B4D3-5646D55DE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r="282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5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4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7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F490A61F-E877-4ECE-ADEE-D19A09D83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15" y="-34894"/>
            <a:ext cx="9693164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3E541A-2F0D-4FE3-9192-5DDFB3E82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" y="316211"/>
            <a:ext cx="978667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B58BB27-AD5C-4039-9E0E-724574132B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640966" y="-128158"/>
            <a:ext cx="978667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AC2822-67AD-49C0-BC5F-0CE0C3C257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 b="10298"/>
          <a:stretch/>
        </p:blipFill>
        <p:spPr>
          <a:xfrm>
            <a:off x="-317500" y="-24403"/>
            <a:ext cx="12319000" cy="701807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0853FA0-F893-4001-A0CE-366C5575BF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404895" y="-19455"/>
            <a:ext cx="4787105" cy="42601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A6DCC6-5490-49B2-83FA-80FCC46A3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108051" y="5022323"/>
            <a:ext cx="2660073" cy="19713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F8E5D51-267A-4BBB-A738-76A562C38B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-289995"/>
            <a:ext cx="3323869" cy="3264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8401E03-327E-4CE8-B424-3A5410C7A7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9954207" y="3829060"/>
            <a:ext cx="2248212" cy="2915148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20793A5B-EE68-496B-8DBB-28A408B465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04" y="316211"/>
            <a:ext cx="1051115" cy="10127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0EE063-A1BA-42D1-BC9A-39FD9D83A7B0}"/>
              </a:ext>
            </a:extLst>
          </p:cNvPr>
          <p:cNvGrpSpPr/>
          <p:nvPr/>
        </p:nvGrpSpPr>
        <p:grpSpPr>
          <a:xfrm>
            <a:off x="2321750" y="187319"/>
            <a:ext cx="2105428" cy="805214"/>
            <a:chOff x="4213892" y="2531401"/>
            <a:chExt cx="4177621" cy="8052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908B18-58C7-4730-A43D-89A201354D2E}"/>
                </a:ext>
              </a:extLst>
            </p:cNvPr>
            <p:cNvSpPr txBox="1"/>
            <p:nvPr/>
          </p:nvSpPr>
          <p:spPr>
            <a:xfrm>
              <a:off x="4213892" y="2531401"/>
              <a:ext cx="40544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Eremitage" panose="02040603050506020204" pitchFamily="18" charset="0"/>
                  <a:ea typeface="+mn-ea"/>
                  <a:cs typeface="+mn-cs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remitag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3C8968-A5BA-4765-87AC-F8C1B279F3B9}"/>
                </a:ext>
              </a:extLst>
            </p:cNvPr>
            <p:cNvSpPr txBox="1"/>
            <p:nvPr/>
          </p:nvSpPr>
          <p:spPr>
            <a:xfrm>
              <a:off x="4254622" y="2567174"/>
              <a:ext cx="41368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srgbClr val="FFC000"/>
                  </a:solidFill>
                  <a:latin typeface="UTM Eremitage" panose="02040603050506020204" pitchFamily="18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Eremitage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图片 201">
            <a:extLst>
              <a:ext uri="{FF2B5EF4-FFF2-40B4-BE49-F238E27FC236}">
                <a16:creationId xmlns:a16="http://schemas.microsoft.com/office/drawing/2014/main" id="{4B2C498A-896E-42A0-94DB-6F120151F5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218946"/>
            <a:ext cx="1362698" cy="1361279"/>
          </a:xfrm>
          <a:prstGeom prst="rect">
            <a:avLst/>
          </a:prstGeom>
        </p:spPr>
      </p:pic>
      <p:pic>
        <p:nvPicPr>
          <p:cNvPr id="20" name="图片 203">
            <a:extLst>
              <a:ext uri="{FF2B5EF4-FFF2-40B4-BE49-F238E27FC236}">
                <a16:creationId xmlns:a16="http://schemas.microsoft.com/office/drawing/2014/main" id="{D3E5A20D-F410-48A4-8E3E-EBC52493F5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57" y="4240652"/>
            <a:ext cx="1686853" cy="12940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A7B10CA-366B-40AA-A643-98FE8884621B}"/>
              </a:ext>
            </a:extLst>
          </p:cNvPr>
          <p:cNvGrpSpPr/>
          <p:nvPr/>
        </p:nvGrpSpPr>
        <p:grpSpPr>
          <a:xfrm>
            <a:off x="2169222" y="1991817"/>
            <a:ext cx="7493630" cy="2609269"/>
            <a:chOff x="5045378" y="1702595"/>
            <a:chExt cx="7493630" cy="260926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75CD1C-2C85-4647-AC11-F6342F850BFC}"/>
                </a:ext>
              </a:extLst>
            </p:cNvPr>
            <p:cNvSpPr txBox="1"/>
            <p:nvPr/>
          </p:nvSpPr>
          <p:spPr>
            <a:xfrm>
              <a:off x="5045378" y="1757319"/>
              <a:ext cx="74244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ÔN TẬP 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000" dirty="0">
                  <a:solidFill>
                    <a:srgbClr val="FFC000"/>
                  </a:solidFill>
                  <a:latin typeface="UTM Sharnay" panose="02040603050506020204" pitchFamily="18" charset="0"/>
                </a:rPr>
                <a:t>ĐO LƯỜNG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8A0B74-4CDA-4604-8E95-E4E1343E3BEF}"/>
                </a:ext>
              </a:extLst>
            </p:cNvPr>
            <p:cNvSpPr txBox="1"/>
            <p:nvPr/>
          </p:nvSpPr>
          <p:spPr>
            <a:xfrm>
              <a:off x="5114528" y="1702595"/>
              <a:ext cx="74244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ÔN TẬP 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000" dirty="0">
                  <a:latin typeface="UTM Sharnay" panose="02040603050506020204" pitchFamily="18" charset="0"/>
                </a:rPr>
                <a:t>ĐO LƯỜNG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Sharnay" panose="0204060305050602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A017316-BA4D-483C-BF98-0C1A02A36E93}"/>
              </a:ext>
            </a:extLst>
          </p:cNvPr>
          <p:cNvSpPr txBox="1"/>
          <p:nvPr/>
        </p:nvSpPr>
        <p:spPr>
          <a:xfrm>
            <a:off x="6539339" y="6030294"/>
            <a:ext cx="742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7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151972" y="5370339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7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C83C06-D492-5421-0C88-19DC8B88923A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C9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374504"/>
            <a:ext cx="1169762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a) Con bê cân nặng 1 tạ 40 kg. Con bò nặng hơn con bê là 220 kg. Hỏi con bò và con bê nặng tất cả bao nhiêu ki-lô-gam?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7" y="2906295"/>
            <a:ext cx="3951705" cy="39517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06B4FD-E438-B826-5E3F-821C549FDFB9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BCD318-D909-C2F4-F3C7-F6DC5418036A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C9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5" y="2906295"/>
            <a:ext cx="3951705" cy="39517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810603" y="845559"/>
            <a:ext cx="1092881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1 tạ 40 kg = 140 kg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ki-lô-gam con bò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140 + 220 = 360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bò và con bê nặng tất cả số ki-lô-gam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+ 140 = 500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500kg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5A19A5-71A8-2168-356A-9849B545A643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4A3EE8-A2BE-F1D1-8E34-1284D7685294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C9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1536173"/>
            <a:ext cx="80840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b) Một con voi nặng gấp đôi tổng số cân nặng của con bò và con bê (ở câu a). Hỏi con voi nặng mấy tấn?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08" y="920909"/>
            <a:ext cx="5787488" cy="5787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926343-9777-8680-C658-FD05E58AB2CB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273D1-E845-948B-6215-BA647034EF59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C9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5" y="2906295"/>
            <a:ext cx="3951705" cy="39517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810603" y="845559"/>
            <a:ext cx="1092881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tấn con voi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2 = 1000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1000 kg = 1 tấn</a:t>
            </a:r>
            <a:endParaRPr lang="vi-VN" sz="5400" b="1" baseline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 tấn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036F2-78DC-DFD2-3C53-83F16CC7CD34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3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FDE981C-E8EB-405C-A787-2C477C6B78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293956" y="0"/>
            <a:ext cx="4898044" cy="43588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F3DADE-C164-41FA-AFEB-BE972C9FF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429"/>
            <a:ext cx="12192000" cy="61885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C67C02-3200-4F23-9D54-4E6C4FF68C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54" y="-324817"/>
            <a:ext cx="9693164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974C32-47DA-4051-ADBF-E9365A2CBF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99" b="28859"/>
          <a:stretch/>
        </p:blipFill>
        <p:spPr>
          <a:xfrm>
            <a:off x="7896754" y="3073087"/>
            <a:ext cx="4295245" cy="37849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D8B4901-2299-482A-9DD1-8175668BB6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6142">
            <a:off x="1415782" y="-121437"/>
            <a:ext cx="978667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E1774-C158-46F2-9B68-0E33C0FC14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6164072" flipH="1">
            <a:off x="5401958" y="4994706"/>
            <a:ext cx="1075011" cy="10002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2982E9-08BF-4D51-8A28-2FE7CA9EC8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3" y="3641398"/>
            <a:ext cx="1668697" cy="216371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05528F9-5A0D-4505-9BCC-1F9FEBF02E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9742978" y="279265"/>
            <a:ext cx="1839371" cy="1363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484C8F-7597-458F-8CDA-0364C325D1BE}"/>
              </a:ext>
            </a:extLst>
          </p:cNvPr>
          <p:cNvSpPr txBox="1"/>
          <p:nvPr/>
        </p:nvSpPr>
        <p:spPr>
          <a:xfrm>
            <a:off x="6545766" y="3135966"/>
            <a:ext cx="2779913" cy="1547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7B10CA-366B-40AA-A643-98FE8884621B}"/>
              </a:ext>
            </a:extLst>
          </p:cNvPr>
          <p:cNvGrpSpPr/>
          <p:nvPr/>
        </p:nvGrpSpPr>
        <p:grpSpPr>
          <a:xfrm>
            <a:off x="2292766" y="603693"/>
            <a:ext cx="7555043" cy="5201424"/>
            <a:chOff x="5045378" y="1757319"/>
            <a:chExt cx="7555043" cy="520142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75CD1C-2C85-4647-AC11-F6342F850BFC}"/>
                </a:ext>
              </a:extLst>
            </p:cNvPr>
            <p:cNvSpPr txBox="1"/>
            <p:nvPr/>
          </p:nvSpPr>
          <p:spPr>
            <a:xfrm>
              <a:off x="5045378" y="1757319"/>
              <a:ext cx="7424480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16600" dirty="0">
                  <a:solidFill>
                    <a:srgbClr val="FFC000"/>
                  </a:solidFill>
                  <a:latin typeface="UTM Sharnay" panose="02040603050506020204" pitchFamily="18" charset="0"/>
                </a:rPr>
                <a:t>CỦNG CỐ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Sharnay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8A0B74-4CDA-4604-8E95-E4E1343E3BEF}"/>
                </a:ext>
              </a:extLst>
            </p:cNvPr>
            <p:cNvSpPr txBox="1"/>
            <p:nvPr/>
          </p:nvSpPr>
          <p:spPr>
            <a:xfrm>
              <a:off x="5175941" y="1757319"/>
              <a:ext cx="7424480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CỦNG</a:t>
              </a:r>
              <a:r>
                <a:rPr kumimoji="0" lang="vi-VN" sz="166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CỐ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6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BA45A4-7C0D-F4EA-8D9B-F907148A9FEA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C9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0997" y="810128"/>
            <a:ext cx="6343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381000" y="1542819"/>
            <a:ext cx="116976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300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tạ : 2 = .... </a:t>
            </a:r>
            <a:r>
              <a:rPr lang="vi-VN" sz="5400" b="1" dirty="0">
                <a:solidFill>
                  <a:srgbClr val="FFFF00"/>
                </a:solidFill>
                <a:latin typeface="UTM Avo" panose="02040603050506020204" pitchFamily="18" charset="0"/>
              </a:rPr>
              <a:t>t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ấn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4" y="2777731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4" y="4248762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3" y="2779113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500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3" y="4248762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15 000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E0E1888-7FE0-ACCB-AC5B-0B24F7805E7C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E94C61-EC3A-29F8-D76D-B40B179EA00E}"/>
              </a:ext>
            </a:extLst>
          </p:cNvPr>
          <p:cNvSpPr/>
          <p:nvPr/>
        </p:nvSpPr>
        <p:spPr>
          <a:xfrm>
            <a:off x="10601091" y="0"/>
            <a:ext cx="1590909" cy="646331"/>
          </a:xfrm>
          <a:prstGeom prst="rect">
            <a:avLst/>
          </a:prstGeom>
          <a:solidFill>
            <a:srgbClr val="CCA8CF"/>
          </a:solidFill>
          <a:ln>
            <a:solidFill>
              <a:srgbClr val="CCA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381001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1001" y="659034"/>
            <a:ext cx="6343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1335028"/>
            <a:ext cx="11697629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tấn</a:t>
            </a:r>
            <a:r>
              <a:rPr kumimoji="0" lang="vi-VN" sz="43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7 tạ 3 kg = ..... kg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5" y="3078814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173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5" y="4549845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  <a:r>
                <a:rPr lang="vi-VN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. 17 003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4" y="3080196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137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4" y="4549845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1 703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CD4AAB3-F829-7430-201A-50CE8DC5E733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D3771063-464A-406E-A8AE-CCF0E7DA3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36" y="0"/>
            <a:ext cx="9693164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79085-0682-4C03-8FB1-54BD85458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33" y="30742"/>
            <a:ext cx="978667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A454228-E7AF-4A8E-B08C-B8F110B28D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0" y="1"/>
            <a:ext cx="2660073" cy="19713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5EC6802-808E-49F0-9C82-C800175651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54" y="3042345"/>
            <a:ext cx="5416404" cy="53203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5C7D86-2885-4DB2-9444-4C15E6B16C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2" y="3396773"/>
            <a:ext cx="1668697" cy="21637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55ABFF-67AF-4C64-A0D7-9950BDBA26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4" y="4240392"/>
            <a:ext cx="2130149" cy="24323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91AA5C8-B335-47BE-BD02-E7EDFD13D0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6" y="5251726"/>
            <a:ext cx="865077" cy="61753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CAA9C1E-D81F-48B4-9842-56DD56CF4E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2" b="43871"/>
          <a:stretch/>
        </p:blipFill>
        <p:spPr>
          <a:xfrm>
            <a:off x="955093" y="1566510"/>
            <a:ext cx="3572558" cy="144985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58EAF7D-A6D5-4CA2-A959-A8F1962CFC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25976"/>
          <a:stretch/>
        </p:blipFill>
        <p:spPr>
          <a:xfrm>
            <a:off x="1765156" y="3981973"/>
            <a:ext cx="5306308" cy="1912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C4B2D-ED1E-44C1-9646-8135F66DB7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09" y="1743503"/>
            <a:ext cx="5446784" cy="354798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5D6572-E520-438B-AFE7-2708107D048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3189684" flipH="1">
            <a:off x="5483546" y="772876"/>
            <a:ext cx="1705917" cy="1587264"/>
          </a:xfrm>
          <a:prstGeom prst="rect">
            <a:avLst/>
          </a:prstGeom>
        </p:spPr>
      </p:pic>
      <p:pic>
        <p:nvPicPr>
          <p:cNvPr id="13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25E77-D800-45F3-B019-1DB2CAB284BC}"/>
              </a:ext>
            </a:extLst>
          </p:cNvPr>
          <p:cNvGrpSpPr/>
          <p:nvPr/>
        </p:nvGrpSpPr>
        <p:grpSpPr>
          <a:xfrm>
            <a:off x="162400" y="1553911"/>
            <a:ext cx="1949579" cy="3271106"/>
            <a:chOff x="162400" y="1553911"/>
            <a:chExt cx="1949579" cy="32711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072804-27E3-4240-8446-4BC5C810C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00" y="1553911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81286F-94F9-4719-BFD7-8F64F9FFA6EB}"/>
                </a:ext>
              </a:extLst>
            </p:cNvPr>
            <p:cNvSpPr txBox="1"/>
            <p:nvPr/>
          </p:nvSpPr>
          <p:spPr>
            <a:xfrm>
              <a:off x="655352" y="1991036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0498EB-B719-4872-96FF-5C78ED9746AD}"/>
              </a:ext>
            </a:extLst>
          </p:cNvPr>
          <p:cNvGrpSpPr/>
          <p:nvPr/>
        </p:nvGrpSpPr>
        <p:grpSpPr>
          <a:xfrm>
            <a:off x="2290529" y="1562974"/>
            <a:ext cx="1949579" cy="3271106"/>
            <a:chOff x="2290529" y="1562974"/>
            <a:chExt cx="1949579" cy="3271106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011D8B6B-46AD-4B8E-AD58-A809572D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D523424-2F21-46DC-B7E6-17AAA5CFBB8D}"/>
                </a:ext>
              </a:extLst>
            </p:cNvPr>
            <p:cNvSpPr txBox="1"/>
            <p:nvPr/>
          </p:nvSpPr>
          <p:spPr>
            <a:xfrm>
              <a:off x="2796730" y="1940959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E9997B-A25D-6C8B-727E-414E7B5D69FC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D8D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39844" y="312529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1F3D9F-C272-417F-8664-8AFC950EEA11}"/>
              </a:ext>
            </a:extLst>
          </p:cNvPr>
          <p:cNvSpPr txBox="1"/>
          <p:nvPr/>
        </p:nvSpPr>
        <p:spPr>
          <a:xfrm>
            <a:off x="3766322" y="671207"/>
            <a:ext cx="465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Số?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3400" y="1667304"/>
            <a:ext cx="5130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yến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3400" y="3119229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tạ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ến = ..........kg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3400" y="4571154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tấn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 </a:t>
            </a:r>
            <a:r>
              <a:rPr lang="vi-VN" sz="44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ạ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91400" y="1667304"/>
            <a:ext cx="43942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 kg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ến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91400" y="3157329"/>
            <a:ext cx="43942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 kg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391400" y="4571154"/>
            <a:ext cx="43942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1 000 kg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 </a:t>
            </a:r>
            <a:r>
              <a:rPr lang="vi-VN" sz="44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2800" y="1796367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88500" y="1769600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9500" y="3248292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02198" y="3248292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74507" y="3246925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23322" y="4709736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52122" y="4712916"/>
            <a:ext cx="164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74507" y="4709735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9F652A-376E-4DEF-9B91-3866F5107302}"/>
              </a:ext>
            </a:extLst>
          </p:cNvPr>
          <p:cNvSpPr/>
          <p:nvPr/>
        </p:nvSpPr>
        <p:spPr>
          <a:xfrm>
            <a:off x="0" y="6646422"/>
            <a:ext cx="1113692" cy="211578"/>
          </a:xfrm>
          <a:prstGeom prst="rect">
            <a:avLst/>
          </a:prstGeom>
          <a:solidFill>
            <a:srgbClr val="D8DF6F"/>
          </a:solidFill>
          <a:ln>
            <a:solidFill>
              <a:srgbClr val="D8D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737777-0B6E-2110-D2A0-130ADB655DF8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D8D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F3D9F-C272-417F-8664-8AFC950EEA11}"/>
              </a:ext>
            </a:extLst>
          </p:cNvPr>
          <p:cNvSpPr txBox="1"/>
          <p:nvPr/>
        </p:nvSpPr>
        <p:spPr>
          <a:xfrm>
            <a:off x="3766322" y="671207"/>
            <a:ext cx="465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Số?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" y="1667304"/>
            <a:ext cx="5130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tạ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3400" y="3023979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tấn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 </a:t>
            </a:r>
            <a:r>
              <a:rPr lang="vi-VN" sz="44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ạ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59400" y="4376106"/>
            <a:ext cx="6019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tạ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60 kg = ..........kg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359400" y="5616257"/>
            <a:ext cx="6019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tấn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tạ = 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8800" y="1806143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74122" y="3179599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0044" y="3179599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05900" y="4501988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05900" y="5755634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A384D0-AB01-CD35-F035-80C6DAC7AD67}"/>
              </a:ext>
            </a:extLst>
          </p:cNvPr>
          <p:cNvSpPr/>
          <p:nvPr/>
        </p:nvSpPr>
        <p:spPr>
          <a:xfrm>
            <a:off x="0" y="6646422"/>
            <a:ext cx="1113692" cy="211578"/>
          </a:xfrm>
          <a:prstGeom prst="rect">
            <a:avLst/>
          </a:prstGeom>
          <a:solidFill>
            <a:srgbClr val="D8DF6F"/>
          </a:solidFill>
          <a:ln>
            <a:solidFill>
              <a:srgbClr val="D8D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0498EB-B719-4872-96FF-5C78ED9746AD}"/>
              </a:ext>
            </a:extLst>
          </p:cNvPr>
          <p:cNvGrpSpPr/>
          <p:nvPr/>
        </p:nvGrpSpPr>
        <p:grpSpPr>
          <a:xfrm>
            <a:off x="2290529" y="1562974"/>
            <a:ext cx="1949579" cy="3271106"/>
            <a:chOff x="2290529" y="1562974"/>
            <a:chExt cx="1949579" cy="3271106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011D8B6B-46AD-4B8E-AD58-A809572D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D523424-2F21-46DC-B7E6-17AAA5CFBB8D}"/>
                </a:ext>
              </a:extLst>
            </p:cNvPr>
            <p:cNvSpPr txBox="1"/>
            <p:nvPr/>
          </p:nvSpPr>
          <p:spPr>
            <a:xfrm>
              <a:off x="2796730" y="1940959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6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AD8600-9FB4-3545-F54D-697EED07EC94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72D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CE2262-8091-49B3-9C4F-D88A3815C3C7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368E2-2D7B-4C7D-8C6B-9CF1A2EFC787}"/>
              </a:ext>
            </a:extLst>
          </p:cNvPr>
          <p:cNvSpPr txBox="1"/>
          <p:nvPr/>
        </p:nvSpPr>
        <p:spPr>
          <a:xfrm>
            <a:off x="183994" y="392427"/>
            <a:ext cx="1182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Số?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8000" y="2341263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yến + 7 yến = ......... yến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83000" y="4306679"/>
            <a:ext cx="73279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tấn – 25 tấn = .......... tấn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2122" y="224720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2122" y="227260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2622" y="420300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544A99-5CCB-A5C8-8737-D3103FEA573E}"/>
              </a:ext>
            </a:extLst>
          </p:cNvPr>
          <p:cNvSpPr/>
          <p:nvPr/>
        </p:nvSpPr>
        <p:spPr>
          <a:xfrm>
            <a:off x="0" y="6595946"/>
            <a:ext cx="1148862" cy="262053"/>
          </a:xfrm>
          <a:prstGeom prst="rect">
            <a:avLst/>
          </a:prstGeom>
          <a:solidFill>
            <a:srgbClr val="008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4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CEDDD2-1777-5266-8CE5-35EECEFBDD69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72D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CE2262-8091-49B3-9C4F-D88A3815C3C7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368E2-2D7B-4C7D-8C6B-9CF1A2EFC787}"/>
              </a:ext>
            </a:extLst>
          </p:cNvPr>
          <p:cNvSpPr txBox="1"/>
          <p:nvPr/>
        </p:nvSpPr>
        <p:spPr>
          <a:xfrm>
            <a:off x="183994" y="392427"/>
            <a:ext cx="1182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Số?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57300" y="1686801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tạ x 5 = ........ tạ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22600" y="3375901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tạ : 3 = ....... tạ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25900" y="5151023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tạ : 5 = ........ tạ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6122" y="1615893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50822" y="326548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9522" y="5065001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273E60-DEA7-5045-1E82-81530E3F04C0}"/>
              </a:ext>
            </a:extLst>
          </p:cNvPr>
          <p:cNvSpPr/>
          <p:nvPr/>
        </p:nvSpPr>
        <p:spPr>
          <a:xfrm>
            <a:off x="0" y="6595946"/>
            <a:ext cx="1148862" cy="262053"/>
          </a:xfrm>
          <a:prstGeom prst="rect">
            <a:avLst/>
          </a:prstGeom>
          <a:solidFill>
            <a:srgbClr val="008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82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DED2F4-355E-A76A-2B03-A58F51915E26}"/>
              </a:ext>
            </a:extLst>
          </p:cNvPr>
          <p:cNvSpPr/>
          <p:nvPr/>
        </p:nvSpPr>
        <p:spPr>
          <a:xfrm>
            <a:off x="10550769" y="0"/>
            <a:ext cx="1641231" cy="527538"/>
          </a:xfrm>
          <a:prstGeom prst="rect">
            <a:avLst/>
          </a:prstGeom>
          <a:solidFill>
            <a:srgbClr val="EDB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3: &gt;,&lt;,=?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30400" y="1622585"/>
            <a:ext cx="80645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3 kg 250 g ....... 3 250 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30400" y="3311685"/>
            <a:ext cx="80645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 tạ 4 yến ......... 538 yến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30400" y="5086807"/>
            <a:ext cx="80645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tấn 2 tạ .......... 2 220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5999" y="1621984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29299" y="3210167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9599" y="5014334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2C3CBC-AC07-F2E3-27F2-17C17C4D5163}"/>
              </a:ext>
            </a:extLst>
          </p:cNvPr>
          <p:cNvSpPr/>
          <p:nvPr/>
        </p:nvSpPr>
        <p:spPr>
          <a:xfrm>
            <a:off x="0" y="6595946"/>
            <a:ext cx="1148862" cy="262053"/>
          </a:xfrm>
          <a:prstGeom prst="rect">
            <a:avLst/>
          </a:prstGeom>
          <a:solidFill>
            <a:srgbClr val="B1A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AF5B"/>
      </a:accent1>
      <a:accent2>
        <a:srgbClr val="2EB7CF"/>
      </a:accent2>
      <a:accent3>
        <a:srgbClr val="F36F02"/>
      </a:accent3>
      <a:accent4>
        <a:srgbClr val="11D68E"/>
      </a:accent4>
      <a:accent5>
        <a:srgbClr val="ED4743"/>
      </a:accent5>
      <a:accent6>
        <a:srgbClr val="73D16A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50000"/>
          </a:schemeClr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452</Words>
  <Application>Microsoft Office PowerPoint</Application>
  <PresentationFormat>Widescreen</PresentationFormat>
  <Paragraphs>107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#9Slide07 HoneyCream</vt:lpstr>
      <vt:lpstr>UTM Eremitage</vt:lpstr>
      <vt:lpstr>等线</vt:lpstr>
      <vt:lpstr>SVN-Newton</vt:lpstr>
      <vt:lpstr>UTM Avo</vt:lpstr>
      <vt:lpstr>Times New Roman</vt:lpstr>
      <vt:lpstr>Arial</vt:lpstr>
      <vt:lpstr>UTM Rockwell</vt:lpstr>
      <vt:lpstr>游ゴシック</vt:lpstr>
      <vt:lpstr>UTM Sharnay</vt:lpstr>
      <vt:lpstr>Calibri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LinhKhanh</cp:lastModifiedBy>
  <cp:revision>14</cp:revision>
  <dcterms:created xsi:type="dcterms:W3CDTF">2023-11-21T12:24:37Z</dcterms:created>
  <dcterms:modified xsi:type="dcterms:W3CDTF">2023-12-26T12:57:49Z</dcterms:modified>
</cp:coreProperties>
</file>